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71"/>
  </p:notesMasterIdLst>
  <p:sldIdLst>
    <p:sldId id="339" r:id="rId2"/>
    <p:sldId id="258" r:id="rId3"/>
    <p:sldId id="257" r:id="rId4"/>
    <p:sldId id="295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362" r:id="rId13"/>
    <p:sldId id="267" r:id="rId14"/>
    <p:sldId id="265" r:id="rId15"/>
    <p:sldId id="274" r:id="rId16"/>
    <p:sldId id="350" r:id="rId17"/>
    <p:sldId id="300" r:id="rId18"/>
    <p:sldId id="296" r:id="rId19"/>
    <p:sldId id="276" r:id="rId20"/>
    <p:sldId id="275" r:id="rId21"/>
    <p:sldId id="271" r:id="rId22"/>
    <p:sldId id="356" r:id="rId23"/>
    <p:sldId id="272" r:id="rId24"/>
    <p:sldId id="277" r:id="rId25"/>
    <p:sldId id="294" r:id="rId26"/>
    <p:sldId id="297" r:id="rId27"/>
    <p:sldId id="285" r:id="rId28"/>
    <p:sldId id="298" r:id="rId29"/>
    <p:sldId id="287" r:id="rId30"/>
    <p:sldId id="288" r:id="rId31"/>
    <p:sldId id="289" r:id="rId32"/>
    <p:sldId id="352" r:id="rId33"/>
    <p:sldId id="299" r:id="rId34"/>
    <p:sldId id="353" r:id="rId35"/>
    <p:sldId id="361" r:id="rId36"/>
    <p:sldId id="301" r:id="rId37"/>
    <p:sldId id="345" r:id="rId38"/>
    <p:sldId id="346" r:id="rId39"/>
    <p:sldId id="347" r:id="rId40"/>
    <p:sldId id="304" r:id="rId41"/>
    <p:sldId id="305" r:id="rId42"/>
    <p:sldId id="308" r:id="rId43"/>
    <p:sldId id="307" r:id="rId44"/>
    <p:sldId id="309" r:id="rId45"/>
    <p:sldId id="332" r:id="rId46"/>
    <p:sldId id="310" r:id="rId47"/>
    <p:sldId id="311" r:id="rId48"/>
    <p:sldId id="316" r:id="rId49"/>
    <p:sldId id="317" r:id="rId50"/>
    <p:sldId id="318" r:id="rId51"/>
    <p:sldId id="319" r:id="rId52"/>
    <p:sldId id="321" r:id="rId53"/>
    <p:sldId id="320" r:id="rId54"/>
    <p:sldId id="359" r:id="rId55"/>
    <p:sldId id="358" r:id="rId56"/>
    <p:sldId id="348" r:id="rId57"/>
    <p:sldId id="324" r:id="rId58"/>
    <p:sldId id="325" r:id="rId59"/>
    <p:sldId id="326" r:id="rId60"/>
    <p:sldId id="355" r:id="rId61"/>
    <p:sldId id="328" r:id="rId62"/>
    <p:sldId id="329" r:id="rId63"/>
    <p:sldId id="354" r:id="rId64"/>
    <p:sldId id="330" r:id="rId65"/>
    <p:sldId id="331" r:id="rId66"/>
    <p:sldId id="333" r:id="rId67"/>
    <p:sldId id="336" r:id="rId68"/>
    <p:sldId id="344" r:id="rId69"/>
    <p:sldId id="338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FF"/>
    <a:srgbClr val="FFFF66"/>
    <a:srgbClr val="FFFF00"/>
    <a:srgbClr val="4C4C4C"/>
    <a:srgbClr val="666666"/>
    <a:srgbClr val="400080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0" autoAdjust="0"/>
    <p:restoredTop sz="98193" autoAdjust="0"/>
  </p:normalViewPr>
  <p:slideViewPr>
    <p:cSldViewPr snapToGrid="0" snapToObjects="1">
      <p:cViewPr>
        <p:scale>
          <a:sx n="80" d="100"/>
          <a:sy n="80" d="100"/>
        </p:scale>
        <p:origin x="-156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0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Composición de la Sangre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73040354330709"/>
                  <c:y val="0.022234251968504"/>
                </c:manualLayout>
              </c:layout>
              <c:tx>
                <c:rich>
                  <a:bodyPr/>
                  <a:lstStyle/>
                  <a:p>
                    <a:r>
                      <a:rPr lang="es-ES" dirty="0" err="1" smtClean="0"/>
                      <a:t>Globuli</a:t>
                    </a:r>
                    <a:r>
                      <a:rPr lang="es-ES" dirty="0" smtClean="0"/>
                      <a:t> </a:t>
                    </a:r>
                    <a:r>
                      <a:rPr lang="es-ES" dirty="0" err="1" smtClean="0"/>
                      <a:t>Rossi</a:t>
                    </a:r>
                    <a:r>
                      <a:rPr lang="es-ES" dirty="0"/>
                      <a:t>
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0173720472441"/>
                  <c:y val="-0.1560307578740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311">
                <a:noFill/>
              </a:ln>
            </c:spPr>
            <c:txPr>
              <a:bodyPr/>
              <a:lstStyle/>
              <a:p>
                <a:pPr>
                  <a:defRPr sz="2391">
                    <a:latin typeface="Mistral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Globuli rossi</c:v>
                </c:pt>
                <c:pt idx="1">
                  <c:v>Globuli Bianchi</c:v>
                </c:pt>
                <c:pt idx="2">
                  <c:v>Plasma</c:v>
                </c:pt>
                <c:pt idx="3">
                  <c:v>Piastrine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 formatCode="0%">
                  <c:v>0.45</c:v>
                </c:pt>
                <c:pt idx="1">
                  <c:v>0.002</c:v>
                </c:pt>
                <c:pt idx="2" formatCode="0%">
                  <c:v>0.54</c:v>
                </c:pt>
                <c:pt idx="3">
                  <c:v>0.008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3"/>
      </a:pPr>
      <a:endParaRPr lang="es-ES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MATERIA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Cerebro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Neurona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F1599D4-7C0E-DE41-936F-FD8DCB847A72}" type="presOf" srcId="{6563FAE4-E1AD-EF4A-BAD7-DA080E80DE4E}" destId="{91E979F5-C7C3-0E4B-B3C7-72A8A30681C9}" srcOrd="1" destOrd="0" presId="urn:microsoft.com/office/officeart/2005/8/layout/gear1"/>
    <dgm:cxn modelId="{BEBAB7F2-6D61-0F4F-9732-AA0728C77C27}" type="presOf" srcId="{C5CB9194-A56B-0B4C-89E2-8F166C06929B}" destId="{E362B543-5D45-B345-A482-3F112D1964D7}" srcOrd="0" destOrd="0" presId="urn:microsoft.com/office/officeart/2005/8/layout/gear1"/>
    <dgm:cxn modelId="{3B48F725-0BA3-9D41-9868-A117E8793AF5}" type="presOf" srcId="{6563FAE4-E1AD-EF4A-BAD7-DA080E80DE4E}" destId="{2960BDF1-0BBF-B44A-AA09-06D0C845634E}" srcOrd="2" destOrd="0" presId="urn:microsoft.com/office/officeart/2005/8/layout/gear1"/>
    <dgm:cxn modelId="{763281E9-7627-2F4B-8D9A-C587F92D1520}" type="presOf" srcId="{3BF80AF7-8969-E84B-9D8C-562B1374E7B2}" destId="{1AC37ED0-13AD-6C4C-807F-976C80A97372}" srcOrd="2" destOrd="0" presId="urn:microsoft.com/office/officeart/2005/8/layout/gear1"/>
    <dgm:cxn modelId="{D89D6367-DD12-D941-BF4D-D3393CD85C88}" type="presOf" srcId="{84604DFC-65F5-8D48-88D7-4F5E3399384F}" destId="{A27C1936-431D-474D-AB76-96632E2E62A8}" srcOrd="0" destOrd="0" presId="urn:microsoft.com/office/officeart/2005/8/layout/gear1"/>
    <dgm:cxn modelId="{7949BDCD-69AF-174C-A685-F26803D64E81}" type="presOf" srcId="{BDA1DC83-5B9C-084A-B8E1-F345C3F45729}" destId="{A850CFDA-5D5F-314E-842E-3370279AF617}" srcOrd="2" destOrd="0" presId="urn:microsoft.com/office/officeart/2005/8/layout/gear1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DFACD7FF-680A-5642-AF78-73984935E326}" type="presOf" srcId="{3BF80AF7-8969-E84B-9D8C-562B1374E7B2}" destId="{2CBCC254-4CCD-B147-A141-0C4FBB09DFBF}" srcOrd="1" destOrd="0" presId="urn:microsoft.com/office/officeart/2005/8/layout/gear1"/>
    <dgm:cxn modelId="{28F83ECD-2348-D64B-969E-ABF0A6C23428}" type="presOf" srcId="{6563FAE4-E1AD-EF4A-BAD7-DA080E80DE4E}" destId="{6552E9C9-2108-8342-975E-CBA9B7C3649F}" srcOrd="0" destOrd="0" presId="urn:microsoft.com/office/officeart/2005/8/layout/gear1"/>
    <dgm:cxn modelId="{73405C63-F633-A649-91B6-9B9E12C8F618}" type="presOf" srcId="{6AA338D5-B539-CD42-BDAA-52B9B8A55CEF}" destId="{81F9DE2F-992E-EF41-9808-E46B6D9935A2}" srcOrd="0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017F661F-4A26-E94D-8FFA-DEFC17A753C7}" type="presOf" srcId="{D54EB664-4005-8542-BBDC-5EAC38777161}" destId="{068E712F-B813-E749-9B85-404B96428613}" srcOrd="0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4B3871CA-873B-7F4E-B5AC-BE2F68CC198C}" type="presOf" srcId="{BDA1DC83-5B9C-084A-B8E1-F345C3F45729}" destId="{E722D416-350C-2E46-A8B1-BD185DB21C06}" srcOrd="1" destOrd="0" presId="urn:microsoft.com/office/officeart/2005/8/layout/gear1"/>
    <dgm:cxn modelId="{EA2ED527-55D1-9240-B16B-01341E55238E}" type="presOf" srcId="{3BF80AF7-8969-E84B-9D8C-562B1374E7B2}" destId="{DF037B99-045E-984D-8F07-2FD48AF15236}" srcOrd="3" destOrd="0" presId="urn:microsoft.com/office/officeart/2005/8/layout/gear1"/>
    <dgm:cxn modelId="{9E4D5327-3B97-5748-B221-296FEC8F28DC}" type="presOf" srcId="{BDA1DC83-5B9C-084A-B8E1-F345C3F45729}" destId="{995F3353-0E05-6A46-94A1-46AC737551EA}" srcOrd="0" destOrd="0" presId="urn:microsoft.com/office/officeart/2005/8/layout/gear1"/>
    <dgm:cxn modelId="{24441283-637D-714E-9876-A9E799FF09C1}" type="presOf" srcId="{3BF80AF7-8969-E84B-9D8C-562B1374E7B2}" destId="{BFCE1B72-CD41-364F-81A5-88280B9501EA}" srcOrd="0" destOrd="0" presId="urn:microsoft.com/office/officeart/2005/8/layout/gear1"/>
    <dgm:cxn modelId="{41656013-A956-F341-9590-630982F2C066}" type="presParOf" srcId="{81F9DE2F-992E-EF41-9808-E46B6D9935A2}" destId="{6552E9C9-2108-8342-975E-CBA9B7C3649F}" srcOrd="0" destOrd="0" presId="urn:microsoft.com/office/officeart/2005/8/layout/gear1"/>
    <dgm:cxn modelId="{118480EC-5CF7-0D4D-8346-CFF916C0E6B4}" type="presParOf" srcId="{81F9DE2F-992E-EF41-9808-E46B6D9935A2}" destId="{91E979F5-C7C3-0E4B-B3C7-72A8A30681C9}" srcOrd="1" destOrd="0" presId="urn:microsoft.com/office/officeart/2005/8/layout/gear1"/>
    <dgm:cxn modelId="{E3F00FD4-931C-FE4D-A404-9AB3F14819F8}" type="presParOf" srcId="{81F9DE2F-992E-EF41-9808-E46B6D9935A2}" destId="{2960BDF1-0BBF-B44A-AA09-06D0C845634E}" srcOrd="2" destOrd="0" presId="urn:microsoft.com/office/officeart/2005/8/layout/gear1"/>
    <dgm:cxn modelId="{5EF99C2A-878B-034F-A861-0018C6A4F9FF}" type="presParOf" srcId="{81F9DE2F-992E-EF41-9808-E46B6D9935A2}" destId="{995F3353-0E05-6A46-94A1-46AC737551EA}" srcOrd="3" destOrd="0" presId="urn:microsoft.com/office/officeart/2005/8/layout/gear1"/>
    <dgm:cxn modelId="{3B03ED7C-6E83-A743-84C2-05F8222A2A33}" type="presParOf" srcId="{81F9DE2F-992E-EF41-9808-E46B6D9935A2}" destId="{E722D416-350C-2E46-A8B1-BD185DB21C06}" srcOrd="4" destOrd="0" presId="urn:microsoft.com/office/officeart/2005/8/layout/gear1"/>
    <dgm:cxn modelId="{D4EE5D5F-88A5-F24B-A85D-05DB03FC00DE}" type="presParOf" srcId="{81F9DE2F-992E-EF41-9808-E46B6D9935A2}" destId="{A850CFDA-5D5F-314E-842E-3370279AF617}" srcOrd="5" destOrd="0" presId="urn:microsoft.com/office/officeart/2005/8/layout/gear1"/>
    <dgm:cxn modelId="{8DAA2B41-BD56-AA4C-AA05-9C7B9F117754}" type="presParOf" srcId="{81F9DE2F-992E-EF41-9808-E46B6D9935A2}" destId="{BFCE1B72-CD41-364F-81A5-88280B9501EA}" srcOrd="6" destOrd="0" presId="urn:microsoft.com/office/officeart/2005/8/layout/gear1"/>
    <dgm:cxn modelId="{36996916-8F59-D849-9B7F-7823D960D892}" type="presParOf" srcId="{81F9DE2F-992E-EF41-9808-E46B6D9935A2}" destId="{2CBCC254-4CCD-B147-A141-0C4FBB09DFBF}" srcOrd="7" destOrd="0" presId="urn:microsoft.com/office/officeart/2005/8/layout/gear1"/>
    <dgm:cxn modelId="{76A1E220-C93E-924F-9A8F-3D1478D8F3F1}" type="presParOf" srcId="{81F9DE2F-992E-EF41-9808-E46B6D9935A2}" destId="{1AC37ED0-13AD-6C4C-807F-976C80A97372}" srcOrd="8" destOrd="0" presId="urn:microsoft.com/office/officeart/2005/8/layout/gear1"/>
    <dgm:cxn modelId="{E91AA0B2-96DF-484E-BCD9-573381736FC2}" type="presParOf" srcId="{81F9DE2F-992E-EF41-9808-E46B6D9935A2}" destId="{DF037B99-045E-984D-8F07-2FD48AF15236}" srcOrd="9" destOrd="0" presId="urn:microsoft.com/office/officeart/2005/8/layout/gear1"/>
    <dgm:cxn modelId="{D6448C76-7227-9947-A72C-319618F01FC3}" type="presParOf" srcId="{81F9DE2F-992E-EF41-9808-E46B6D9935A2}" destId="{A27C1936-431D-474D-AB76-96632E2E62A8}" srcOrd="10" destOrd="0" presId="urn:microsoft.com/office/officeart/2005/8/layout/gear1"/>
    <dgm:cxn modelId="{2FA4B663-A65C-4145-9073-62BA5375828E}" type="presParOf" srcId="{81F9DE2F-992E-EF41-9808-E46B6D9935A2}" destId="{E362B543-5D45-B345-A482-3F112D1964D7}" srcOrd="11" destOrd="0" presId="urn:microsoft.com/office/officeart/2005/8/layout/gear1"/>
    <dgm:cxn modelId="{121F84DC-2C2B-A84C-966D-AE35152305ED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B65BDE20-8B27-D445-A69B-CE54EBB1A2A8}" type="presOf" srcId="{F78090B6-2B07-8148-B1D3-2797BE0A4BF6}" destId="{674306BF-912F-9143-A733-2331264B720C}" srcOrd="1" destOrd="0" presId="urn:microsoft.com/office/officeart/2005/8/layout/cycle8"/>
    <dgm:cxn modelId="{EE93E105-6435-FE4F-8A08-C90C409C099B}" type="presOf" srcId="{D916A061-F5A0-464C-9039-034E90485B86}" destId="{7026B89B-F2D6-F249-BCAB-9CAE6B056335}" srcOrd="1" destOrd="0" presId="urn:microsoft.com/office/officeart/2005/8/layout/cycle8"/>
    <dgm:cxn modelId="{5C6BE09E-2412-AA42-906C-F89EE47953EC}" type="presOf" srcId="{E5E291DA-AE28-B44C-840D-A2D4DD833AD8}" destId="{5AD9EECE-004D-A243-B7A5-9EC13C686EE1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F42E4313-E3A7-4D4A-9C83-F7835159EF47}" type="presOf" srcId="{ED5A14B6-1EED-5149-B2BD-8F02AFEC2425}" destId="{0BC305F6-467E-1B4F-BACC-42FDB9CFFBA3}" srcOrd="1" destOrd="0" presId="urn:microsoft.com/office/officeart/2005/8/layout/cycle8"/>
    <dgm:cxn modelId="{12513399-412D-064F-ADE3-7D0347F987C4}" type="presOf" srcId="{E8F307FC-3A0E-1C41-9F6F-976F12B79AE3}" destId="{625EB139-F45B-874F-8276-8BDC8CF47E04}" srcOrd="0" destOrd="0" presId="urn:microsoft.com/office/officeart/2005/8/layout/cycle8"/>
    <dgm:cxn modelId="{A61BBBC3-7A47-1F4B-80FB-7905A3800605}" type="presOf" srcId="{F78090B6-2B07-8148-B1D3-2797BE0A4BF6}" destId="{409CA7C9-C057-8446-AA94-C9D71CAEE926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AF35E87D-5C58-C243-AF16-E052866DF8A0}" type="presOf" srcId="{E5E291DA-AE28-B44C-840D-A2D4DD833AD8}" destId="{9A09555D-161F-7F43-B84B-E25E7EC10FFB}" srcOrd="0" destOrd="0" presId="urn:microsoft.com/office/officeart/2005/8/layout/cycle8"/>
    <dgm:cxn modelId="{F9B33B01-8149-C846-86F4-D140B25F08B4}" type="presOf" srcId="{D916A061-F5A0-464C-9039-034E90485B86}" destId="{C9743375-BD5F-1A4C-B1FB-B34FE78DDFD9}" srcOrd="0" destOrd="0" presId="urn:microsoft.com/office/officeart/2005/8/layout/cycle8"/>
    <dgm:cxn modelId="{869F8AE9-4991-664B-9AC7-73663536383D}" type="presOf" srcId="{B51544E4-BB45-F441-B852-0561A76AC4F7}" destId="{9E6BD77A-6BED-854A-9755-ECA3D15B3C41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B969B85A-E9E8-A94F-A481-A8692AAD829A}" type="presOf" srcId="{ED5A14B6-1EED-5149-B2BD-8F02AFEC2425}" destId="{DF48F0F0-FEF4-B444-8444-07C7BC88506F}" srcOrd="0" destOrd="0" presId="urn:microsoft.com/office/officeart/2005/8/layout/cycle8"/>
    <dgm:cxn modelId="{58055EB4-FAC1-5D46-8C48-3AE56BCFA185}" type="presOf" srcId="{B51544E4-BB45-F441-B852-0561A76AC4F7}" destId="{7E9B59AC-DFC5-0344-A40A-58E1F3A5C290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1CBDB909-F69E-1D48-8427-6793B3FAB57B}" type="presParOf" srcId="{625EB139-F45B-874F-8276-8BDC8CF47E04}" destId="{409CA7C9-C057-8446-AA94-C9D71CAEE926}" srcOrd="0" destOrd="0" presId="urn:microsoft.com/office/officeart/2005/8/layout/cycle8"/>
    <dgm:cxn modelId="{905F42C9-5729-A34B-A781-DB3FA5A52FCB}" type="presParOf" srcId="{625EB139-F45B-874F-8276-8BDC8CF47E04}" destId="{22B56341-EECB-1944-8541-CE4708409CB2}" srcOrd="1" destOrd="0" presId="urn:microsoft.com/office/officeart/2005/8/layout/cycle8"/>
    <dgm:cxn modelId="{492FC663-D99F-2344-B51C-3C66401E9FD6}" type="presParOf" srcId="{625EB139-F45B-874F-8276-8BDC8CF47E04}" destId="{EBA753D6-4E40-C346-95A6-5A713B263594}" srcOrd="2" destOrd="0" presId="urn:microsoft.com/office/officeart/2005/8/layout/cycle8"/>
    <dgm:cxn modelId="{AD1E853B-36A9-B24C-BD1F-2966C3BFF849}" type="presParOf" srcId="{625EB139-F45B-874F-8276-8BDC8CF47E04}" destId="{674306BF-912F-9143-A733-2331264B720C}" srcOrd="3" destOrd="0" presId="urn:microsoft.com/office/officeart/2005/8/layout/cycle8"/>
    <dgm:cxn modelId="{3392BDA3-BB63-BD48-BBBD-FE5E5CAB5B15}" type="presParOf" srcId="{625EB139-F45B-874F-8276-8BDC8CF47E04}" destId="{7E9B59AC-DFC5-0344-A40A-58E1F3A5C290}" srcOrd="4" destOrd="0" presId="urn:microsoft.com/office/officeart/2005/8/layout/cycle8"/>
    <dgm:cxn modelId="{3BE6DE89-ABB5-1E42-8BB9-990F0364C37A}" type="presParOf" srcId="{625EB139-F45B-874F-8276-8BDC8CF47E04}" destId="{C08A30BD-78D0-DD42-870D-EF63D867E70A}" srcOrd="5" destOrd="0" presId="urn:microsoft.com/office/officeart/2005/8/layout/cycle8"/>
    <dgm:cxn modelId="{81F5B2FA-F9A0-684D-962B-28BF56E68FE4}" type="presParOf" srcId="{625EB139-F45B-874F-8276-8BDC8CF47E04}" destId="{D95B9A41-0F41-8F45-9CFA-F0691EDCDD7F}" srcOrd="6" destOrd="0" presId="urn:microsoft.com/office/officeart/2005/8/layout/cycle8"/>
    <dgm:cxn modelId="{5A702D4E-8BD7-2D45-87D2-428ED912B71B}" type="presParOf" srcId="{625EB139-F45B-874F-8276-8BDC8CF47E04}" destId="{9E6BD77A-6BED-854A-9755-ECA3D15B3C41}" srcOrd="7" destOrd="0" presId="urn:microsoft.com/office/officeart/2005/8/layout/cycle8"/>
    <dgm:cxn modelId="{F301FE76-C29A-0E44-8165-6E3E82908E94}" type="presParOf" srcId="{625EB139-F45B-874F-8276-8BDC8CF47E04}" destId="{DF48F0F0-FEF4-B444-8444-07C7BC88506F}" srcOrd="8" destOrd="0" presId="urn:microsoft.com/office/officeart/2005/8/layout/cycle8"/>
    <dgm:cxn modelId="{D99DCE38-EB03-F54A-AB24-37E3C6164A92}" type="presParOf" srcId="{625EB139-F45B-874F-8276-8BDC8CF47E04}" destId="{32A59560-AA19-304E-9E67-EFCC23BDB7CC}" srcOrd="9" destOrd="0" presId="urn:microsoft.com/office/officeart/2005/8/layout/cycle8"/>
    <dgm:cxn modelId="{30CF4583-D5DE-CC42-B0BD-0100653BFFE8}" type="presParOf" srcId="{625EB139-F45B-874F-8276-8BDC8CF47E04}" destId="{8F0B3E69-2F03-B549-B1EA-5D2C353C3033}" srcOrd="10" destOrd="0" presId="urn:microsoft.com/office/officeart/2005/8/layout/cycle8"/>
    <dgm:cxn modelId="{C30CA253-384D-604B-9DB9-E6B5883C2D3A}" type="presParOf" srcId="{625EB139-F45B-874F-8276-8BDC8CF47E04}" destId="{0BC305F6-467E-1B4F-BACC-42FDB9CFFBA3}" srcOrd="11" destOrd="0" presId="urn:microsoft.com/office/officeart/2005/8/layout/cycle8"/>
    <dgm:cxn modelId="{778883F3-0A86-4548-8366-9CA6EBBBD7F9}" type="presParOf" srcId="{625EB139-F45B-874F-8276-8BDC8CF47E04}" destId="{9A09555D-161F-7F43-B84B-E25E7EC10FFB}" srcOrd="12" destOrd="0" presId="urn:microsoft.com/office/officeart/2005/8/layout/cycle8"/>
    <dgm:cxn modelId="{FA929A65-C7AB-E248-9122-75AD765F9EC0}" type="presParOf" srcId="{625EB139-F45B-874F-8276-8BDC8CF47E04}" destId="{EC24D656-4CCF-1A40-854D-A677C6BACEF2}" srcOrd="13" destOrd="0" presId="urn:microsoft.com/office/officeart/2005/8/layout/cycle8"/>
    <dgm:cxn modelId="{294A2696-8B2B-2D43-9538-FF9B56E5C113}" type="presParOf" srcId="{625EB139-F45B-874F-8276-8BDC8CF47E04}" destId="{B4065760-BA89-4B47-AD64-D630088B4954}" srcOrd="14" destOrd="0" presId="urn:microsoft.com/office/officeart/2005/8/layout/cycle8"/>
    <dgm:cxn modelId="{D5F95F94-1D18-AA4A-9E40-D5CB2B366682}" type="presParOf" srcId="{625EB139-F45B-874F-8276-8BDC8CF47E04}" destId="{5AD9EECE-004D-A243-B7A5-9EC13C686EE1}" srcOrd="15" destOrd="0" presId="urn:microsoft.com/office/officeart/2005/8/layout/cycle8"/>
    <dgm:cxn modelId="{F19AA0E7-A7AE-7A47-9BCA-827A627334C0}" type="presParOf" srcId="{625EB139-F45B-874F-8276-8BDC8CF47E04}" destId="{C9743375-BD5F-1A4C-B1FB-B34FE78DDFD9}" srcOrd="16" destOrd="0" presId="urn:microsoft.com/office/officeart/2005/8/layout/cycle8"/>
    <dgm:cxn modelId="{C26D998C-12BE-FA4B-89D3-4425BEFC142C}" type="presParOf" srcId="{625EB139-F45B-874F-8276-8BDC8CF47E04}" destId="{40C6BAA7-E518-E743-BCED-D8609932725B}" srcOrd="17" destOrd="0" presId="urn:microsoft.com/office/officeart/2005/8/layout/cycle8"/>
    <dgm:cxn modelId="{409F45B6-ECBF-EC43-AFFF-59C8841E904F}" type="presParOf" srcId="{625EB139-F45B-874F-8276-8BDC8CF47E04}" destId="{4C100201-E382-1A4C-BEDD-08D04E6186CE}" srcOrd="18" destOrd="0" presId="urn:microsoft.com/office/officeart/2005/8/layout/cycle8"/>
    <dgm:cxn modelId="{B75BEE4F-131A-224E-AB52-84B6A301D9C7}" type="presParOf" srcId="{625EB139-F45B-874F-8276-8BDC8CF47E04}" destId="{7026B89B-F2D6-F249-BCAB-9CAE6B056335}" srcOrd="19" destOrd="0" presId="urn:microsoft.com/office/officeart/2005/8/layout/cycle8"/>
    <dgm:cxn modelId="{3088264F-8D5C-3442-9837-696221C901DA}" type="presParOf" srcId="{625EB139-F45B-874F-8276-8BDC8CF47E04}" destId="{AEE53549-71ED-2C4C-937C-A094D0668130}" srcOrd="20" destOrd="0" presId="urn:microsoft.com/office/officeart/2005/8/layout/cycle8"/>
    <dgm:cxn modelId="{02AF7D22-35A3-7E46-B4A9-0381AE230617}" type="presParOf" srcId="{625EB139-F45B-874F-8276-8BDC8CF47E04}" destId="{7BFF51AD-4A71-0E44-94B6-860025BDD5DD}" srcOrd="21" destOrd="0" presId="urn:microsoft.com/office/officeart/2005/8/layout/cycle8"/>
    <dgm:cxn modelId="{C32E2622-4BC1-9545-831C-7192C617D8F2}" type="presParOf" srcId="{625EB139-F45B-874F-8276-8BDC8CF47E04}" destId="{B2E42975-0817-A248-8D2E-271A8D650DA4}" srcOrd="22" destOrd="0" presId="urn:microsoft.com/office/officeart/2005/8/layout/cycle8"/>
    <dgm:cxn modelId="{53E67BA2-4FEA-2F4E-BF51-64B94F65D014}" type="presParOf" srcId="{625EB139-F45B-874F-8276-8BDC8CF47E04}" destId="{BF1049AD-B8BA-4D45-AD9D-2530887B4315}" srcOrd="23" destOrd="0" presId="urn:microsoft.com/office/officeart/2005/8/layout/cycle8"/>
    <dgm:cxn modelId="{CFA38EC0-773E-494A-9199-32C0855F8693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379855DB-55BE-7B4F-817C-E85A4BD70DA6}" type="presOf" srcId="{D916A061-F5A0-464C-9039-034E90485B86}" destId="{C9743375-BD5F-1A4C-B1FB-B34FE78DDFD9}" srcOrd="0" destOrd="0" presId="urn:microsoft.com/office/officeart/2005/8/layout/cycle8"/>
    <dgm:cxn modelId="{C816BE06-8371-2843-B4F7-F67F3C95464C}" type="presOf" srcId="{F78090B6-2B07-8148-B1D3-2797BE0A4BF6}" destId="{674306BF-912F-9143-A733-2331264B720C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B7E10F2C-40E2-114C-90C4-3BF05F94BEE2}" type="presOf" srcId="{E5E291DA-AE28-B44C-840D-A2D4DD833AD8}" destId="{9A09555D-161F-7F43-B84B-E25E7EC10FFB}" srcOrd="0" destOrd="0" presId="urn:microsoft.com/office/officeart/2005/8/layout/cycle8"/>
    <dgm:cxn modelId="{C48BC1F8-58DC-C143-BB0E-09DE3DBD2447}" type="presOf" srcId="{F78090B6-2B07-8148-B1D3-2797BE0A4BF6}" destId="{409CA7C9-C057-8446-AA94-C9D71CAEE926}" srcOrd="0" destOrd="0" presId="urn:microsoft.com/office/officeart/2005/8/layout/cycle8"/>
    <dgm:cxn modelId="{F7BD98CC-197A-7848-9D09-F322F37E7ED5}" type="presOf" srcId="{E8F307FC-3A0E-1C41-9F6F-976F12B79AE3}" destId="{625EB139-F45B-874F-8276-8BDC8CF47E04}" srcOrd="0" destOrd="0" presId="urn:microsoft.com/office/officeart/2005/8/layout/cycle8"/>
    <dgm:cxn modelId="{4EF71DE0-276E-014D-BEB7-C03684E66138}" type="presOf" srcId="{B51544E4-BB45-F441-B852-0561A76AC4F7}" destId="{7E9B59AC-DFC5-0344-A40A-58E1F3A5C290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D23A14B1-A37C-0442-9670-B91D9B8EE893}" type="presOf" srcId="{B51544E4-BB45-F441-B852-0561A76AC4F7}" destId="{9E6BD77A-6BED-854A-9755-ECA3D15B3C41}" srcOrd="1" destOrd="0" presId="urn:microsoft.com/office/officeart/2005/8/layout/cycle8"/>
    <dgm:cxn modelId="{F843908A-5592-0D44-BFEF-C03B9EAB33DE}" type="presOf" srcId="{ED5A14B6-1EED-5149-B2BD-8F02AFEC2425}" destId="{DF48F0F0-FEF4-B444-8444-07C7BC88506F}" srcOrd="0" destOrd="0" presId="urn:microsoft.com/office/officeart/2005/8/layout/cycle8"/>
    <dgm:cxn modelId="{85566F99-528F-2848-BF9E-8F7625BD7792}" type="presOf" srcId="{E5E291DA-AE28-B44C-840D-A2D4DD833AD8}" destId="{5AD9EECE-004D-A243-B7A5-9EC13C686EE1}" srcOrd="1" destOrd="0" presId="urn:microsoft.com/office/officeart/2005/8/layout/cycle8"/>
    <dgm:cxn modelId="{400BBB67-E4C9-6349-96F7-2111D57B202B}" type="presOf" srcId="{D916A061-F5A0-464C-9039-034E90485B86}" destId="{7026B89B-F2D6-F249-BCAB-9CAE6B056335}" srcOrd="1" destOrd="0" presId="urn:microsoft.com/office/officeart/2005/8/layout/cycle8"/>
    <dgm:cxn modelId="{F53417C9-8B18-A54C-AFA8-7FD21493654C}" type="presOf" srcId="{ED5A14B6-1EED-5149-B2BD-8F02AFEC2425}" destId="{0BC305F6-467E-1B4F-BACC-42FDB9CFFBA3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520100C1-90AF-6047-B0A3-FE5EBF784FDD}" type="presParOf" srcId="{625EB139-F45B-874F-8276-8BDC8CF47E04}" destId="{409CA7C9-C057-8446-AA94-C9D71CAEE926}" srcOrd="0" destOrd="0" presId="urn:microsoft.com/office/officeart/2005/8/layout/cycle8"/>
    <dgm:cxn modelId="{FBD6A319-676E-5E44-BF0D-103DB1E22648}" type="presParOf" srcId="{625EB139-F45B-874F-8276-8BDC8CF47E04}" destId="{22B56341-EECB-1944-8541-CE4708409CB2}" srcOrd="1" destOrd="0" presId="urn:microsoft.com/office/officeart/2005/8/layout/cycle8"/>
    <dgm:cxn modelId="{CEFE2AA4-074E-524D-8A1B-1886EB783C94}" type="presParOf" srcId="{625EB139-F45B-874F-8276-8BDC8CF47E04}" destId="{EBA753D6-4E40-C346-95A6-5A713B263594}" srcOrd="2" destOrd="0" presId="urn:microsoft.com/office/officeart/2005/8/layout/cycle8"/>
    <dgm:cxn modelId="{B4CC567F-A1DC-624B-BD01-DB59F7842264}" type="presParOf" srcId="{625EB139-F45B-874F-8276-8BDC8CF47E04}" destId="{674306BF-912F-9143-A733-2331264B720C}" srcOrd="3" destOrd="0" presId="urn:microsoft.com/office/officeart/2005/8/layout/cycle8"/>
    <dgm:cxn modelId="{E4929D1B-4675-2E4D-A877-95DF35EB9AD4}" type="presParOf" srcId="{625EB139-F45B-874F-8276-8BDC8CF47E04}" destId="{7E9B59AC-DFC5-0344-A40A-58E1F3A5C290}" srcOrd="4" destOrd="0" presId="urn:microsoft.com/office/officeart/2005/8/layout/cycle8"/>
    <dgm:cxn modelId="{AB2099FA-90A0-6948-B928-9A352C48AC13}" type="presParOf" srcId="{625EB139-F45B-874F-8276-8BDC8CF47E04}" destId="{C08A30BD-78D0-DD42-870D-EF63D867E70A}" srcOrd="5" destOrd="0" presId="urn:microsoft.com/office/officeart/2005/8/layout/cycle8"/>
    <dgm:cxn modelId="{973280E6-82FC-CE4C-A523-2C4386A4CED1}" type="presParOf" srcId="{625EB139-F45B-874F-8276-8BDC8CF47E04}" destId="{D95B9A41-0F41-8F45-9CFA-F0691EDCDD7F}" srcOrd="6" destOrd="0" presId="urn:microsoft.com/office/officeart/2005/8/layout/cycle8"/>
    <dgm:cxn modelId="{CF8C3689-B060-3243-8734-68408A331A78}" type="presParOf" srcId="{625EB139-F45B-874F-8276-8BDC8CF47E04}" destId="{9E6BD77A-6BED-854A-9755-ECA3D15B3C41}" srcOrd="7" destOrd="0" presId="urn:microsoft.com/office/officeart/2005/8/layout/cycle8"/>
    <dgm:cxn modelId="{1E2384BF-372F-7D4C-B052-ADFDF2770307}" type="presParOf" srcId="{625EB139-F45B-874F-8276-8BDC8CF47E04}" destId="{DF48F0F0-FEF4-B444-8444-07C7BC88506F}" srcOrd="8" destOrd="0" presId="urn:microsoft.com/office/officeart/2005/8/layout/cycle8"/>
    <dgm:cxn modelId="{C618EF4C-48E3-7E45-A39C-B638945F417F}" type="presParOf" srcId="{625EB139-F45B-874F-8276-8BDC8CF47E04}" destId="{32A59560-AA19-304E-9E67-EFCC23BDB7CC}" srcOrd="9" destOrd="0" presId="urn:microsoft.com/office/officeart/2005/8/layout/cycle8"/>
    <dgm:cxn modelId="{49E6A8B2-C201-D84F-964E-4F773BC6B468}" type="presParOf" srcId="{625EB139-F45B-874F-8276-8BDC8CF47E04}" destId="{8F0B3E69-2F03-B549-B1EA-5D2C353C3033}" srcOrd="10" destOrd="0" presId="urn:microsoft.com/office/officeart/2005/8/layout/cycle8"/>
    <dgm:cxn modelId="{B8A1F1F8-2F5F-F14C-A2F5-12F9DDD48EE7}" type="presParOf" srcId="{625EB139-F45B-874F-8276-8BDC8CF47E04}" destId="{0BC305F6-467E-1B4F-BACC-42FDB9CFFBA3}" srcOrd="11" destOrd="0" presId="urn:microsoft.com/office/officeart/2005/8/layout/cycle8"/>
    <dgm:cxn modelId="{7D2747B7-4F0D-6B4B-B7E1-EE5612EEB227}" type="presParOf" srcId="{625EB139-F45B-874F-8276-8BDC8CF47E04}" destId="{9A09555D-161F-7F43-B84B-E25E7EC10FFB}" srcOrd="12" destOrd="0" presId="urn:microsoft.com/office/officeart/2005/8/layout/cycle8"/>
    <dgm:cxn modelId="{77CA15D6-FB44-4B41-BAA3-78D9E25242B8}" type="presParOf" srcId="{625EB139-F45B-874F-8276-8BDC8CF47E04}" destId="{EC24D656-4CCF-1A40-854D-A677C6BACEF2}" srcOrd="13" destOrd="0" presId="urn:microsoft.com/office/officeart/2005/8/layout/cycle8"/>
    <dgm:cxn modelId="{E51C63EB-604F-974D-B965-A6CDFD64D8ED}" type="presParOf" srcId="{625EB139-F45B-874F-8276-8BDC8CF47E04}" destId="{B4065760-BA89-4B47-AD64-D630088B4954}" srcOrd="14" destOrd="0" presId="urn:microsoft.com/office/officeart/2005/8/layout/cycle8"/>
    <dgm:cxn modelId="{D3A68AB0-126A-6C40-AB20-09EA1825A54E}" type="presParOf" srcId="{625EB139-F45B-874F-8276-8BDC8CF47E04}" destId="{5AD9EECE-004D-A243-B7A5-9EC13C686EE1}" srcOrd="15" destOrd="0" presId="urn:microsoft.com/office/officeart/2005/8/layout/cycle8"/>
    <dgm:cxn modelId="{934F7C17-2E4C-7347-A67D-142B232FD3B3}" type="presParOf" srcId="{625EB139-F45B-874F-8276-8BDC8CF47E04}" destId="{C9743375-BD5F-1A4C-B1FB-B34FE78DDFD9}" srcOrd="16" destOrd="0" presId="urn:microsoft.com/office/officeart/2005/8/layout/cycle8"/>
    <dgm:cxn modelId="{8D3D6EC7-CE7A-B443-91AB-66359B8CF69B}" type="presParOf" srcId="{625EB139-F45B-874F-8276-8BDC8CF47E04}" destId="{40C6BAA7-E518-E743-BCED-D8609932725B}" srcOrd="17" destOrd="0" presId="urn:microsoft.com/office/officeart/2005/8/layout/cycle8"/>
    <dgm:cxn modelId="{292144A8-34D4-D943-B9DD-62481AB7F0D8}" type="presParOf" srcId="{625EB139-F45B-874F-8276-8BDC8CF47E04}" destId="{4C100201-E382-1A4C-BEDD-08D04E6186CE}" srcOrd="18" destOrd="0" presId="urn:microsoft.com/office/officeart/2005/8/layout/cycle8"/>
    <dgm:cxn modelId="{95B4C0AA-694E-4D45-AD1A-2D4F4A1B7C5E}" type="presParOf" srcId="{625EB139-F45B-874F-8276-8BDC8CF47E04}" destId="{7026B89B-F2D6-F249-BCAB-9CAE6B056335}" srcOrd="19" destOrd="0" presId="urn:microsoft.com/office/officeart/2005/8/layout/cycle8"/>
    <dgm:cxn modelId="{B3E6C4D8-516D-DA47-BD6D-15D20629ADDC}" type="presParOf" srcId="{625EB139-F45B-874F-8276-8BDC8CF47E04}" destId="{AEE53549-71ED-2C4C-937C-A094D0668130}" srcOrd="20" destOrd="0" presId="urn:microsoft.com/office/officeart/2005/8/layout/cycle8"/>
    <dgm:cxn modelId="{600AA495-EDEA-5445-8BA8-3CD9DC5B549B}" type="presParOf" srcId="{625EB139-F45B-874F-8276-8BDC8CF47E04}" destId="{7BFF51AD-4A71-0E44-94B6-860025BDD5DD}" srcOrd="21" destOrd="0" presId="urn:microsoft.com/office/officeart/2005/8/layout/cycle8"/>
    <dgm:cxn modelId="{8FA8BF98-C963-904B-92E3-B2C701DC57A4}" type="presParOf" srcId="{625EB139-F45B-874F-8276-8BDC8CF47E04}" destId="{B2E42975-0817-A248-8D2E-271A8D650DA4}" srcOrd="22" destOrd="0" presId="urn:microsoft.com/office/officeart/2005/8/layout/cycle8"/>
    <dgm:cxn modelId="{DB249749-D983-BE4B-841D-7A02EE074710}" type="presParOf" srcId="{625EB139-F45B-874F-8276-8BDC8CF47E04}" destId="{BF1049AD-B8BA-4D45-AD9D-2530887B4315}" srcOrd="23" destOrd="0" presId="urn:microsoft.com/office/officeart/2005/8/layout/cycle8"/>
    <dgm:cxn modelId="{E67ECA81-77B8-0A42-908F-25F4BB35051C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DB5B058C-4591-4544-8EF3-5BAB39F3C332}" type="presOf" srcId="{D916A061-F5A0-464C-9039-034E90485B86}" destId="{7026B89B-F2D6-F249-BCAB-9CAE6B056335}" srcOrd="1" destOrd="0" presId="urn:microsoft.com/office/officeart/2005/8/layout/cycle8"/>
    <dgm:cxn modelId="{65A13FFE-657A-CA4B-8137-DCA9DB3110E3}" type="presOf" srcId="{ED5A14B6-1EED-5149-B2BD-8F02AFEC2425}" destId="{DF48F0F0-FEF4-B444-8444-07C7BC88506F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349F1F29-C9EE-D549-8BB0-5B645EB2477F}" type="presOf" srcId="{B51544E4-BB45-F441-B852-0561A76AC4F7}" destId="{9E6BD77A-6BED-854A-9755-ECA3D15B3C41}" srcOrd="1" destOrd="0" presId="urn:microsoft.com/office/officeart/2005/8/layout/cycle8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850CFB8C-79BD-954D-8C1B-0613968A7004}" type="presOf" srcId="{E5E291DA-AE28-B44C-840D-A2D4DD833AD8}" destId="{5AD9EECE-004D-A243-B7A5-9EC13C686EE1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94F01D5D-8F47-594F-AA10-1F86516E7B7F}" type="presOf" srcId="{B51544E4-BB45-F441-B852-0561A76AC4F7}" destId="{7E9B59AC-DFC5-0344-A40A-58E1F3A5C290}" srcOrd="0" destOrd="0" presId="urn:microsoft.com/office/officeart/2005/8/layout/cycle8"/>
    <dgm:cxn modelId="{75D54260-FA2B-A64F-B17B-01D3D6BE49DA}" type="presOf" srcId="{D916A061-F5A0-464C-9039-034E90485B86}" destId="{C9743375-BD5F-1A4C-B1FB-B34FE78DDFD9}" srcOrd="0" destOrd="0" presId="urn:microsoft.com/office/officeart/2005/8/layout/cycle8"/>
    <dgm:cxn modelId="{98D35DF7-B874-944D-885A-F5BF918BF602}" type="presOf" srcId="{ED5A14B6-1EED-5149-B2BD-8F02AFEC2425}" destId="{0BC305F6-467E-1B4F-BACC-42FDB9CFFBA3}" srcOrd="1" destOrd="0" presId="urn:microsoft.com/office/officeart/2005/8/layout/cycle8"/>
    <dgm:cxn modelId="{91658B27-E64E-9B4B-B0E1-1B138DE88578}" type="presOf" srcId="{F78090B6-2B07-8148-B1D3-2797BE0A4BF6}" destId="{409CA7C9-C057-8446-AA94-C9D71CAEE926}" srcOrd="0" destOrd="0" presId="urn:microsoft.com/office/officeart/2005/8/layout/cycle8"/>
    <dgm:cxn modelId="{EDAF7C67-C5CF-C54C-AEBD-8D98B4BF70E8}" type="presOf" srcId="{E8F307FC-3A0E-1C41-9F6F-976F12B79AE3}" destId="{625EB139-F45B-874F-8276-8BDC8CF47E04}" srcOrd="0" destOrd="0" presId="urn:microsoft.com/office/officeart/2005/8/layout/cycle8"/>
    <dgm:cxn modelId="{E2DCD9BE-2C02-D449-A815-9023C52F888F}" type="presOf" srcId="{F78090B6-2B07-8148-B1D3-2797BE0A4BF6}" destId="{674306BF-912F-9143-A733-2331264B720C}" srcOrd="1" destOrd="0" presId="urn:microsoft.com/office/officeart/2005/8/layout/cycle8"/>
    <dgm:cxn modelId="{D14096BF-C0C5-1A41-A78D-710914929EEC}" type="presOf" srcId="{E5E291DA-AE28-B44C-840D-A2D4DD833AD8}" destId="{9A09555D-161F-7F43-B84B-E25E7EC10FFB}" srcOrd="0" destOrd="0" presId="urn:microsoft.com/office/officeart/2005/8/layout/cycle8"/>
    <dgm:cxn modelId="{1035902E-6E83-774D-AA6A-3650BFB4A3F3}" type="presParOf" srcId="{625EB139-F45B-874F-8276-8BDC8CF47E04}" destId="{409CA7C9-C057-8446-AA94-C9D71CAEE926}" srcOrd="0" destOrd="0" presId="urn:microsoft.com/office/officeart/2005/8/layout/cycle8"/>
    <dgm:cxn modelId="{15D04036-53D7-B64E-9DEF-11190A8150C7}" type="presParOf" srcId="{625EB139-F45B-874F-8276-8BDC8CF47E04}" destId="{22B56341-EECB-1944-8541-CE4708409CB2}" srcOrd="1" destOrd="0" presId="urn:microsoft.com/office/officeart/2005/8/layout/cycle8"/>
    <dgm:cxn modelId="{7D48458D-1598-0741-9822-C18D87D4C653}" type="presParOf" srcId="{625EB139-F45B-874F-8276-8BDC8CF47E04}" destId="{EBA753D6-4E40-C346-95A6-5A713B263594}" srcOrd="2" destOrd="0" presId="urn:microsoft.com/office/officeart/2005/8/layout/cycle8"/>
    <dgm:cxn modelId="{2A5D4122-8FF0-DB48-98BB-47E97E3A789F}" type="presParOf" srcId="{625EB139-F45B-874F-8276-8BDC8CF47E04}" destId="{674306BF-912F-9143-A733-2331264B720C}" srcOrd="3" destOrd="0" presId="urn:microsoft.com/office/officeart/2005/8/layout/cycle8"/>
    <dgm:cxn modelId="{FA947941-17EE-EA46-9F55-7BBE770FED78}" type="presParOf" srcId="{625EB139-F45B-874F-8276-8BDC8CF47E04}" destId="{7E9B59AC-DFC5-0344-A40A-58E1F3A5C290}" srcOrd="4" destOrd="0" presId="urn:microsoft.com/office/officeart/2005/8/layout/cycle8"/>
    <dgm:cxn modelId="{C18DBBBD-E693-C940-A351-62AF82609BC9}" type="presParOf" srcId="{625EB139-F45B-874F-8276-8BDC8CF47E04}" destId="{C08A30BD-78D0-DD42-870D-EF63D867E70A}" srcOrd="5" destOrd="0" presId="urn:microsoft.com/office/officeart/2005/8/layout/cycle8"/>
    <dgm:cxn modelId="{C673DB6C-C56A-C34B-9FC0-4732CB4F903D}" type="presParOf" srcId="{625EB139-F45B-874F-8276-8BDC8CF47E04}" destId="{D95B9A41-0F41-8F45-9CFA-F0691EDCDD7F}" srcOrd="6" destOrd="0" presId="urn:microsoft.com/office/officeart/2005/8/layout/cycle8"/>
    <dgm:cxn modelId="{5EA7D92C-BD82-8647-B96D-3083A13AEE7A}" type="presParOf" srcId="{625EB139-F45B-874F-8276-8BDC8CF47E04}" destId="{9E6BD77A-6BED-854A-9755-ECA3D15B3C41}" srcOrd="7" destOrd="0" presId="urn:microsoft.com/office/officeart/2005/8/layout/cycle8"/>
    <dgm:cxn modelId="{228F0043-95E0-7445-B988-A9524803420A}" type="presParOf" srcId="{625EB139-F45B-874F-8276-8BDC8CF47E04}" destId="{DF48F0F0-FEF4-B444-8444-07C7BC88506F}" srcOrd="8" destOrd="0" presId="urn:microsoft.com/office/officeart/2005/8/layout/cycle8"/>
    <dgm:cxn modelId="{6925B455-AB2C-6947-9EEC-345E222D7920}" type="presParOf" srcId="{625EB139-F45B-874F-8276-8BDC8CF47E04}" destId="{32A59560-AA19-304E-9E67-EFCC23BDB7CC}" srcOrd="9" destOrd="0" presId="urn:microsoft.com/office/officeart/2005/8/layout/cycle8"/>
    <dgm:cxn modelId="{DB9EC99E-7376-7B4B-9177-03A2649B14EA}" type="presParOf" srcId="{625EB139-F45B-874F-8276-8BDC8CF47E04}" destId="{8F0B3E69-2F03-B549-B1EA-5D2C353C3033}" srcOrd="10" destOrd="0" presId="urn:microsoft.com/office/officeart/2005/8/layout/cycle8"/>
    <dgm:cxn modelId="{B57721C0-790B-614C-9FCA-5EA069CC03FD}" type="presParOf" srcId="{625EB139-F45B-874F-8276-8BDC8CF47E04}" destId="{0BC305F6-467E-1B4F-BACC-42FDB9CFFBA3}" srcOrd="11" destOrd="0" presId="urn:microsoft.com/office/officeart/2005/8/layout/cycle8"/>
    <dgm:cxn modelId="{4316F798-08C0-CE48-BF28-FA16DE393E53}" type="presParOf" srcId="{625EB139-F45B-874F-8276-8BDC8CF47E04}" destId="{9A09555D-161F-7F43-B84B-E25E7EC10FFB}" srcOrd="12" destOrd="0" presId="urn:microsoft.com/office/officeart/2005/8/layout/cycle8"/>
    <dgm:cxn modelId="{C9A42E04-C124-4340-9C28-6ECB78084DE3}" type="presParOf" srcId="{625EB139-F45B-874F-8276-8BDC8CF47E04}" destId="{EC24D656-4CCF-1A40-854D-A677C6BACEF2}" srcOrd="13" destOrd="0" presId="urn:microsoft.com/office/officeart/2005/8/layout/cycle8"/>
    <dgm:cxn modelId="{5032DE51-A988-3C41-967D-33AED5D28566}" type="presParOf" srcId="{625EB139-F45B-874F-8276-8BDC8CF47E04}" destId="{B4065760-BA89-4B47-AD64-D630088B4954}" srcOrd="14" destOrd="0" presId="urn:microsoft.com/office/officeart/2005/8/layout/cycle8"/>
    <dgm:cxn modelId="{1268EF26-F2D7-8B4C-BCF4-05A42C31324A}" type="presParOf" srcId="{625EB139-F45B-874F-8276-8BDC8CF47E04}" destId="{5AD9EECE-004D-A243-B7A5-9EC13C686EE1}" srcOrd="15" destOrd="0" presId="urn:microsoft.com/office/officeart/2005/8/layout/cycle8"/>
    <dgm:cxn modelId="{2554DBA4-339C-1A4E-9F20-A2B8BA79D31C}" type="presParOf" srcId="{625EB139-F45B-874F-8276-8BDC8CF47E04}" destId="{C9743375-BD5F-1A4C-B1FB-B34FE78DDFD9}" srcOrd="16" destOrd="0" presId="urn:microsoft.com/office/officeart/2005/8/layout/cycle8"/>
    <dgm:cxn modelId="{9137C0C8-5307-DE46-A7B5-ED301B5500CE}" type="presParOf" srcId="{625EB139-F45B-874F-8276-8BDC8CF47E04}" destId="{40C6BAA7-E518-E743-BCED-D8609932725B}" srcOrd="17" destOrd="0" presId="urn:microsoft.com/office/officeart/2005/8/layout/cycle8"/>
    <dgm:cxn modelId="{3AFFE4D1-53D8-6644-801C-255D2957665B}" type="presParOf" srcId="{625EB139-F45B-874F-8276-8BDC8CF47E04}" destId="{4C100201-E382-1A4C-BEDD-08D04E6186CE}" srcOrd="18" destOrd="0" presId="urn:microsoft.com/office/officeart/2005/8/layout/cycle8"/>
    <dgm:cxn modelId="{B68F75C2-DC0F-CD45-9BE0-4A7BD5AE006A}" type="presParOf" srcId="{625EB139-F45B-874F-8276-8BDC8CF47E04}" destId="{7026B89B-F2D6-F249-BCAB-9CAE6B056335}" srcOrd="19" destOrd="0" presId="urn:microsoft.com/office/officeart/2005/8/layout/cycle8"/>
    <dgm:cxn modelId="{11A7935B-7CB4-604A-B230-C2E88BD55BD7}" type="presParOf" srcId="{625EB139-F45B-874F-8276-8BDC8CF47E04}" destId="{AEE53549-71ED-2C4C-937C-A094D0668130}" srcOrd="20" destOrd="0" presId="urn:microsoft.com/office/officeart/2005/8/layout/cycle8"/>
    <dgm:cxn modelId="{0E294A12-3A2E-314D-93BD-DC98D154958B}" type="presParOf" srcId="{625EB139-F45B-874F-8276-8BDC8CF47E04}" destId="{7BFF51AD-4A71-0E44-94B6-860025BDD5DD}" srcOrd="21" destOrd="0" presId="urn:microsoft.com/office/officeart/2005/8/layout/cycle8"/>
    <dgm:cxn modelId="{53640114-5934-824A-AB18-32139071CB68}" type="presParOf" srcId="{625EB139-F45B-874F-8276-8BDC8CF47E04}" destId="{B2E42975-0817-A248-8D2E-271A8D650DA4}" srcOrd="22" destOrd="0" presId="urn:microsoft.com/office/officeart/2005/8/layout/cycle8"/>
    <dgm:cxn modelId="{72DE5E58-AC9C-4744-B6DE-9BBD0F0240C5}" type="presParOf" srcId="{625EB139-F45B-874F-8276-8BDC8CF47E04}" destId="{BF1049AD-B8BA-4D45-AD9D-2530887B4315}" srcOrd="23" destOrd="0" presId="urn:microsoft.com/office/officeart/2005/8/layout/cycle8"/>
    <dgm:cxn modelId="{AC040DB4-43CB-4346-AD4B-566B5FAF20D9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Conv</a:t>
          </a:r>
          <a:r>
            <a:rPr lang="es-ES" sz="1600" dirty="0" smtClean="0">
              <a:solidFill>
                <a:srgbClr val="000000"/>
              </a:solidFill>
            </a:rPr>
            <a:t>. </a:t>
          </a:r>
          <a:r>
            <a:rPr lang="es-ES" sz="1600" dirty="0" err="1" smtClean="0">
              <a:solidFill>
                <a:srgbClr val="000000"/>
              </a:solidFill>
            </a:rPr>
            <a:t>Diaf</a:t>
          </a:r>
          <a:r>
            <a:rPr lang="es-ES" sz="1600" dirty="0" smtClean="0">
              <a:solidFill>
                <a:srgbClr val="000000"/>
              </a:solidFill>
            </a:rPr>
            <a:t>.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Mocos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Etc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smtClean="0">
              <a:solidFill>
                <a:srgbClr val="000000"/>
              </a:solidFill>
            </a:rPr>
            <a:t>Efusión Lágrimas</a:t>
          </a:r>
          <a:endParaRPr lang="es-ES" sz="1600" dirty="0">
            <a:solidFill>
              <a:srgbClr val="000000"/>
            </a:solidFill>
          </a:endParaRPr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Sollozos</a:t>
          </a:r>
          <a:endParaRPr lang="es-ES" sz="1600" dirty="0">
            <a:solidFill>
              <a:srgbClr val="000000"/>
            </a:solidFill>
          </a:endParaRPr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90090E1B-5F36-BE4E-A95F-643897397E72}" type="presOf" srcId="{F78090B6-2B07-8148-B1D3-2797BE0A4BF6}" destId="{409CA7C9-C057-8446-AA94-C9D71CAEE926}" srcOrd="0" destOrd="0" presId="urn:microsoft.com/office/officeart/2005/8/layout/cycle8"/>
    <dgm:cxn modelId="{C0C87A7C-3B18-8E4B-B7F8-D2B0CA51D5CD}" type="presOf" srcId="{F78090B6-2B07-8148-B1D3-2797BE0A4BF6}" destId="{674306BF-912F-9143-A733-2331264B720C}" srcOrd="1" destOrd="0" presId="urn:microsoft.com/office/officeart/2005/8/layout/cycle8"/>
    <dgm:cxn modelId="{ADE3168B-4CB4-D948-9618-359F7A66E3A5}" type="presOf" srcId="{E5E291DA-AE28-B44C-840D-A2D4DD833AD8}" destId="{9A09555D-161F-7F43-B84B-E25E7EC10FFB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E0BC1F6-A310-4740-940A-B3D7CB802988}" type="presOf" srcId="{B51544E4-BB45-F441-B852-0561A76AC4F7}" destId="{9E6BD77A-6BED-854A-9755-ECA3D15B3C41}" srcOrd="1" destOrd="0" presId="urn:microsoft.com/office/officeart/2005/8/layout/cycle8"/>
    <dgm:cxn modelId="{436C5198-E218-7649-BAE5-C0FD283FEB99}" type="presOf" srcId="{E5E291DA-AE28-B44C-840D-A2D4DD833AD8}" destId="{5AD9EECE-004D-A243-B7A5-9EC13C686EE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861CF22E-638C-0249-805B-320355430474}" type="presOf" srcId="{ED5A14B6-1EED-5149-B2BD-8F02AFEC2425}" destId="{DF48F0F0-FEF4-B444-8444-07C7BC88506F}" srcOrd="0" destOrd="0" presId="urn:microsoft.com/office/officeart/2005/8/layout/cycle8"/>
    <dgm:cxn modelId="{C0D55970-3C38-AA4E-B6B7-A493E1BDD863}" type="presOf" srcId="{E8F307FC-3A0E-1C41-9F6F-976F12B79AE3}" destId="{625EB139-F45B-874F-8276-8BDC8CF47E04}" srcOrd="0" destOrd="0" presId="urn:microsoft.com/office/officeart/2005/8/layout/cycle8"/>
    <dgm:cxn modelId="{CC24532C-8494-6C4A-8219-21871C135FAD}" type="presOf" srcId="{ED5A14B6-1EED-5149-B2BD-8F02AFEC2425}" destId="{0BC305F6-467E-1B4F-BACC-42FDB9CFFBA3}" srcOrd="1" destOrd="0" presId="urn:microsoft.com/office/officeart/2005/8/layout/cycle8"/>
    <dgm:cxn modelId="{8393EB36-3CEF-AD4F-8675-FC295848028A}" type="presOf" srcId="{D916A061-F5A0-464C-9039-034E90485B86}" destId="{7026B89B-F2D6-F249-BCAB-9CAE6B056335}" srcOrd="1" destOrd="0" presId="urn:microsoft.com/office/officeart/2005/8/layout/cycle8"/>
    <dgm:cxn modelId="{C4129590-691C-C64B-AFBC-F72604D022D7}" type="presOf" srcId="{B51544E4-BB45-F441-B852-0561A76AC4F7}" destId="{7E9B59AC-DFC5-0344-A40A-58E1F3A5C290}" srcOrd="0" destOrd="0" presId="urn:microsoft.com/office/officeart/2005/8/layout/cycle8"/>
    <dgm:cxn modelId="{FC1E5A87-499D-1345-9A78-F07211C43571}" type="presOf" srcId="{D916A061-F5A0-464C-9039-034E90485B86}" destId="{C9743375-BD5F-1A4C-B1FB-B34FE78DDFD9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9DDE8A3F-1D54-0548-80FA-68B82541B6D6}" type="presParOf" srcId="{625EB139-F45B-874F-8276-8BDC8CF47E04}" destId="{409CA7C9-C057-8446-AA94-C9D71CAEE926}" srcOrd="0" destOrd="0" presId="urn:microsoft.com/office/officeart/2005/8/layout/cycle8"/>
    <dgm:cxn modelId="{0E50BBB5-4CF8-C842-B1E6-9F778060DCE3}" type="presParOf" srcId="{625EB139-F45B-874F-8276-8BDC8CF47E04}" destId="{22B56341-EECB-1944-8541-CE4708409CB2}" srcOrd="1" destOrd="0" presId="urn:microsoft.com/office/officeart/2005/8/layout/cycle8"/>
    <dgm:cxn modelId="{178B540C-5299-C84E-AA4F-C6ECB9381958}" type="presParOf" srcId="{625EB139-F45B-874F-8276-8BDC8CF47E04}" destId="{EBA753D6-4E40-C346-95A6-5A713B263594}" srcOrd="2" destOrd="0" presId="urn:microsoft.com/office/officeart/2005/8/layout/cycle8"/>
    <dgm:cxn modelId="{4CE6AE52-E170-0E45-87E2-D5DA639BBB65}" type="presParOf" srcId="{625EB139-F45B-874F-8276-8BDC8CF47E04}" destId="{674306BF-912F-9143-A733-2331264B720C}" srcOrd="3" destOrd="0" presId="urn:microsoft.com/office/officeart/2005/8/layout/cycle8"/>
    <dgm:cxn modelId="{A3D8F287-7042-9143-BBBC-89E19362DA3A}" type="presParOf" srcId="{625EB139-F45B-874F-8276-8BDC8CF47E04}" destId="{7E9B59AC-DFC5-0344-A40A-58E1F3A5C290}" srcOrd="4" destOrd="0" presId="urn:microsoft.com/office/officeart/2005/8/layout/cycle8"/>
    <dgm:cxn modelId="{4D0DEC4A-68EE-5E4F-B5D6-70F6CE7CB543}" type="presParOf" srcId="{625EB139-F45B-874F-8276-8BDC8CF47E04}" destId="{C08A30BD-78D0-DD42-870D-EF63D867E70A}" srcOrd="5" destOrd="0" presId="urn:microsoft.com/office/officeart/2005/8/layout/cycle8"/>
    <dgm:cxn modelId="{C206DAC8-26EB-D244-8601-CE41A5829458}" type="presParOf" srcId="{625EB139-F45B-874F-8276-8BDC8CF47E04}" destId="{D95B9A41-0F41-8F45-9CFA-F0691EDCDD7F}" srcOrd="6" destOrd="0" presId="urn:microsoft.com/office/officeart/2005/8/layout/cycle8"/>
    <dgm:cxn modelId="{F71BA4F1-2E2D-0047-B876-5E988BBD2596}" type="presParOf" srcId="{625EB139-F45B-874F-8276-8BDC8CF47E04}" destId="{9E6BD77A-6BED-854A-9755-ECA3D15B3C41}" srcOrd="7" destOrd="0" presId="urn:microsoft.com/office/officeart/2005/8/layout/cycle8"/>
    <dgm:cxn modelId="{313AE3F5-8935-9644-A8EC-8CCBF39E82A5}" type="presParOf" srcId="{625EB139-F45B-874F-8276-8BDC8CF47E04}" destId="{DF48F0F0-FEF4-B444-8444-07C7BC88506F}" srcOrd="8" destOrd="0" presId="urn:microsoft.com/office/officeart/2005/8/layout/cycle8"/>
    <dgm:cxn modelId="{DE13CD8D-A565-7342-B038-54DD1AA7AABF}" type="presParOf" srcId="{625EB139-F45B-874F-8276-8BDC8CF47E04}" destId="{32A59560-AA19-304E-9E67-EFCC23BDB7CC}" srcOrd="9" destOrd="0" presId="urn:microsoft.com/office/officeart/2005/8/layout/cycle8"/>
    <dgm:cxn modelId="{A10117AE-0B3C-F947-9E3E-374330F81C9F}" type="presParOf" srcId="{625EB139-F45B-874F-8276-8BDC8CF47E04}" destId="{8F0B3E69-2F03-B549-B1EA-5D2C353C3033}" srcOrd="10" destOrd="0" presId="urn:microsoft.com/office/officeart/2005/8/layout/cycle8"/>
    <dgm:cxn modelId="{E29B0C96-485D-3D42-8164-A364820EBD5C}" type="presParOf" srcId="{625EB139-F45B-874F-8276-8BDC8CF47E04}" destId="{0BC305F6-467E-1B4F-BACC-42FDB9CFFBA3}" srcOrd="11" destOrd="0" presId="urn:microsoft.com/office/officeart/2005/8/layout/cycle8"/>
    <dgm:cxn modelId="{F7E171B9-4651-D54B-8C60-58439F680EE5}" type="presParOf" srcId="{625EB139-F45B-874F-8276-8BDC8CF47E04}" destId="{9A09555D-161F-7F43-B84B-E25E7EC10FFB}" srcOrd="12" destOrd="0" presId="urn:microsoft.com/office/officeart/2005/8/layout/cycle8"/>
    <dgm:cxn modelId="{0BBCA408-CF8A-F24B-B0B9-B31CED6C35BF}" type="presParOf" srcId="{625EB139-F45B-874F-8276-8BDC8CF47E04}" destId="{EC24D656-4CCF-1A40-854D-A677C6BACEF2}" srcOrd="13" destOrd="0" presId="urn:microsoft.com/office/officeart/2005/8/layout/cycle8"/>
    <dgm:cxn modelId="{3449B5BB-74DD-2945-83B3-85A72FEEDCB0}" type="presParOf" srcId="{625EB139-F45B-874F-8276-8BDC8CF47E04}" destId="{B4065760-BA89-4B47-AD64-D630088B4954}" srcOrd="14" destOrd="0" presId="urn:microsoft.com/office/officeart/2005/8/layout/cycle8"/>
    <dgm:cxn modelId="{42821F6C-5237-9941-B0FC-6F2953CBDADA}" type="presParOf" srcId="{625EB139-F45B-874F-8276-8BDC8CF47E04}" destId="{5AD9EECE-004D-A243-B7A5-9EC13C686EE1}" srcOrd="15" destOrd="0" presId="urn:microsoft.com/office/officeart/2005/8/layout/cycle8"/>
    <dgm:cxn modelId="{91CE7574-0551-704C-808C-E6767A3015DC}" type="presParOf" srcId="{625EB139-F45B-874F-8276-8BDC8CF47E04}" destId="{C9743375-BD5F-1A4C-B1FB-B34FE78DDFD9}" srcOrd="16" destOrd="0" presId="urn:microsoft.com/office/officeart/2005/8/layout/cycle8"/>
    <dgm:cxn modelId="{9D7246D3-1556-3C46-A253-9D13C38F25EF}" type="presParOf" srcId="{625EB139-F45B-874F-8276-8BDC8CF47E04}" destId="{40C6BAA7-E518-E743-BCED-D8609932725B}" srcOrd="17" destOrd="0" presId="urn:microsoft.com/office/officeart/2005/8/layout/cycle8"/>
    <dgm:cxn modelId="{05C70032-F5D2-7B4F-974A-B79C96816E68}" type="presParOf" srcId="{625EB139-F45B-874F-8276-8BDC8CF47E04}" destId="{4C100201-E382-1A4C-BEDD-08D04E6186CE}" srcOrd="18" destOrd="0" presId="urn:microsoft.com/office/officeart/2005/8/layout/cycle8"/>
    <dgm:cxn modelId="{82193904-500A-CE4C-9AF7-CE162AED5D64}" type="presParOf" srcId="{625EB139-F45B-874F-8276-8BDC8CF47E04}" destId="{7026B89B-F2D6-F249-BCAB-9CAE6B056335}" srcOrd="19" destOrd="0" presId="urn:microsoft.com/office/officeart/2005/8/layout/cycle8"/>
    <dgm:cxn modelId="{AEC3D4FE-D981-D94A-8574-2C6E887AEBB7}" type="presParOf" srcId="{625EB139-F45B-874F-8276-8BDC8CF47E04}" destId="{AEE53549-71ED-2C4C-937C-A094D0668130}" srcOrd="20" destOrd="0" presId="urn:microsoft.com/office/officeart/2005/8/layout/cycle8"/>
    <dgm:cxn modelId="{6F1D3632-ACD1-DE43-B653-02BD095E7F67}" type="presParOf" srcId="{625EB139-F45B-874F-8276-8BDC8CF47E04}" destId="{7BFF51AD-4A71-0E44-94B6-860025BDD5DD}" srcOrd="21" destOrd="0" presId="urn:microsoft.com/office/officeart/2005/8/layout/cycle8"/>
    <dgm:cxn modelId="{019BFDDC-45BF-544A-85B2-222E7BF90207}" type="presParOf" srcId="{625EB139-F45B-874F-8276-8BDC8CF47E04}" destId="{B2E42975-0817-A248-8D2E-271A8D650DA4}" srcOrd="22" destOrd="0" presId="urn:microsoft.com/office/officeart/2005/8/layout/cycle8"/>
    <dgm:cxn modelId="{41048A8F-21C7-FD40-88B5-98B75BBD9DE7}" type="presParOf" srcId="{625EB139-F45B-874F-8276-8BDC8CF47E04}" destId="{BF1049AD-B8BA-4D45-AD9D-2530887B4315}" srcOrd="23" destOrd="0" presId="urn:microsoft.com/office/officeart/2005/8/layout/cycle8"/>
    <dgm:cxn modelId="{F4ADFACF-1249-4D4D-8AE8-A364BEC8633A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↓</a:t>
          </a:r>
          <a:r>
            <a:rPr lang="es-ES" sz="2000" dirty="0" err="1" smtClean="0">
              <a:solidFill>
                <a:srgbClr val="000000"/>
              </a:solidFill>
            </a:rPr>
            <a:t>Tranp</a:t>
          </a:r>
          <a:r>
            <a:rPr lang="es-ES" sz="2000" dirty="0" smtClean="0">
              <a:solidFill>
                <a:srgbClr val="000000"/>
              </a:solidFill>
            </a:rPr>
            <a:t> </a:t>
          </a:r>
          <a:r>
            <a:rPr lang="es-ES" sz="2000" dirty="0" err="1" smtClean="0">
              <a:solidFill>
                <a:srgbClr val="000000"/>
              </a:solidFill>
            </a:rPr>
            <a:t>Hb</a:t>
          </a:r>
          <a:endParaRPr lang="es-ES" sz="20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?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673F6C80-7F9A-7A43-8B8F-EF281F2A617B}" type="presOf" srcId="{F78090B6-2B07-8148-B1D3-2797BE0A4BF6}" destId="{409CA7C9-C057-8446-AA94-C9D71CAEE926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55F976E-2626-6148-873C-43117A1FBEF2}" type="presOf" srcId="{ED5A14B6-1EED-5149-B2BD-8F02AFEC2425}" destId="{0BC305F6-467E-1B4F-BACC-42FDB9CFFBA3}" srcOrd="1" destOrd="0" presId="urn:microsoft.com/office/officeart/2005/8/layout/cycle8"/>
    <dgm:cxn modelId="{5ECFF3F7-50E9-A144-8502-F6AADD45709C}" type="presOf" srcId="{E8F307FC-3A0E-1C41-9F6F-976F12B79AE3}" destId="{625EB139-F45B-874F-8276-8BDC8CF47E04}" srcOrd="0" destOrd="0" presId="urn:microsoft.com/office/officeart/2005/8/layout/cycle8"/>
    <dgm:cxn modelId="{C1564A07-7C6A-6742-8809-1AE6170115DF}" type="presOf" srcId="{E5E291DA-AE28-B44C-840D-A2D4DD833AD8}" destId="{5AD9EECE-004D-A243-B7A5-9EC13C686EE1}" srcOrd="1" destOrd="0" presId="urn:microsoft.com/office/officeart/2005/8/layout/cycle8"/>
    <dgm:cxn modelId="{C74ED14D-A3E5-B142-B0BC-41E19AC21B77}" type="presOf" srcId="{D916A061-F5A0-464C-9039-034E90485B86}" destId="{C9743375-BD5F-1A4C-B1FB-B34FE78DDFD9}" srcOrd="0" destOrd="0" presId="urn:microsoft.com/office/officeart/2005/8/layout/cycle8"/>
    <dgm:cxn modelId="{D2138A74-545C-0B45-A3EC-4AA24D0DB4FE}" type="presOf" srcId="{D916A061-F5A0-464C-9039-034E90485B86}" destId="{7026B89B-F2D6-F249-BCAB-9CAE6B056335}" srcOrd="1" destOrd="0" presId="urn:microsoft.com/office/officeart/2005/8/layout/cycle8"/>
    <dgm:cxn modelId="{78CD6A32-46A5-2747-826D-AE30F8E925B6}" type="presOf" srcId="{B51544E4-BB45-F441-B852-0561A76AC4F7}" destId="{9E6BD77A-6BED-854A-9755-ECA3D15B3C41}" srcOrd="1" destOrd="0" presId="urn:microsoft.com/office/officeart/2005/8/layout/cycle8"/>
    <dgm:cxn modelId="{19F9C48E-DBC1-B346-B57B-CF9786B8184E}" type="presOf" srcId="{ED5A14B6-1EED-5149-B2BD-8F02AFEC2425}" destId="{DF48F0F0-FEF4-B444-8444-07C7BC88506F}" srcOrd="0" destOrd="0" presId="urn:microsoft.com/office/officeart/2005/8/layout/cycle8"/>
    <dgm:cxn modelId="{A447B92F-AEC5-7F46-A018-D6E6896CE9F6}" type="presOf" srcId="{E5E291DA-AE28-B44C-840D-A2D4DD833AD8}" destId="{9A09555D-161F-7F43-B84B-E25E7EC10FFB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C8184456-343C-6647-B1C2-BBCCBB56B3AF}" type="presOf" srcId="{B51544E4-BB45-F441-B852-0561A76AC4F7}" destId="{7E9B59AC-DFC5-0344-A40A-58E1F3A5C290}" srcOrd="0" destOrd="0" presId="urn:microsoft.com/office/officeart/2005/8/layout/cycle8"/>
    <dgm:cxn modelId="{52CC97C6-0065-9F4A-B2F6-DF5BF249561B}" type="presOf" srcId="{F78090B6-2B07-8148-B1D3-2797BE0A4BF6}" destId="{674306BF-912F-9143-A733-2331264B720C}" srcOrd="1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00254E90-349F-E548-9618-3502066F7FBB}" type="presParOf" srcId="{625EB139-F45B-874F-8276-8BDC8CF47E04}" destId="{409CA7C9-C057-8446-AA94-C9D71CAEE926}" srcOrd="0" destOrd="0" presId="urn:microsoft.com/office/officeart/2005/8/layout/cycle8"/>
    <dgm:cxn modelId="{6AEB10E5-998E-814C-B038-5886FE9772FF}" type="presParOf" srcId="{625EB139-F45B-874F-8276-8BDC8CF47E04}" destId="{22B56341-EECB-1944-8541-CE4708409CB2}" srcOrd="1" destOrd="0" presId="urn:microsoft.com/office/officeart/2005/8/layout/cycle8"/>
    <dgm:cxn modelId="{C0DFC246-4601-614B-8A64-9D62BFAFEB18}" type="presParOf" srcId="{625EB139-F45B-874F-8276-8BDC8CF47E04}" destId="{EBA753D6-4E40-C346-95A6-5A713B263594}" srcOrd="2" destOrd="0" presId="urn:microsoft.com/office/officeart/2005/8/layout/cycle8"/>
    <dgm:cxn modelId="{1B53D7EF-6E3E-1545-BBB5-6134752B85BE}" type="presParOf" srcId="{625EB139-F45B-874F-8276-8BDC8CF47E04}" destId="{674306BF-912F-9143-A733-2331264B720C}" srcOrd="3" destOrd="0" presId="urn:microsoft.com/office/officeart/2005/8/layout/cycle8"/>
    <dgm:cxn modelId="{68710CC1-D00D-F040-B86A-A8E41C5E33F9}" type="presParOf" srcId="{625EB139-F45B-874F-8276-8BDC8CF47E04}" destId="{7E9B59AC-DFC5-0344-A40A-58E1F3A5C290}" srcOrd="4" destOrd="0" presId="urn:microsoft.com/office/officeart/2005/8/layout/cycle8"/>
    <dgm:cxn modelId="{E21F48E0-AD20-6D41-9189-1AC5ABCBC440}" type="presParOf" srcId="{625EB139-F45B-874F-8276-8BDC8CF47E04}" destId="{C08A30BD-78D0-DD42-870D-EF63D867E70A}" srcOrd="5" destOrd="0" presId="urn:microsoft.com/office/officeart/2005/8/layout/cycle8"/>
    <dgm:cxn modelId="{6691CE07-D180-C240-9C4E-0DB190D09E28}" type="presParOf" srcId="{625EB139-F45B-874F-8276-8BDC8CF47E04}" destId="{D95B9A41-0F41-8F45-9CFA-F0691EDCDD7F}" srcOrd="6" destOrd="0" presId="urn:microsoft.com/office/officeart/2005/8/layout/cycle8"/>
    <dgm:cxn modelId="{4375B7CE-2A92-9642-958E-22BB10A90048}" type="presParOf" srcId="{625EB139-F45B-874F-8276-8BDC8CF47E04}" destId="{9E6BD77A-6BED-854A-9755-ECA3D15B3C41}" srcOrd="7" destOrd="0" presId="urn:microsoft.com/office/officeart/2005/8/layout/cycle8"/>
    <dgm:cxn modelId="{8C40A1A1-9D0A-C34C-B55D-F89297CC3F2E}" type="presParOf" srcId="{625EB139-F45B-874F-8276-8BDC8CF47E04}" destId="{DF48F0F0-FEF4-B444-8444-07C7BC88506F}" srcOrd="8" destOrd="0" presId="urn:microsoft.com/office/officeart/2005/8/layout/cycle8"/>
    <dgm:cxn modelId="{883024FA-5767-5544-BB47-764836D5672D}" type="presParOf" srcId="{625EB139-F45B-874F-8276-8BDC8CF47E04}" destId="{32A59560-AA19-304E-9E67-EFCC23BDB7CC}" srcOrd="9" destOrd="0" presId="urn:microsoft.com/office/officeart/2005/8/layout/cycle8"/>
    <dgm:cxn modelId="{1ED0AA5C-0A99-C043-AAA0-A377865ED06E}" type="presParOf" srcId="{625EB139-F45B-874F-8276-8BDC8CF47E04}" destId="{8F0B3E69-2F03-B549-B1EA-5D2C353C3033}" srcOrd="10" destOrd="0" presId="urn:microsoft.com/office/officeart/2005/8/layout/cycle8"/>
    <dgm:cxn modelId="{1E5FDA63-BA7A-5D43-B52D-AC95D215F891}" type="presParOf" srcId="{625EB139-F45B-874F-8276-8BDC8CF47E04}" destId="{0BC305F6-467E-1B4F-BACC-42FDB9CFFBA3}" srcOrd="11" destOrd="0" presId="urn:microsoft.com/office/officeart/2005/8/layout/cycle8"/>
    <dgm:cxn modelId="{E8CB4DDD-8D0A-9643-9A79-225C53B39227}" type="presParOf" srcId="{625EB139-F45B-874F-8276-8BDC8CF47E04}" destId="{9A09555D-161F-7F43-B84B-E25E7EC10FFB}" srcOrd="12" destOrd="0" presId="urn:microsoft.com/office/officeart/2005/8/layout/cycle8"/>
    <dgm:cxn modelId="{52701D1D-AD99-5A41-B054-00CAFEA80F64}" type="presParOf" srcId="{625EB139-F45B-874F-8276-8BDC8CF47E04}" destId="{EC24D656-4CCF-1A40-854D-A677C6BACEF2}" srcOrd="13" destOrd="0" presId="urn:microsoft.com/office/officeart/2005/8/layout/cycle8"/>
    <dgm:cxn modelId="{6A9C78D3-42A9-2843-A543-003A7ED8F808}" type="presParOf" srcId="{625EB139-F45B-874F-8276-8BDC8CF47E04}" destId="{B4065760-BA89-4B47-AD64-D630088B4954}" srcOrd="14" destOrd="0" presId="urn:microsoft.com/office/officeart/2005/8/layout/cycle8"/>
    <dgm:cxn modelId="{42283931-F1E3-E643-8A65-A2D2BEC31272}" type="presParOf" srcId="{625EB139-F45B-874F-8276-8BDC8CF47E04}" destId="{5AD9EECE-004D-A243-B7A5-9EC13C686EE1}" srcOrd="15" destOrd="0" presId="urn:microsoft.com/office/officeart/2005/8/layout/cycle8"/>
    <dgm:cxn modelId="{19355406-8816-5544-AD19-C77D5B7C78D9}" type="presParOf" srcId="{625EB139-F45B-874F-8276-8BDC8CF47E04}" destId="{C9743375-BD5F-1A4C-B1FB-B34FE78DDFD9}" srcOrd="16" destOrd="0" presId="urn:microsoft.com/office/officeart/2005/8/layout/cycle8"/>
    <dgm:cxn modelId="{C7408F60-6F4B-614D-9578-545F69E982C9}" type="presParOf" srcId="{625EB139-F45B-874F-8276-8BDC8CF47E04}" destId="{40C6BAA7-E518-E743-BCED-D8609932725B}" srcOrd="17" destOrd="0" presId="urn:microsoft.com/office/officeart/2005/8/layout/cycle8"/>
    <dgm:cxn modelId="{67BB7A8C-C64B-E343-83EB-F88C1D6F5FBE}" type="presParOf" srcId="{625EB139-F45B-874F-8276-8BDC8CF47E04}" destId="{4C100201-E382-1A4C-BEDD-08D04E6186CE}" srcOrd="18" destOrd="0" presId="urn:microsoft.com/office/officeart/2005/8/layout/cycle8"/>
    <dgm:cxn modelId="{E89BEEA8-A6FE-7342-9830-C29B87A0AE69}" type="presParOf" srcId="{625EB139-F45B-874F-8276-8BDC8CF47E04}" destId="{7026B89B-F2D6-F249-BCAB-9CAE6B056335}" srcOrd="19" destOrd="0" presId="urn:microsoft.com/office/officeart/2005/8/layout/cycle8"/>
    <dgm:cxn modelId="{CF959C2C-E4DB-B44B-B93F-A09DC14A599A}" type="presParOf" srcId="{625EB139-F45B-874F-8276-8BDC8CF47E04}" destId="{AEE53549-71ED-2C4C-937C-A094D0668130}" srcOrd="20" destOrd="0" presId="urn:microsoft.com/office/officeart/2005/8/layout/cycle8"/>
    <dgm:cxn modelId="{2BDF024D-83BA-7942-8F95-307C51A943A6}" type="presParOf" srcId="{625EB139-F45B-874F-8276-8BDC8CF47E04}" destId="{7BFF51AD-4A71-0E44-94B6-860025BDD5DD}" srcOrd="21" destOrd="0" presId="urn:microsoft.com/office/officeart/2005/8/layout/cycle8"/>
    <dgm:cxn modelId="{5B5DD8A4-B85B-7241-8678-1576E2B7B55B}" type="presParOf" srcId="{625EB139-F45B-874F-8276-8BDC8CF47E04}" destId="{B2E42975-0817-A248-8D2E-271A8D650DA4}" srcOrd="22" destOrd="0" presId="urn:microsoft.com/office/officeart/2005/8/layout/cycle8"/>
    <dgm:cxn modelId="{8324A04D-3D31-6240-96A8-8F233EAFF954}" type="presParOf" srcId="{625EB139-F45B-874F-8276-8BDC8CF47E04}" destId="{BF1049AD-B8BA-4D45-AD9D-2530887B4315}" srcOrd="23" destOrd="0" presId="urn:microsoft.com/office/officeart/2005/8/layout/cycle8"/>
    <dgm:cxn modelId="{6322AC29-2BA0-6841-91EE-D85076A6540D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E9C9-2108-8342-975E-CBA9B7C3649F}">
      <dsp:nvSpPr>
        <dsp:cNvPr id="0" name=""/>
        <dsp:cNvSpPr/>
      </dsp:nvSpPr>
      <dsp:spPr>
        <a:xfrm>
          <a:off x="2077405" y="1693880"/>
          <a:ext cx="2070298" cy="2070298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MATERIA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93627" y="2178837"/>
        <a:ext cx="1237854" cy="1064176"/>
      </dsp:txXfrm>
    </dsp:sp>
    <dsp:sp modelId="{995F3353-0E05-6A46-94A1-46AC737551EA}">
      <dsp:nvSpPr>
        <dsp:cNvPr id="0" name=""/>
        <dsp:cNvSpPr/>
      </dsp:nvSpPr>
      <dsp:spPr>
        <a:xfrm>
          <a:off x="872867" y="1204537"/>
          <a:ext cx="1505671" cy="1505671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Cerebro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1251924" y="1585885"/>
        <a:ext cx="747557" cy="742975"/>
      </dsp:txXfrm>
    </dsp:sp>
    <dsp:sp modelId="{BFCE1B72-CD41-364F-81A5-88280B9501EA}">
      <dsp:nvSpPr>
        <dsp:cNvPr id="0" name=""/>
        <dsp:cNvSpPr/>
      </dsp:nvSpPr>
      <dsp:spPr>
        <a:xfrm rot="20700000">
          <a:off x="1716197" y="165777"/>
          <a:ext cx="1475250" cy="147525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Neurona</a:t>
          </a:r>
          <a:endParaRPr lang="es-ES" sz="1600" kern="1200" dirty="0">
            <a:solidFill>
              <a:srgbClr val="000000"/>
            </a:solidFill>
          </a:endParaRPr>
        </a:p>
      </dsp:txBody>
      <dsp:txXfrm rot="-20700000">
        <a:off x="2039763" y="489343"/>
        <a:ext cx="828119" cy="828119"/>
      </dsp:txXfrm>
    </dsp:sp>
    <dsp:sp modelId="{A27C1936-431D-474D-AB76-96632E2E62A8}">
      <dsp:nvSpPr>
        <dsp:cNvPr id="0" name=""/>
        <dsp:cNvSpPr/>
      </dsp:nvSpPr>
      <dsp:spPr>
        <a:xfrm>
          <a:off x="1913550" y="1384119"/>
          <a:ext cx="2649982" cy="2649982"/>
        </a:xfrm>
        <a:prstGeom prst="circularArrow">
          <a:avLst>
            <a:gd name="adj1" fmla="val 4687"/>
            <a:gd name="adj2" fmla="val 299029"/>
            <a:gd name="adj3" fmla="val 2505092"/>
            <a:gd name="adj4" fmla="val 1588534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2B543-5D45-B345-A482-3F112D1964D7}">
      <dsp:nvSpPr>
        <dsp:cNvPr id="0" name=""/>
        <dsp:cNvSpPr/>
      </dsp:nvSpPr>
      <dsp:spPr>
        <a:xfrm>
          <a:off x="606216" y="873235"/>
          <a:ext cx="1925377" cy="1925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E712F-B813-E749-9B85-404B96428613}">
      <dsp:nvSpPr>
        <dsp:cNvPr id="0" name=""/>
        <dsp:cNvSpPr/>
      </dsp:nvSpPr>
      <dsp:spPr>
        <a:xfrm>
          <a:off x="1374956" y="-155511"/>
          <a:ext cx="2075944" cy="2075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616960" y="1902358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616960" y="1902358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4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4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19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19" y="2796439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3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39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799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5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1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39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Conv</a:t>
          </a:r>
          <a:r>
            <a:rPr lang="es-ES" sz="1600" kern="1200" dirty="0" smtClean="0">
              <a:solidFill>
                <a:srgbClr val="000000"/>
              </a:solidFill>
            </a:rPr>
            <a:t>. </a:t>
          </a:r>
          <a:r>
            <a:rPr lang="es-ES" sz="1600" kern="1200" dirty="0" err="1" smtClean="0">
              <a:solidFill>
                <a:srgbClr val="000000"/>
              </a:solidFill>
            </a:rPr>
            <a:t>Diaf</a:t>
          </a:r>
          <a:r>
            <a:rPr lang="es-ES" sz="1600" kern="1200" dirty="0" smtClean="0">
              <a:solidFill>
                <a:srgbClr val="000000"/>
              </a:solidFill>
            </a:rPr>
            <a:t>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rgbClr val="000000"/>
              </a:solidFill>
            </a:rPr>
            <a:t>Efusión Lágrimas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Sollozos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Mocos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Etc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4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4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↓</a:t>
          </a:r>
          <a:r>
            <a:rPr lang="es-ES" sz="2000" kern="1200" dirty="0" err="1" smtClean="0">
              <a:solidFill>
                <a:srgbClr val="000000"/>
              </a:solidFill>
            </a:rPr>
            <a:t>Tranp</a:t>
          </a:r>
          <a:r>
            <a:rPr lang="es-ES" sz="2000" kern="1200" dirty="0" smtClean="0">
              <a:solidFill>
                <a:srgbClr val="000000"/>
              </a:solidFill>
            </a:rPr>
            <a:t> </a:t>
          </a:r>
          <a:r>
            <a:rPr lang="es-ES" sz="2000" kern="1200" dirty="0" err="1" smtClean="0">
              <a:solidFill>
                <a:srgbClr val="000000"/>
              </a:solidFill>
            </a:rPr>
            <a:t>Hb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19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19" y="2796439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3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39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?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799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5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1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39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256539-4629-47E2-AB98-779A3BFE3F37}" type="datetimeFigureOut">
              <a:rPr lang="es-ES"/>
              <a:pPr>
                <a:defRPr/>
              </a:pPr>
              <a:t>05/03/12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ECDEF6-523A-4EA6-BCE1-008F767F35B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450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39360-2288-4F6B-A41B-9B5376D3815A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A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3602E-C9F8-4195-89C6-FA1713B763EC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A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53675-1032-4D79-AD94-C94E3ABE9552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A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07413-D8CC-4EF5-860E-16E52F977FA4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A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F6CA6-59A8-4E1F-881C-8FC5EAAAEE84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A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9A196-1181-4629-9C8A-7BACFCAB037C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A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182DF-ABD5-447A-9B55-0D6E43B7FC67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A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4A58C-A01F-4C14-AD60-CFC23935CC01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A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99BA7-3D3D-4827-97B6-24E3C51BF48C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A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----- Notas de la reunión (14/10/11 10:53) -----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Espirometrías: el aliento ayuda a animarse.</a:t>
            </a:r>
          </a:p>
        </p:txBody>
      </p:sp>
      <p:sp>
        <p:nvSpPr>
          <p:cNvPr id="7782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02A92-895C-4B3B-909F-32FE4EB0868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909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D711B-C4A1-472E-ABE1-56C8CE8A878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BF7C6-9003-4E06-B52B-BA7026A795B8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A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----- Notas de la reunión (19/10/11 18:11) -----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Me pica el bagre.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La culpa la tiene el gobierno; la gente rica.</a:t>
            </a:r>
          </a:p>
        </p:txBody>
      </p:sp>
      <p:sp>
        <p:nvSpPr>
          <p:cNvPr id="952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BDF1F-21F6-4C25-85CF-BBC687C7CDD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320C1-983A-493C-8D8C-FAC0C692B739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A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AEC9DE-BE58-4FE0-A833-57A6D1D1B278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A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----- Notas de la reunión (14/10/11 09:16) -----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El riñón no existiría si no existiera primero la idea de filtrar.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La finalidad, la intención, no es la causa.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La causa antecede al efecto, la finalidad lo sucede.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Por eso se llama a la teleología "la causa final".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Al pensamiento causal no se le aplica la idea de "origen". </a:t>
            </a:r>
          </a:p>
        </p:txBody>
      </p:sp>
      <p:sp>
        <p:nvSpPr>
          <p:cNvPr id="337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DFCDF-7CCD-4F75-AF0F-31396520A62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----- Notas de la reunión (14/10/11 09:33) -----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Ya exploramos la Sensación. Hablemos un poco más de la Percepción.</a:t>
            </a:r>
          </a:p>
        </p:txBody>
      </p:sp>
      <p:sp>
        <p:nvSpPr>
          <p:cNvPr id="3789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26A8D-6673-46A2-A853-6F5591D2D22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----- Notas de la reunión (14/10/11 09:51) -----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Cada especie tiene las capacidades perceptivas que necesita para sobrevivir. Las víboras tienen sensores de temperatura para saber, a la hora de morder, dónde están las arterias. Las abejas ven en las flores marcas que las ayudan en el aterrizaje.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ahora si ellas ven en las flores cosas que nosotros no vemos...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Madre hay una sola...</a:t>
            </a:r>
          </a:p>
        </p:txBody>
      </p:sp>
      <p:sp>
        <p:nvSpPr>
          <p:cNvPr id="3993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CF23F-C560-485A-B5AD-CF9F81EFDF2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DD77B-CA2F-4296-A6FF-7E1F35061D03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A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E34F6E-B32C-4F55-A6A7-7168E360FE78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A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88C3-BFB9-4B64-AFCC-50A7405C9EF4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6DD8-7FF1-4DE6-B805-7CB9789BB9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D62F-27EE-41C9-B61B-3D4ABC50E60D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1874-7795-4D58-BB9B-9E700887E7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E7E6-AA68-4289-9D68-83AEB539585F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9885-7167-44A3-9C15-9251DEA92D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DBF6-05C1-4369-B473-162BEB2D3932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FC4C-DF48-4B66-A905-38B192CC5B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37D0-29B7-4781-B7A8-D4A14F167B0E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6692-161F-4DF9-9FB2-0251D4F1A6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4F9B-F8D8-4BB5-8F25-FABD62161E18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BAAE-7A1C-4047-8BA6-8D6CC9C996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494A-A7BB-4C4D-9C24-3A268BCB325B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B429-4AAA-4841-96DA-85DAA7B640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5D97-60D3-4F9E-A488-F153D71CB967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1A8F-8A18-4A79-9B3C-ACD52604D8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6377-582E-4D17-BD7F-4D7626AA5713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A5A3-6D67-4820-AB30-23B9C1C643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7846-5F77-42BC-AD27-B3FE8FA9BC40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A43D-5C9C-4774-8507-F2D416E4A7A2}" type="slidenum">
              <a:rPr lang="en-US"/>
              <a:pPr>
                <a:defRPr/>
              </a:pPr>
              <a:t>‹Nr.›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368A-70C2-4FBA-92BC-C971DFA83C6B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83A6-8F7C-4AD0-88F1-92B742B5CF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80F15-FF76-4D91-B139-88B0D08A8602}" type="datetimeFigureOut">
              <a:rPr lang="en-US"/>
              <a:pPr>
                <a:defRPr/>
              </a:pPr>
              <a:t>05/03/12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074DC-5761-450C-AB43-E5BE60A28D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  <p:sldLayoutId id="2147493467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eg"/><Relationship Id="rId12" Type="http://schemas.openxmlformats.org/officeDocument/2006/relationships/image" Target="../media/image41.jpeg"/><Relationship Id="rId13" Type="http://schemas.openxmlformats.org/officeDocument/2006/relationships/image" Target="../media/image42.jpeg"/><Relationship Id="rId14" Type="http://schemas.openxmlformats.org/officeDocument/2006/relationships/image" Target="../media/image43.jpeg"/><Relationship Id="rId15" Type="http://schemas.openxmlformats.org/officeDocument/2006/relationships/image" Target="../media/image44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45.jpeg"/><Relationship Id="rId5" Type="http://schemas.openxmlformats.org/officeDocument/2006/relationships/image" Target="../media/image32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pn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jpeg"/><Relationship Id="rId12" Type="http://schemas.openxmlformats.org/officeDocument/2006/relationships/image" Target="../media/image82.jpeg"/><Relationship Id="rId13" Type="http://schemas.openxmlformats.org/officeDocument/2006/relationships/image" Target="../media/image83.jpeg"/><Relationship Id="rId14" Type="http://schemas.openxmlformats.org/officeDocument/2006/relationships/image" Target="../media/image84.jpeg"/><Relationship Id="rId15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7" Type="http://schemas.openxmlformats.org/officeDocument/2006/relationships/image" Target="../media/image77.jpeg"/><Relationship Id="rId8" Type="http://schemas.openxmlformats.org/officeDocument/2006/relationships/image" Target="../media/image78.jpeg"/><Relationship Id="rId9" Type="http://schemas.openxmlformats.org/officeDocument/2006/relationships/image" Target="../media/image79.jpeg"/><Relationship Id="rId10" Type="http://schemas.openxmlformats.org/officeDocument/2006/relationships/image" Target="../media/image8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eg"/><Relationship Id="rId3" Type="http://schemas.openxmlformats.org/officeDocument/2006/relationships/image" Target="../media/image9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sz="3600">
                <a:latin typeface="Franklin Gothic Book" pitchFamily="34" charset="0"/>
              </a:rPr>
              <a:t>Può la malattia del sangue emergere da un conflitto emotivo?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5319713" y="5448300"/>
            <a:ext cx="31384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ES" sz="36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Gustavo Chiozza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5800" y="712788"/>
            <a:ext cx="77549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cap="small" dirty="0">
                <a:solidFill>
                  <a:srgbClr val="000090"/>
                </a:solidFill>
                <a:latin typeface="+mj-lt"/>
              </a:rPr>
              <a:t>XX Congreso Argentino de Hematología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914400" y="2757488"/>
            <a:ext cx="2438400" cy="2362200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AR" sz="40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SOMATICO</a:t>
            </a:r>
            <a:endParaRPr lang="en-US" sz="4000">
              <a:solidFill>
                <a:srgbClr val="00000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540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DUALISMO CARTESIANO</a:t>
            </a:r>
            <a:endParaRPr lang="en-US" sz="5400" smtClean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715000" y="2757488"/>
            <a:ext cx="2438400" cy="236220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AR" sz="40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PSICHICO</a:t>
            </a:r>
            <a:endParaRPr lang="en-US" sz="4000">
              <a:solidFill>
                <a:srgbClr val="00000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048000" y="2452688"/>
            <a:ext cx="2895600" cy="914400"/>
          </a:xfrm>
          <a:prstGeom prst="leftArrow">
            <a:avLst>
              <a:gd name="adj1" fmla="val 50000"/>
              <a:gd name="adj2" fmla="val 791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AR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s-AR" sz="3200">
                <a:latin typeface="Mistral"/>
                <a:ea typeface="Mistral"/>
                <a:cs typeface="Mistral"/>
              </a:rPr>
              <a:t>PSICOGENESI</a:t>
            </a:r>
            <a:endParaRPr lang="en-US" sz="3200">
              <a:latin typeface="Mistral"/>
              <a:ea typeface="Mistral"/>
              <a:cs typeface="Mistral"/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3124200" y="4510088"/>
            <a:ext cx="2971800" cy="838200"/>
          </a:xfrm>
          <a:prstGeom prst="rightArrow">
            <a:avLst>
              <a:gd name="adj1" fmla="val 50000"/>
              <a:gd name="adj2" fmla="val 88636"/>
            </a:avLst>
          </a:prstGeom>
          <a:solidFill>
            <a:srgbClr val="E46C0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AR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s-AR" sz="3200">
                <a:latin typeface="Mistral"/>
                <a:ea typeface="Mistral"/>
                <a:cs typeface="Mistral"/>
              </a:rPr>
              <a:t>SOMATOGENESI</a:t>
            </a:r>
            <a:endParaRPr lang="en-US" sz="3200">
              <a:latin typeface="Mistral"/>
              <a:ea typeface="Mistral"/>
              <a:cs typeface="Mistr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56659" y="3376022"/>
            <a:ext cx="103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¿?</a:t>
            </a:r>
            <a:endParaRPr lang="es-ES_tradnl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298" grpId="0"/>
      <p:bldP spid="55304" grpId="0" animBg="1"/>
      <p:bldP spid="55307" grpId="0" animBg="1"/>
      <p:bldP spid="5531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298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AR" sz="4800" dirty="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Un modello epistemologico che solo considera due uniche realtà esistenti (lo psichico e il somatico), non lascia posto ad una terza realtà esistente: quella che, non essendo né psichica né somatica, collega ambe due .</a:t>
            </a:r>
            <a:endParaRPr lang="en-US" sz="4800" dirty="0" smtClean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effectDag name="">
                <a:cont type="tree" name="">
                  <a:effect ref="fillLine"/>
                  <a:outerShdw dist="38100" dir="13500000" algn="br">
                    <a:srgbClr val="FFBB99"/>
                  </a:outerShdw>
                </a:cont>
                <a:cont type="tree" name="">
                  <a:effect ref="fillLine"/>
                  <a:outerShdw dist="38100" dir="2700000" algn="tl">
                    <a:srgbClr val="995B3D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72000" y="0"/>
            <a:ext cx="4648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E1FDFF"/>
                  </a:outerShdw>
                </a:cont>
                <a:cont type="tree" name="">
                  <a:effect ref="fillLine"/>
                  <a:outerShdw dist="38100" dir="2700000" algn="tl">
                    <a:srgbClr val="708688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1100138" y="3017838"/>
            <a:ext cx="3165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SOMATICO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5975350" y="3001963"/>
            <a:ext cx="288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PSICHICO</a:t>
            </a:r>
          </a:p>
        </p:txBody>
      </p:sp>
      <p:sp>
        <p:nvSpPr>
          <p:cNvPr id="4" name="Flecha izquierda y derecha 3"/>
          <p:cNvSpPr/>
          <p:nvPr/>
        </p:nvSpPr>
        <p:spPr>
          <a:xfrm>
            <a:off x="3875088" y="2819400"/>
            <a:ext cx="1390650" cy="125412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i="1">
                <a:solidFill>
                  <a:srgbClr val="FF0000"/>
                </a:solidFill>
                <a:latin typeface="Franklin Gothic Book" pitchFamily="34" charset="0"/>
                <a:ea typeface="Mistral"/>
                <a:cs typeface="Mistral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4" grpId="0" animBg="1"/>
      <p:bldP spid="3" grpId="0"/>
      <p:bldP spid="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175"/>
            <a:ext cx="8229600" cy="23606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AR" sz="5400" dirty="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«Il misterioso salto dalla mente al corpo è la strada senza uscita del dualismo cartesiano»</a:t>
            </a:r>
            <a:endParaRPr lang="en-US" sz="5400" dirty="0" smtClean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6130925" y="4506913"/>
            <a:ext cx="261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>
                <a:latin typeface="Mistral"/>
                <a:ea typeface="Mistral"/>
                <a:cs typeface="Mistral"/>
              </a:rPr>
              <a:t>CONFLITTO EMOTIVO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3360738" y="4754563"/>
            <a:ext cx="2770187" cy="8318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Multiplicación 6"/>
          <p:cNvSpPr/>
          <p:nvPr/>
        </p:nvSpPr>
        <p:spPr>
          <a:xfrm>
            <a:off x="4173538" y="47418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779838" y="4786313"/>
            <a:ext cx="162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Emergente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247650" y="4506913"/>
            <a:ext cx="2989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>
                <a:latin typeface="Mistral"/>
                <a:ea typeface="Mistral"/>
                <a:cs typeface="Mistral"/>
              </a:rPr>
              <a:t>MALATTIA EMATOLOGICA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3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875" y="2200275"/>
            <a:ext cx="2952750" cy="1644650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aphicFrame>
        <p:nvGraphicFramePr>
          <p:cNvPr id="41" name="Diagrama 40"/>
          <p:cNvGraphicFramePr/>
          <p:nvPr/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3451225" y="2779713"/>
            <a:ext cx="2149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PSICHICO</a:t>
            </a: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3944938" y="881063"/>
            <a:ext cx="3973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Ricordo di percezioni</a:t>
            </a:r>
          </a:p>
        </p:txBody>
      </p:sp>
      <p:sp>
        <p:nvSpPr>
          <p:cNvPr id="26" name="CuadroTexto 25"/>
          <p:cNvSpPr txBox="1">
            <a:spLocks noChangeArrowheads="1"/>
          </p:cNvSpPr>
          <p:nvPr/>
        </p:nvSpPr>
        <p:spPr bwMode="auto">
          <a:xfrm>
            <a:off x="5641975" y="1733550"/>
            <a:ext cx="1627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Mentale</a:t>
            </a:r>
          </a:p>
        </p:txBody>
      </p:sp>
      <p:sp>
        <p:nvSpPr>
          <p:cNvPr id="27" name="CuadroTexto 26"/>
          <p:cNvSpPr txBox="1">
            <a:spLocks noChangeArrowheads="1"/>
          </p:cNvSpPr>
          <p:nvPr/>
        </p:nvSpPr>
        <p:spPr bwMode="auto">
          <a:xfrm>
            <a:off x="6184900" y="3656013"/>
            <a:ext cx="1785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Pensiero</a:t>
            </a:r>
          </a:p>
        </p:txBody>
      </p:sp>
      <p:sp>
        <p:nvSpPr>
          <p:cNvPr id="28" name="CuadroTexto 27"/>
          <p:cNvSpPr txBox="1">
            <a:spLocks noChangeArrowheads="1"/>
          </p:cNvSpPr>
          <p:nvPr/>
        </p:nvSpPr>
        <p:spPr bwMode="auto">
          <a:xfrm>
            <a:off x="4960938" y="5019675"/>
            <a:ext cx="2935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Immaginazione</a:t>
            </a:r>
          </a:p>
        </p:txBody>
      </p:sp>
      <p:sp>
        <p:nvSpPr>
          <p:cNvPr id="29" name="Flecha abajo 28"/>
          <p:cNvSpPr/>
          <p:nvPr/>
        </p:nvSpPr>
        <p:spPr>
          <a:xfrm rot="19471922">
            <a:off x="4737100" y="3386138"/>
            <a:ext cx="484188" cy="1762125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Flecha derecha 36"/>
          <p:cNvSpPr/>
          <p:nvPr/>
        </p:nvSpPr>
        <p:spPr>
          <a:xfrm rot="2404273">
            <a:off x="5172075" y="3481388"/>
            <a:ext cx="923925" cy="484187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" name="Flecha derecha 37"/>
          <p:cNvSpPr/>
          <p:nvPr/>
        </p:nvSpPr>
        <p:spPr>
          <a:xfrm rot="18801464">
            <a:off x="4831556" y="2185194"/>
            <a:ext cx="923925" cy="484188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Flecha abajo 38"/>
          <p:cNvSpPr/>
          <p:nvPr/>
        </p:nvSpPr>
        <p:spPr>
          <a:xfrm rot="12508376">
            <a:off x="4194175" y="1439863"/>
            <a:ext cx="485775" cy="1301750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141788" y="5605463"/>
            <a:ext cx="658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1º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386513" y="2363788"/>
            <a:ext cx="673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2º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Graphic spid="41" grpId="0">
        <p:bldAsOne/>
      </p:bldGraphic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4121498" y="1252538"/>
            <a:ext cx="1135062" cy="1452562"/>
          </a:xfrm>
          <a:prstGeom prst="downArrowCallout">
            <a:avLst>
              <a:gd name="adj1" fmla="val 21732"/>
              <a:gd name="adj2" fmla="val 26634"/>
              <a:gd name="adj3" fmla="val 23702"/>
              <a:gd name="adj4" fmla="val 377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23863" y="219318"/>
            <a:ext cx="809466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 dirty="0" err="1">
                <a:latin typeface="Mistral"/>
                <a:ea typeface="Mistral"/>
                <a:cs typeface="Mistral"/>
              </a:rPr>
              <a:t>Però</a:t>
            </a:r>
            <a:r>
              <a:rPr lang="es-ES" sz="5400" dirty="0">
                <a:latin typeface="Mistral"/>
                <a:ea typeface="Mistral"/>
                <a:cs typeface="Mistral"/>
              </a:rPr>
              <a:t> che viene </a:t>
            </a:r>
            <a:r>
              <a:rPr lang="es-ES" sz="5400" dirty="0" smtClean="0">
                <a:latin typeface="Mistral"/>
                <a:ea typeface="Mistral"/>
                <a:cs typeface="Mistral"/>
              </a:rPr>
              <a:t>prima,</a:t>
            </a:r>
          </a:p>
          <a:p>
            <a:pPr algn="ctr"/>
            <a:r>
              <a:rPr lang="es-ES" sz="5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5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5400" dirty="0">
                <a:latin typeface="Mistral"/>
                <a:ea typeface="Mistral"/>
                <a:cs typeface="Mistral"/>
              </a:rPr>
              <a:t> rene o </a:t>
            </a:r>
            <a:r>
              <a:rPr lang="es-ES" sz="5400" dirty="0" err="1" smtClean="0">
                <a:latin typeface="Mistral"/>
                <a:ea typeface="Mistral"/>
                <a:cs typeface="Mistral"/>
              </a:rPr>
              <a:t>l’IDEA</a:t>
            </a:r>
            <a:r>
              <a:rPr lang="es-ES" sz="5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5400" dirty="0">
                <a:latin typeface="Mistral"/>
                <a:ea typeface="Mistral"/>
                <a:cs typeface="Mistral"/>
              </a:rPr>
              <a:t>del rene?</a:t>
            </a:r>
          </a:p>
        </p:txBody>
      </p:sp>
      <p:sp>
        <p:nvSpPr>
          <p:cNvPr id="7" name="Llamada de flecha hacia abajo 6"/>
          <p:cNvSpPr/>
          <p:nvPr/>
        </p:nvSpPr>
        <p:spPr>
          <a:xfrm>
            <a:off x="3844925" y="2854325"/>
            <a:ext cx="1849438" cy="1165225"/>
          </a:xfrm>
          <a:prstGeom prst="downArrowCallout">
            <a:avLst>
              <a:gd name="adj1" fmla="val 13693"/>
              <a:gd name="adj2" fmla="val 25000"/>
              <a:gd name="adj3" fmla="val 20154"/>
              <a:gd name="adj4" fmla="val 383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201149" y="2749550"/>
            <a:ext cx="973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>
                <a:ea typeface="Mistral"/>
                <a:cs typeface="Mistral"/>
              </a:rPr>
              <a:t>Fine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6784975" y="4064000"/>
            <a:ext cx="2305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/>
              <a:t>Sensazione</a:t>
            </a:r>
          </a:p>
          <a:p>
            <a:pPr algn="ctr"/>
            <a:r>
              <a:rPr lang="es-ES" sz="3200"/>
              <a:t>Affetto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33438" y="5343525"/>
            <a:ext cx="7469187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600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/>
              </a:rPr>
              <a:t>Lo Pschico è il Senso</a:t>
            </a:r>
          </a:p>
        </p:txBody>
      </p:sp>
      <p:sp>
        <p:nvSpPr>
          <p:cNvPr id="3" name="Flecha izquierda 2"/>
          <p:cNvSpPr/>
          <p:nvPr/>
        </p:nvSpPr>
        <p:spPr>
          <a:xfrm>
            <a:off x="2705100" y="3906838"/>
            <a:ext cx="2851150" cy="91122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Flecha izquierda 12"/>
          <p:cNvSpPr/>
          <p:nvPr/>
        </p:nvSpPr>
        <p:spPr>
          <a:xfrm rot="10800000">
            <a:off x="3825875" y="3906838"/>
            <a:ext cx="2852738" cy="91122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373063" y="40640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Significato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4088279" y="4064000"/>
            <a:ext cx="1335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/>
              <a:t>Senso</a:t>
            </a:r>
            <a:endParaRPr lang="es-ES" sz="3200" dirty="0"/>
          </a:p>
        </p:txBody>
      </p:sp>
      <p:sp>
        <p:nvSpPr>
          <p:cNvPr id="9" name="Llamada rectangular redondeada 8"/>
          <p:cNvSpPr/>
          <p:nvPr/>
        </p:nvSpPr>
        <p:spPr>
          <a:xfrm>
            <a:off x="517525" y="2393228"/>
            <a:ext cx="2192338" cy="1401715"/>
          </a:xfrm>
          <a:prstGeom prst="wedgeRoundRectCallout">
            <a:avLst>
              <a:gd name="adj1" fmla="val 42872"/>
              <a:gd name="adj2" fmla="val -945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Pensiero riguardo alla materia</a:t>
            </a:r>
          </a:p>
        </p:txBody>
      </p:sp>
      <p:sp>
        <p:nvSpPr>
          <p:cNvPr id="14" name="Llamada ovalada 13"/>
          <p:cNvSpPr/>
          <p:nvPr/>
        </p:nvSpPr>
        <p:spPr>
          <a:xfrm>
            <a:off x="5932488" y="2073275"/>
            <a:ext cx="2306637" cy="819150"/>
          </a:xfrm>
          <a:prstGeom prst="wedgeEllipseCallout">
            <a:avLst>
              <a:gd name="adj1" fmla="val -51705"/>
              <a:gd name="adj2" fmla="val 81391"/>
            </a:avLst>
          </a:prstGeom>
          <a:solidFill>
            <a:srgbClr val="B3A2C7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teleologia</a:t>
            </a:r>
            <a:endParaRPr lang="es-ES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  <p:bldP spid="6" grpId="0"/>
      <p:bldP spid="12" grpId="0"/>
      <p:bldP spid="3" grpId="0" animBg="1"/>
      <p:bldP spid="13" grpId="0" animBg="1"/>
      <p:bldP spid="11" grpId="0"/>
      <p:bldP spid="8" grpId="0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5822950" y="4176713"/>
            <a:ext cx="2366963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827713" y="1254125"/>
            <a:ext cx="2365375" cy="9144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11175" y="1287463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Somatico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2571750" y="1347788"/>
            <a:ext cx="3236913" cy="83026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atin typeface="Mistral"/>
                <a:cs typeface="Mistral"/>
              </a:rPr>
              <a:t>MATERIA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115050" y="1287463"/>
            <a:ext cx="298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Percezione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511175" y="4105275"/>
            <a:ext cx="2265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dirty="0" err="1">
                <a:latin typeface="Mistral"/>
                <a:ea typeface="Mistral"/>
                <a:cs typeface="Mistral"/>
              </a:rPr>
              <a:t>Psichico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115050" y="2927350"/>
            <a:ext cx="2109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Ricordo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115050" y="4197350"/>
            <a:ext cx="3106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Sensazione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2571750" y="4229100"/>
            <a:ext cx="3236913" cy="83026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>
                <a:solidFill>
                  <a:srgbClr val="FFFFFF"/>
                </a:solidFill>
                <a:latin typeface="Mistral"/>
                <a:ea typeface="Mistral"/>
                <a:cs typeface="Mistral"/>
              </a:rPr>
              <a:t>SENSO</a:t>
            </a:r>
          </a:p>
        </p:txBody>
      </p:sp>
      <p:sp>
        <p:nvSpPr>
          <p:cNvPr id="10" name="Flecha derecha 9"/>
          <p:cNvSpPr/>
          <p:nvPr/>
        </p:nvSpPr>
        <p:spPr>
          <a:xfrm rot="20596377">
            <a:off x="2459038" y="3670300"/>
            <a:ext cx="3236912" cy="728663"/>
          </a:xfrm>
          <a:prstGeom prst="rightArrow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atin typeface="Mistral"/>
                <a:cs typeface="Mistral"/>
              </a:rPr>
              <a:t>IDEA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6769100" y="2151063"/>
            <a:ext cx="484188" cy="9779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2865438" y="4752975"/>
            <a:ext cx="2371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Ora diciamo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1100340">
            <a:off x="2462213" y="3282950"/>
            <a:ext cx="291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7F7F7F"/>
                </a:solidFill>
                <a:latin typeface="Mistral"/>
                <a:ea typeface="Mistral"/>
                <a:cs typeface="Mistral"/>
              </a:rPr>
              <a:t>Abbiamo detto 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4872038" y="5821363"/>
            <a:ext cx="5497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Ricordare Sensazioni</a:t>
            </a:r>
          </a:p>
        </p:txBody>
      </p:sp>
      <p:sp>
        <p:nvSpPr>
          <p:cNvPr id="15" name="Flecha abajo 14"/>
          <p:cNvSpPr/>
          <p:nvPr/>
        </p:nvSpPr>
        <p:spPr>
          <a:xfrm>
            <a:off x="6769100" y="5091113"/>
            <a:ext cx="484188" cy="8477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" grpId="0"/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  <p:bldP spid="10" grpId="1" animBg="1"/>
      <p:bldP spid="11" grpId="0" animBg="1"/>
      <p:bldP spid="12" grpId="0"/>
      <p:bldP spid="13" grpId="0"/>
      <p:bldP spid="13" grpId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ector fuera de página 17"/>
          <p:cNvSpPr/>
          <p:nvPr/>
        </p:nvSpPr>
        <p:spPr>
          <a:xfrm rot="10800000">
            <a:off x="5619750" y="5621095"/>
            <a:ext cx="2898775" cy="822325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Conector fuera de página 16"/>
          <p:cNvSpPr/>
          <p:nvPr/>
        </p:nvSpPr>
        <p:spPr>
          <a:xfrm rot="10800000">
            <a:off x="712788" y="5621095"/>
            <a:ext cx="2897187" cy="822325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onector fuera de página 5"/>
          <p:cNvSpPr/>
          <p:nvPr/>
        </p:nvSpPr>
        <p:spPr>
          <a:xfrm>
            <a:off x="5619750" y="746125"/>
            <a:ext cx="2898775" cy="822325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788" y="746125"/>
            <a:ext cx="2897187" cy="822325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728663" y="746125"/>
            <a:ext cx="2827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PERCEZIONE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5776913" y="746125"/>
            <a:ext cx="2805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SENSAZIONE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4554538" y="779463"/>
            <a:ext cx="0" cy="555625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511175" y="1625795"/>
            <a:ext cx="35004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 err="1">
                <a:solidFill>
                  <a:schemeClr val="accent1"/>
                </a:solidFill>
              </a:rPr>
              <a:t>Ciò</a:t>
            </a:r>
            <a:r>
              <a:rPr lang="es-ES" sz="2800" dirty="0">
                <a:solidFill>
                  <a:schemeClr val="accent1"/>
                </a:solidFill>
              </a:rPr>
              <a:t> che si </a:t>
            </a:r>
            <a:r>
              <a:rPr lang="es-ES" sz="2800" dirty="0" err="1">
                <a:solidFill>
                  <a:schemeClr val="accent1"/>
                </a:solidFill>
              </a:rPr>
              <a:t>può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vedere</a:t>
            </a:r>
            <a:r>
              <a:rPr lang="es-ES" sz="2800" dirty="0">
                <a:solidFill>
                  <a:schemeClr val="accent1"/>
                </a:solidFill>
              </a:rPr>
              <a:t>, </a:t>
            </a:r>
            <a:r>
              <a:rPr lang="es-ES" sz="2800" dirty="0" err="1">
                <a:solidFill>
                  <a:schemeClr val="accent1"/>
                </a:solidFill>
              </a:rPr>
              <a:t>sentire</a:t>
            </a:r>
            <a:r>
              <a:rPr lang="es-ES" sz="2800" dirty="0">
                <a:solidFill>
                  <a:schemeClr val="accent1"/>
                </a:solidFill>
              </a:rPr>
              <a:t>, </a:t>
            </a:r>
            <a:r>
              <a:rPr lang="es-ES" sz="2800" dirty="0" err="1">
                <a:solidFill>
                  <a:schemeClr val="accent1"/>
                </a:solidFill>
              </a:rPr>
              <a:t>toccare,odorare</a:t>
            </a:r>
            <a:r>
              <a:rPr lang="es-ES" sz="2800" dirty="0">
                <a:solidFill>
                  <a:schemeClr val="accent1"/>
                </a:solidFill>
              </a:rPr>
              <a:t>, gustare.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 err="1">
                <a:solidFill>
                  <a:schemeClr val="accent1"/>
                </a:solidFill>
              </a:rPr>
              <a:t>Ciò</a:t>
            </a:r>
            <a:r>
              <a:rPr lang="es-ES" sz="2800" dirty="0">
                <a:solidFill>
                  <a:schemeClr val="accent1"/>
                </a:solidFill>
              </a:rPr>
              <a:t> che si </a:t>
            </a:r>
            <a:r>
              <a:rPr lang="es-ES" sz="2800" dirty="0" err="1">
                <a:solidFill>
                  <a:schemeClr val="accent1"/>
                </a:solidFill>
              </a:rPr>
              <a:t>può</a:t>
            </a:r>
            <a:r>
              <a:rPr lang="es-ES" sz="2800" dirty="0">
                <a:solidFill>
                  <a:schemeClr val="accent1"/>
                </a:solidFill>
              </a:rPr>
              <a:t> pensare e </a:t>
            </a:r>
            <a:r>
              <a:rPr lang="es-ES" sz="2800" dirty="0" err="1">
                <a:solidFill>
                  <a:schemeClr val="accent1"/>
                </a:solidFill>
              </a:rPr>
              <a:t>misurare</a:t>
            </a:r>
            <a:r>
              <a:rPr lang="es-ES" sz="28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 err="1">
                <a:solidFill>
                  <a:schemeClr val="accent1"/>
                </a:solidFill>
              </a:rPr>
              <a:t>Caratterizza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l’oggetto</a:t>
            </a:r>
            <a:r>
              <a:rPr lang="es-ES" sz="28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5232400" y="1889125"/>
            <a:ext cx="37195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Le sensazioni, gli affetti e o desideri.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Lo sa solo chi lo prova.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Caratterizza il SOGGETTO.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1471344" y="5775083"/>
            <a:ext cx="1449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SEGNI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102469" y="5779845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SINTOMI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 rot="-2514753">
            <a:off x="122238" y="214313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>
                <a:latin typeface="Mistral"/>
                <a:ea typeface="Mistral"/>
                <a:cs typeface="Mistral"/>
              </a:rPr>
              <a:t>Come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 rot="-2514753">
            <a:off x="5185957" y="301964"/>
            <a:ext cx="86758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 smtClean="0">
                <a:latin typeface="Mistral"/>
                <a:ea typeface="Mistral"/>
                <a:cs typeface="Mistral"/>
              </a:rPr>
              <a:t>Che </a:t>
            </a:r>
            <a:endParaRPr lang="es-ES" sz="3600" dirty="0">
              <a:latin typeface="Mistral"/>
              <a:ea typeface="Mistral"/>
              <a:cs typeface="Mistral"/>
            </a:endParaRP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 rot="-2514753">
            <a:off x="354013" y="5419483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Fisico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 rot="-2514753">
            <a:off x="4946650" y="5375033"/>
            <a:ext cx="188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Psichico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" grpId="0" animBg="1"/>
      <p:bldP spid="4" grpId="0" animBg="1"/>
      <p:bldP spid="2" grpId="0"/>
      <p:bldP spid="3" grpId="0"/>
      <p:bldP spid="13" grpId="0"/>
      <p:bldP spid="14" grpId="0"/>
      <p:bldP spid="5" grpId="0"/>
      <p:bldP spid="15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fuera de página 8"/>
          <p:cNvSpPr/>
          <p:nvPr/>
        </p:nvSpPr>
        <p:spPr>
          <a:xfrm rot="5400000">
            <a:off x="7011194" y="1791494"/>
            <a:ext cx="2386013" cy="1495425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Conector fuera de página 7"/>
          <p:cNvSpPr/>
          <p:nvPr/>
        </p:nvSpPr>
        <p:spPr>
          <a:xfrm rot="16200000">
            <a:off x="-284956" y="4453732"/>
            <a:ext cx="2901950" cy="1579562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98450" y="333375"/>
            <a:ext cx="8653463" cy="7694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4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es-ES_tradnl" sz="44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doppia</a:t>
            </a:r>
            <a:r>
              <a:rPr lang="es-ES_tradnl" sz="44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4400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esistenza</a:t>
            </a:r>
            <a:r>
              <a:rPr lang="es-ES_tradnl" sz="4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dell’uomo</a:t>
            </a:r>
            <a:endParaRPr lang="es-ES_tradnl" sz="44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763588" y="2184400"/>
            <a:ext cx="4152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L’uomo è quello che è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192463" y="4678363"/>
            <a:ext cx="5280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L’uomo è quello che non è...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819400" y="3351213"/>
            <a:ext cx="2865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Ma anche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 rot="5400000">
            <a:off x="7274114" y="2040285"/>
            <a:ext cx="21463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 smtClean="0"/>
              <a:t>L’ESSERE</a:t>
            </a:r>
          </a:p>
          <a:p>
            <a:pPr algn="ctr"/>
            <a:r>
              <a:rPr lang="es-ES" sz="3200" dirty="0" smtClean="0"/>
              <a:t> </a:t>
            </a:r>
            <a:r>
              <a:rPr lang="es-ES" sz="3200" dirty="0"/>
              <a:t>ONTICO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 rot="-5400000">
            <a:off x="-80376" y="4738289"/>
            <a:ext cx="21463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 smtClean="0"/>
              <a:t>L’ESSERE</a:t>
            </a:r>
          </a:p>
          <a:p>
            <a:pPr algn="ctr"/>
            <a:r>
              <a:rPr lang="es-ES" sz="3200" dirty="0" smtClean="0"/>
              <a:t> </a:t>
            </a:r>
            <a:r>
              <a:rPr lang="es-ES" sz="3200" dirty="0"/>
              <a:t>PATICO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3192463" y="5219700"/>
            <a:ext cx="5100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E vuole, può o deve essere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quina doblada 7"/>
          <p:cNvSpPr/>
          <p:nvPr/>
        </p:nvSpPr>
        <p:spPr>
          <a:xfrm rot="497257">
            <a:off x="1004888" y="4224338"/>
            <a:ext cx="7265987" cy="2154237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63500" dir="13500000" sx="120000" sy="120000" kx="2700000" rotWithShape="0">
              <a:schemeClr val="bg1">
                <a:lumMod val="65000"/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47675" y="1604963"/>
            <a:ext cx="5127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Di che colore sono i fiori?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 rot="492586">
            <a:off x="1181013" y="4392152"/>
            <a:ext cx="71084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La </a:t>
            </a:r>
            <a:r>
              <a:rPr lang="es-ES" sz="4000" dirty="0" err="1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percezione</a:t>
            </a:r>
            <a:r>
              <a:rPr lang="es-ES" sz="4000" dirty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 che </a:t>
            </a:r>
            <a:r>
              <a:rPr lang="es-ES" sz="4000" dirty="0" err="1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dovrebbe</a:t>
            </a:r>
            <a:r>
              <a:rPr lang="es-ES" sz="4000" dirty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 dar conto </a:t>
            </a:r>
            <a:r>
              <a:rPr lang="es-ES" sz="4000" dirty="0" err="1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degli</a:t>
            </a:r>
            <a:r>
              <a:rPr lang="es-ES" sz="4000" dirty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oggetti</a:t>
            </a:r>
            <a:r>
              <a:rPr lang="es-ES" sz="4000" dirty="0" smtClean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, in </a:t>
            </a:r>
            <a:r>
              <a:rPr lang="es-ES" sz="4000" dirty="0" err="1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luogo</a:t>
            </a:r>
            <a:r>
              <a:rPr lang="es-ES" sz="4000" dirty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 di </a:t>
            </a:r>
            <a:r>
              <a:rPr lang="es-ES" sz="4000" dirty="0" err="1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essere</a:t>
            </a:r>
            <a:r>
              <a:rPr lang="es-ES" sz="4000" dirty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smtClean="0">
                <a:solidFill>
                  <a:srgbClr val="C0504D"/>
                </a:solidFill>
                <a:latin typeface="Mistral"/>
                <a:ea typeface="Mistral"/>
                <a:cs typeface="Mistral"/>
              </a:rPr>
              <a:t>OGGETTIVA… </a:t>
            </a:r>
            <a:endParaRPr lang="es-ES" sz="4000" dirty="0">
              <a:solidFill>
                <a:srgbClr val="C0504D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 rot="530670">
            <a:off x="4719224" y="5884933"/>
            <a:ext cx="3099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2"/>
                </a:solidFill>
                <a:latin typeface="Mistral"/>
                <a:ea typeface="Mistral"/>
                <a:cs typeface="Mistral"/>
              </a:rPr>
              <a:t>…</a:t>
            </a:r>
            <a:r>
              <a:rPr lang="es-ES" sz="4000" dirty="0" err="1">
                <a:solidFill>
                  <a:schemeClr val="accent2"/>
                </a:solidFill>
                <a:latin typeface="Mistral"/>
                <a:ea typeface="Mistral"/>
                <a:cs typeface="Mistral"/>
              </a:rPr>
              <a:t>è</a:t>
            </a:r>
            <a:r>
              <a:rPr lang="es-ES" sz="4000" dirty="0">
                <a:solidFill>
                  <a:schemeClr val="accent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smtClean="0">
                <a:solidFill>
                  <a:schemeClr val="accent2"/>
                </a:solidFill>
                <a:latin typeface="Mistral"/>
                <a:ea typeface="Mistral"/>
                <a:cs typeface="Mistral"/>
              </a:rPr>
              <a:t>SOGGETTIVA!!</a:t>
            </a:r>
            <a:endParaRPr lang="es-ES" sz="4000" dirty="0">
              <a:solidFill>
                <a:schemeClr val="accent2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47675" y="2308225"/>
            <a:ext cx="71897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Le cose sono come le vedo io?</a:t>
            </a:r>
          </a:p>
          <a:p>
            <a:r>
              <a:rPr lang="es-ES" sz="4000">
                <a:latin typeface="Mistral"/>
                <a:ea typeface="Mistral"/>
                <a:cs typeface="Mistral"/>
              </a:rPr>
              <a:t>O sono come le vede lei?</a:t>
            </a:r>
            <a:r>
              <a:rPr lang="es-ES" sz="3200"/>
              <a:t> 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47675" y="403225"/>
            <a:ext cx="8054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Le api hanno uno spettro visivo ditinto dall’uomo. Allora…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sz="2800" dirty="0" err="1"/>
              <a:t>Può</a:t>
            </a:r>
            <a:r>
              <a:rPr lang="es-ES" sz="2800" dirty="0"/>
              <a:t> la </a:t>
            </a:r>
            <a:r>
              <a:rPr lang="es-ES" sz="2800" dirty="0" err="1"/>
              <a:t>malattia</a:t>
            </a:r>
            <a:r>
              <a:rPr lang="es-ES" sz="2800" dirty="0"/>
              <a:t> del </a:t>
            </a:r>
            <a:r>
              <a:rPr lang="es-ES" sz="2800" dirty="0" err="1"/>
              <a:t>sangue</a:t>
            </a:r>
            <a:r>
              <a:rPr lang="es-ES" sz="2800" dirty="0"/>
              <a:t> </a:t>
            </a:r>
            <a:r>
              <a:rPr lang="es-ES" sz="2800" dirty="0" err="1"/>
              <a:t>emergere</a:t>
            </a:r>
            <a:r>
              <a:rPr lang="es-ES" sz="2800" dirty="0"/>
              <a:t> da un </a:t>
            </a:r>
            <a:r>
              <a:rPr lang="es-ES" sz="2800" dirty="0" err="1"/>
              <a:t>conflitto</a:t>
            </a:r>
            <a:r>
              <a:rPr lang="es-ES" sz="2800" dirty="0"/>
              <a:t> emotivo</a:t>
            </a:r>
            <a:r>
              <a:rPr lang="es-ES" sz="2400" dirty="0"/>
              <a:t>?</a:t>
            </a:r>
          </a:p>
          <a:p>
            <a:pPr algn="ctr">
              <a:lnSpc>
                <a:spcPct val="80000"/>
              </a:lnSpc>
            </a:pPr>
            <a:endParaRPr lang="es-ES" sz="2400" dirty="0">
              <a:latin typeface="Franklin Gothic Boo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3957638"/>
            <a:ext cx="1076325" cy="6207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sz="3600" smtClean="0">
                <a:solidFill>
                  <a:schemeClr val="tx1"/>
                </a:solidFill>
                <a:latin typeface="Franklin Gothic Book" pitchFamily="34" charset="0"/>
              </a:rPr>
              <a:t>Si</a:t>
            </a:r>
            <a:r>
              <a:rPr lang="es-ES" sz="800" smtClean="0">
                <a:solidFill>
                  <a:srgbClr val="898989"/>
                </a:solidFill>
              </a:rPr>
              <a:t>					</a:t>
            </a:r>
          </a:p>
        </p:txBody>
      </p:sp>
      <p:sp>
        <p:nvSpPr>
          <p:cNvPr id="5" name="CuadroTexto 4"/>
          <p:cNvSpPr txBox="1"/>
          <p:nvPr/>
        </p:nvSpPr>
        <p:spPr>
          <a:xfrm flipH="1">
            <a:off x="6902450" y="3925888"/>
            <a:ext cx="9350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s-ES" sz="3600" dirty="0">
                <a:solidFill>
                  <a:prstClr val="black"/>
                </a:solidFill>
                <a:latin typeface="+mj-lt"/>
              </a:rPr>
              <a:t>No</a:t>
            </a:r>
            <a:endParaRPr lang="es-ES" sz="3600" dirty="0">
              <a:latin typeface="+mj-lt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2206625" y="3801198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itchFamily="34" charset="0"/>
              </a:rPr>
              <a:t>…</a:t>
            </a:r>
            <a:r>
              <a:rPr lang="es-ES" sz="3600" dirty="0" err="1">
                <a:latin typeface="Franklin Gothic Book" pitchFamily="34" charset="0"/>
              </a:rPr>
              <a:t>però</a:t>
            </a:r>
            <a:r>
              <a:rPr lang="es-ES" sz="3600" dirty="0">
                <a:latin typeface="Franklin Gothic Book" pitchFamily="34" charset="0"/>
              </a:rPr>
              <a:t> come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2206625" y="4409210"/>
            <a:ext cx="2463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Franklin Gothic Book" pitchFamily="34" charset="0"/>
              </a:rPr>
              <a:t>...</a:t>
            </a:r>
            <a:r>
              <a:rPr lang="es-ES" sz="3600" dirty="0" err="1">
                <a:solidFill>
                  <a:srgbClr val="000000"/>
                </a:solidFill>
                <a:latin typeface="Franklin Gothic Book" pitchFamily="34" charset="0"/>
              </a:rPr>
              <a:t>però</a:t>
            </a:r>
            <a:r>
              <a:rPr lang="es-ES" sz="36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es-ES" sz="3600" dirty="0" smtClean="0">
                <a:solidFill>
                  <a:srgbClr val="000000"/>
                </a:solidFill>
                <a:latin typeface="Franklin Gothic Book" pitchFamily="34" charset="0"/>
              </a:rPr>
              <a:t>che?</a:t>
            </a:r>
            <a:endParaRPr lang="es-ES" sz="36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07711" y="3809552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?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8076">
            <a:off x="6348413" y="166688"/>
            <a:ext cx="2628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511175" y="387350"/>
            <a:ext cx="54832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>
                <a:latin typeface="Mistral"/>
                <a:ea typeface="Mistral"/>
                <a:cs typeface="Mistral"/>
              </a:rPr>
              <a:t>La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realtà</a:t>
            </a:r>
            <a:r>
              <a:rPr lang="es-ES" sz="4400" dirty="0">
                <a:latin typeface="Mistral"/>
                <a:ea typeface="Mistral"/>
                <a:cs typeface="Mistral"/>
              </a:rPr>
              <a:t> –la cosa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– in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sè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stessa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è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inconoscibile</a:t>
            </a:r>
            <a:r>
              <a:rPr lang="es-ES" sz="4400" dirty="0">
                <a:latin typeface="Mistral"/>
                <a:ea typeface="Mistral"/>
                <a:cs typeface="Mistral"/>
              </a:rPr>
              <a:t>.</a:t>
            </a:r>
          </a:p>
          <a:p>
            <a:r>
              <a:rPr lang="es-ES" sz="4400" dirty="0" err="1">
                <a:latin typeface="Mistral"/>
                <a:ea typeface="Mistral"/>
                <a:cs typeface="Mistral"/>
              </a:rPr>
              <a:t>Posso</a:t>
            </a:r>
            <a:r>
              <a:rPr lang="es-ES" sz="4400" dirty="0">
                <a:latin typeface="Mistral"/>
                <a:ea typeface="Mistral"/>
                <a:cs typeface="Mistral"/>
              </a:rPr>
              <a:t> solo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conoscere</a:t>
            </a:r>
            <a:r>
              <a:rPr lang="es-ES" sz="4400" dirty="0">
                <a:latin typeface="Mistral"/>
                <a:ea typeface="Mistral"/>
                <a:cs typeface="Mistral"/>
              </a:rPr>
              <a:t> la cosa in me.</a:t>
            </a:r>
          </a:p>
        </p:txBody>
      </p:sp>
      <p:sp>
        <p:nvSpPr>
          <p:cNvPr id="17" name="Nube 16"/>
          <p:cNvSpPr/>
          <p:nvPr/>
        </p:nvSpPr>
        <p:spPr>
          <a:xfrm>
            <a:off x="255588" y="3238500"/>
            <a:ext cx="2009775" cy="1677988"/>
          </a:xfrm>
          <a:prstGeom prst="cloud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2770076">
            <a:off x="1502569" y="4664869"/>
            <a:ext cx="1300162" cy="80010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434975" y="3727450"/>
            <a:ext cx="1603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Franklin Gothic Book" pitchFamily="34" charset="0"/>
              </a:rPr>
              <a:t>noumeno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 rot="2770076">
            <a:off x="1252538" y="4637088"/>
            <a:ext cx="1592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Mistral"/>
                <a:ea typeface="Mistral"/>
                <a:cs typeface="Mistral"/>
              </a:rPr>
              <a:t>proprietà</a:t>
            </a:r>
          </a:p>
        </p:txBody>
      </p:sp>
      <p:sp>
        <p:nvSpPr>
          <p:cNvPr id="10" name="Arco 9"/>
          <p:cNvSpPr/>
          <p:nvPr/>
        </p:nvSpPr>
        <p:spPr>
          <a:xfrm rot="16200000">
            <a:off x="6220619" y="3721894"/>
            <a:ext cx="2292350" cy="1782762"/>
          </a:xfrm>
          <a:prstGeom prst="arc">
            <a:avLst>
              <a:gd name="adj1" fmla="val 10774435"/>
              <a:gd name="adj2" fmla="val 21549464"/>
            </a:avLst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 rot="5400000">
            <a:off x="6566694" y="4387056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Franklin Gothic Book" pitchFamily="34" charset="0"/>
              </a:rPr>
              <a:t>osservatore</a:t>
            </a:r>
          </a:p>
        </p:txBody>
      </p:sp>
      <p:sp>
        <p:nvSpPr>
          <p:cNvPr id="18" name="Flecha izquierda 17"/>
          <p:cNvSpPr/>
          <p:nvPr/>
        </p:nvSpPr>
        <p:spPr>
          <a:xfrm>
            <a:off x="2644775" y="3759200"/>
            <a:ext cx="3590925" cy="600075"/>
          </a:xfrm>
          <a:prstGeom prst="lef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Multiplicación 20"/>
          <p:cNvSpPr/>
          <p:nvPr/>
        </p:nvSpPr>
        <p:spPr>
          <a:xfrm>
            <a:off x="3795713" y="3592513"/>
            <a:ext cx="914400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9613156">
            <a:off x="4376738" y="5006975"/>
            <a:ext cx="1979612" cy="8001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 rot="-1186844">
            <a:off x="4833938" y="4979988"/>
            <a:ext cx="165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Mistral"/>
                <a:ea typeface="Mistral"/>
                <a:cs typeface="Mistral"/>
              </a:rPr>
              <a:t>categorie</a:t>
            </a:r>
          </a:p>
        </p:txBody>
      </p:sp>
      <p:sp>
        <p:nvSpPr>
          <p:cNvPr id="7" name="Hexágono 6"/>
          <p:cNvSpPr/>
          <p:nvPr/>
        </p:nvSpPr>
        <p:spPr>
          <a:xfrm>
            <a:off x="2565400" y="4860925"/>
            <a:ext cx="1843088" cy="184467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2543175" y="5468938"/>
            <a:ext cx="1947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Franklin Gothic Book" pitchFamily="34" charset="0"/>
              </a:rPr>
              <a:t>«fenomeno»</a:t>
            </a:r>
          </a:p>
        </p:txBody>
      </p:sp>
      <p:sp>
        <p:nvSpPr>
          <p:cNvPr id="19" name="Hexágono 18"/>
          <p:cNvSpPr/>
          <p:nvPr/>
        </p:nvSpPr>
        <p:spPr>
          <a:xfrm>
            <a:off x="6704013" y="4703763"/>
            <a:ext cx="573087" cy="606425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6475413" y="5978525"/>
            <a:ext cx="335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OGGETTIVITA’</a:t>
            </a: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6475413" y="6286500"/>
            <a:ext cx="2143125" cy="141288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40000" dist="20000" dir="5400000" sx="107000" sy="107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3" grpId="0"/>
      <p:bldP spid="14" grpId="0"/>
      <p:bldP spid="11" grpId="0"/>
      <p:bldP spid="18" grpId="0" animBg="1"/>
      <p:bldP spid="9" grpId="0" animBg="1"/>
      <p:bldP spid="15" grpId="0"/>
      <p:bldP spid="7" grpId="0" animBg="1"/>
      <p:bldP spid="12" grpId="0"/>
      <p:bldP spid="19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1813" y="2035175"/>
            <a:ext cx="2971800" cy="2971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AR" sz="2800">
                <a:solidFill>
                  <a:srgbClr val="A6A6A6"/>
                </a:solidFill>
                <a:effectDag name="">
                  <a:cont type="tree" name="">
                    <a:effect ref="fillLine"/>
                    <a:outerShdw dist="38100" dir="13500000" algn="br">
                      <a:srgbClr val="F9F9F9"/>
                    </a:outerShdw>
                  </a:cont>
                  <a:cont type="tree" name="">
                    <a:effect ref="fillLine"/>
                    <a:outerShdw dist="38100" dir="2700000" algn="tl">
                      <a:srgbClr val="636363"/>
                    </a:outerShdw>
                  </a:cont>
                  <a:effect ref="fillLine"/>
                </a:effectDag>
              </a:rPr>
              <a:t>MALATTIA</a:t>
            </a:r>
            <a:endParaRPr lang="en-US" sz="2800">
              <a:solidFill>
                <a:srgbClr val="A6A6A6"/>
              </a:solidFill>
              <a:effectDag name="">
                <a:cont type="tree" name="">
                  <a:effect ref="fillLine"/>
                  <a:outerShdw dist="38100" dir="13500000" algn="br">
                    <a:srgbClr val="F9F9F9"/>
                  </a:outerShdw>
                </a:cont>
                <a:cont type="tree" name="">
                  <a:effect ref="fillLine"/>
                  <a:outerShdw dist="38100" dir="2700000" algn="tl">
                    <a:srgbClr val="636363"/>
                  </a:outerShdw>
                </a:cont>
                <a:effect ref="fillLine"/>
              </a:effectDag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 rot="5400000">
            <a:off x="6668293" y="2974182"/>
            <a:ext cx="2900363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OSSERVATORE</a:t>
            </a:r>
          </a:p>
          <a:p>
            <a:pPr algn="ctr">
              <a:defRPr/>
            </a:pPr>
            <a:r>
              <a:rPr lang="es-AR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Coscienza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1600200" y="990600"/>
            <a:ext cx="5181600" cy="990600"/>
          </a:xfrm>
          <a:prstGeom prst="curvedDownArrow">
            <a:avLst>
              <a:gd name="adj1" fmla="val 104615"/>
              <a:gd name="adj2" fmla="val 209231"/>
              <a:gd name="adj3" fmla="val 33333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676400" y="5046663"/>
            <a:ext cx="5029200" cy="1066800"/>
          </a:xfrm>
          <a:prstGeom prst="curvedUpArrow">
            <a:avLst>
              <a:gd name="adj1" fmla="val 94286"/>
              <a:gd name="adj2" fmla="val 188571"/>
              <a:gd name="adj3" fmla="val 3333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953000" y="1947863"/>
            <a:ext cx="33528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s-AR" sz="3200" i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SOMATICO</a:t>
            </a:r>
            <a:endParaRPr lang="en-US" sz="3200" i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959350" y="4311650"/>
            <a:ext cx="2149475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3200" i="1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PSICHICO</a:t>
            </a:r>
            <a:endParaRPr lang="en-US" sz="3200" i="1">
              <a:solidFill>
                <a:srgbClr val="558E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 rot="18336624">
            <a:off x="3498850" y="911226"/>
            <a:ext cx="17113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Percezione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 rot="2904905">
            <a:off x="3891756" y="5728494"/>
            <a:ext cx="17795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Sensazione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740058" y="3079028"/>
            <a:ext cx="544513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 rot="5400000">
            <a:off x="5387975" y="3048000"/>
            <a:ext cx="1447800" cy="685800"/>
          </a:xfrm>
          <a:prstGeom prst="leftRightArrow">
            <a:avLst>
              <a:gd name="adj1" fmla="val 50000"/>
              <a:gd name="adj2" fmla="val 4222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Arco 1"/>
          <p:cNvSpPr/>
          <p:nvPr/>
        </p:nvSpPr>
        <p:spPr>
          <a:xfrm rot="13158981">
            <a:off x="3949700" y="90488"/>
            <a:ext cx="6686550" cy="6538912"/>
          </a:xfrm>
          <a:prstGeom prst="arc">
            <a:avLst>
              <a:gd name="adj1" fmla="val 13561902"/>
              <a:gd name="adj2" fmla="val 3356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 rot="-5400000">
            <a:off x="5241925" y="2986088"/>
            <a:ext cx="158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concetti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1163638" y="3727450"/>
            <a:ext cx="168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 err="1" smtClean="0">
                <a:latin typeface="Franklin Gothic Book" pitchFamily="34" charset="0"/>
              </a:rPr>
              <a:t>Noumeno</a:t>
            </a:r>
            <a:endParaRPr lang="es-ES" sz="28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3" grpId="0"/>
      <p:bldP spid="57354" grpId="0" animBg="1"/>
      <p:bldP spid="57356" grpId="0" animBg="1"/>
      <p:bldP spid="57357" grpId="0"/>
      <p:bldP spid="57358" grpId="0"/>
      <p:bldP spid="57359" grpId="0"/>
      <p:bldP spid="57360" grpId="0"/>
      <p:bldP spid="57361" grpId="0"/>
      <p:bldP spid="57362" grpId="0" animBg="1"/>
      <p:bldP spid="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ketchMee_Lite_201110171203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273050"/>
            <a:ext cx="14970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6813" y="479425"/>
            <a:ext cx="8337550" cy="1387475"/>
          </a:xfrm>
        </p:spPr>
        <p:txBody>
          <a:bodyPr/>
          <a:lstStyle/>
          <a:p>
            <a:pPr eaLnBrk="1" hangingPunct="1"/>
            <a:r>
              <a:rPr lang="en-US" smtClean="0">
                <a:latin typeface="Mistral"/>
                <a:ea typeface="Mistral"/>
                <a:cs typeface="Mistral"/>
              </a:rPr>
              <a:t>DOPPIA ORGANIZZAZIONE DELLA CONOSCENZA NELLA COSCIENZA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88" y="2519363"/>
            <a:ext cx="9013825" cy="3981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AR" sz="38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Psichico e somatico </a:t>
            </a:r>
            <a:r>
              <a:rPr lang="es-AR" sz="38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non sono due esistenti</a:t>
            </a:r>
            <a:r>
              <a:rPr lang="es-AR" sz="38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distinte ma due categorie che ha la coscienza.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Chiamamo somatico ciò che possiamo </a:t>
            </a:r>
            <a:r>
              <a:rPr lang="es-AR" sz="3800" dirty="0" smtClean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percepire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; e chiamiamo psichico ciò che ha un </a:t>
            </a:r>
            <a:r>
              <a:rPr lang="es-AR" sz="38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senso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La malattia in sè non è </a:t>
            </a:r>
            <a:r>
              <a:rPr lang="es-AR" sz="3800" dirty="0" smtClean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nè psichica nè somatica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fuera de página 4"/>
          <p:cNvSpPr/>
          <p:nvPr/>
        </p:nvSpPr>
        <p:spPr>
          <a:xfrm>
            <a:off x="782638" y="1773238"/>
            <a:ext cx="3414712" cy="1047750"/>
          </a:xfrm>
          <a:prstGeom prst="flowChartOffpageConnector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Mistral"/>
                <a:ea typeface="Mistral"/>
                <a:cs typeface="Mistral"/>
              </a:rPr>
              <a:t>DA QUESTO APPROCCIO EPISTEMOLOGICO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3265488"/>
            <a:ext cx="82296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36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AR" sz="37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PUO’ ESSERE PERCEPITA COME UNA </a:t>
            </a:r>
            <a:r>
              <a:rPr lang="es-AR" sz="37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ALTERAZIONE MATERIALE</a:t>
            </a:r>
          </a:p>
          <a:p>
            <a:pPr eaLnBrk="1" hangingPunct="1">
              <a:lnSpc>
                <a:spcPct val="90000"/>
              </a:lnSpc>
              <a:spcBef>
                <a:spcPts val="136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AR" sz="37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PUO’ ESSERE COMPRESA NEL SUO </a:t>
            </a:r>
            <a:r>
              <a:rPr lang="es-AR" sz="37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SIGNIFICATO INCONSCIO</a:t>
            </a:r>
            <a:endParaRPr lang="en-US" sz="3700" dirty="0" smtClean="0">
              <a:solidFill>
                <a:srgbClr val="953735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04875" y="1817688"/>
            <a:ext cx="2787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400" dirty="0" smtClean="0">
                <a:latin typeface="Mistral"/>
                <a:ea typeface="Mistral"/>
                <a:cs typeface="Mistral"/>
              </a:rPr>
              <a:t>Ogni Malattia</a:t>
            </a:r>
            <a:endParaRPr lang="en-US" sz="4400" dirty="0"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370" grpId="0"/>
      <p:bldP spid="583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75" y="903288"/>
            <a:ext cx="7504113" cy="10731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COME SIGNIFICATO INCONSCIO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2008188"/>
            <a:ext cx="8555038" cy="4357687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Sempre ci appare collegata con la vita del malato; non c’è nulla di esterno o casuale</a:t>
            </a:r>
          </a:p>
          <a:p>
            <a:pPr eaLnBrk="1" hangingPunct="1">
              <a:spcAft>
                <a:spcPts val="600"/>
              </a:spcAft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E’ la maniera che il malato ha trovatto per affrontare un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D</a:t>
            </a:r>
            <a:r>
              <a:rPr lang="es-AR" sz="4000" dirty="0" smtClean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ramma Vitale</a:t>
            </a:r>
          </a:p>
          <a:p>
            <a:pPr eaLnBrk="1" hangingPunct="1">
              <a:spcAft>
                <a:spcPts val="600"/>
              </a:spcAft>
              <a:buClr>
                <a:srgbClr val="953735"/>
              </a:buClr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Si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tratta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di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una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S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toria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,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centrata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su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un </a:t>
            </a:r>
            <a:r>
              <a:rPr lang="en-U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A</a:t>
            </a:r>
            <a:r>
              <a:rPr lang="en-US" sz="4000" dirty="0" err="1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ffetto</a:t>
            </a:r>
            <a:r>
              <a:rPr lang="en-US" sz="40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che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il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malato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 ha </a:t>
            </a:r>
            <a:r>
              <a:rPr lang="en-U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R</a:t>
            </a:r>
            <a:r>
              <a:rPr lang="en-US" sz="4000" dirty="0" err="1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imosso</a:t>
            </a:r>
            <a:endParaRPr lang="en-US" sz="4000" dirty="0" smtClean="0">
              <a:solidFill>
                <a:srgbClr val="953735"/>
              </a:solidFill>
              <a:latin typeface="Mistral"/>
              <a:ea typeface="Mistral"/>
              <a:cs typeface="Mistral"/>
            </a:endParaRP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es-AR" sz="4000" b="1" dirty="0" smtClean="0">
              <a:solidFill>
                <a:schemeClr val="accent1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 rot="-1488279">
            <a:off x="131763" y="554038"/>
            <a:ext cx="31702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La malattia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quina doblada 2"/>
          <p:cNvSpPr/>
          <p:nvPr/>
        </p:nvSpPr>
        <p:spPr>
          <a:xfrm rot="328326">
            <a:off x="263525" y="4089400"/>
            <a:ext cx="8018463" cy="2416175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28963" y="387350"/>
            <a:ext cx="5994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Clr>
                <a:srgbClr val="376092"/>
              </a:buClr>
              <a:buFont typeface="Wingdings" pitchFamily="2" charset="2"/>
              <a:buChar char="ü"/>
            </a:pPr>
            <a:r>
              <a:rPr lang="es-AR" sz="3600">
                <a:solidFill>
                  <a:srgbClr val="953735"/>
                </a:solidFill>
                <a:latin typeface="Mistral"/>
                <a:ea typeface="ＭＳ Ｐゴシック"/>
                <a:cs typeface="Mistral"/>
              </a:rPr>
              <a:t>Queste storie hanno elementi tipici che si ripetono in diversi malati di una stessa malattia</a:t>
            </a:r>
          </a:p>
          <a:p>
            <a:pPr marL="571500" indent="-571500">
              <a:buClr>
                <a:srgbClr val="376092"/>
              </a:buClr>
              <a:buFont typeface="Wingdings" pitchFamily="2" charset="2"/>
              <a:buChar char="ü"/>
            </a:pPr>
            <a:r>
              <a:rPr lang="es-AR" sz="3600">
                <a:solidFill>
                  <a:srgbClr val="953735"/>
                </a:solidFill>
                <a:latin typeface="Mistral"/>
                <a:ea typeface="ＭＳ Ｐゴシック"/>
                <a:cs typeface="Mistral"/>
              </a:rPr>
              <a:t>Ogni malattia ha un “copione” biografico tipico.</a:t>
            </a:r>
            <a:endParaRPr lang="en-US" sz="3600">
              <a:solidFill>
                <a:srgbClr val="953735"/>
              </a:solidFill>
              <a:latin typeface="Mistral"/>
              <a:ea typeface="ＭＳ Ｐゴシック"/>
              <a:cs typeface="Mistral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-2695780">
            <a:off x="-76244" y="1175599"/>
            <a:ext cx="36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Evidenze</a:t>
            </a:r>
            <a:r>
              <a:rPr lang="en-US" sz="48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n-US" sz="48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C</a:t>
            </a:r>
            <a:r>
              <a:rPr lang="en-US" sz="4800" dirty="0" err="1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liniche</a:t>
            </a:r>
            <a:endParaRPr lang="en-US" sz="4800" dirty="0">
              <a:solidFill>
                <a:srgbClr val="376092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 rot="317811">
            <a:off x="276225" y="4087813"/>
            <a:ext cx="785336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480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«Una malattia è tanto tipica dal punto di vista psichico quanto lo è dal punto di vista fisico»</a:t>
            </a:r>
          </a:p>
          <a:p>
            <a:endParaRPr lang="en-US" b="1">
              <a:solidFill>
                <a:srgbClr val="33CCCC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quina doblada 3"/>
          <p:cNvSpPr/>
          <p:nvPr/>
        </p:nvSpPr>
        <p:spPr>
          <a:xfrm rot="20899324">
            <a:off x="369888" y="920750"/>
            <a:ext cx="8018462" cy="1765300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 rot="-704226">
            <a:off x="520700" y="975609"/>
            <a:ext cx="78517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48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«Ad ogni malattia corrisponde un </a:t>
            </a:r>
            <a:r>
              <a:rPr lang="es-AR" sz="48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Affetto </a:t>
            </a:r>
            <a:r>
              <a:rPr lang="es-AR" sz="48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R</a:t>
            </a:r>
            <a:r>
              <a:rPr lang="es-AR" sz="48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imosso</a:t>
            </a:r>
            <a:r>
              <a:rPr lang="es-AR" sz="48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»</a:t>
            </a:r>
          </a:p>
          <a:p>
            <a:endParaRPr lang="en-US" b="1" dirty="0">
              <a:solidFill>
                <a:srgbClr val="33CCCC"/>
              </a:solidFill>
              <a:latin typeface="Tahoma" pitchFamily="34" charset="0"/>
            </a:endParaRPr>
          </a:p>
        </p:txBody>
      </p:sp>
      <p:sp>
        <p:nvSpPr>
          <p:cNvPr id="6" name="Esquina doblada 5"/>
          <p:cNvSpPr/>
          <p:nvPr/>
        </p:nvSpPr>
        <p:spPr>
          <a:xfrm rot="20899324">
            <a:off x="950913" y="3292475"/>
            <a:ext cx="8032750" cy="2409825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 rot="-704226">
            <a:off x="968375" y="3278188"/>
            <a:ext cx="78517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480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«Scoprire questo affetto in ogni malattia è l’obiettivo della nostra ricerca»</a:t>
            </a:r>
          </a:p>
          <a:p>
            <a:endParaRPr lang="en-US" b="1">
              <a:solidFill>
                <a:srgbClr val="33CCCC"/>
              </a:solidFill>
              <a:latin typeface="Tahoma" pitchFamily="34" charset="0"/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 rot="-690929">
            <a:off x="161925" y="415925"/>
            <a:ext cx="3756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SPECIFICITA’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540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L’Affetto</a:t>
            </a:r>
            <a:endParaRPr lang="en-US" sz="5400" smtClean="0">
              <a:solidFill>
                <a:srgbClr val="953735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E’ un processo di scarica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 Corporea</a:t>
            </a:r>
          </a:p>
          <a:p>
            <a:pPr eaLnBrk="1" hangingPunct="1"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36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La coscienza registra la carica come una serie di </a:t>
            </a: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Sensazioni </a:t>
            </a:r>
            <a:r>
              <a:rPr lang="es-AR" sz="3600" dirty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S</a:t>
            </a: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ea typeface="Mistral"/>
                <a:cs typeface="Mistral"/>
              </a:rPr>
              <a:t>omatiche</a:t>
            </a:r>
            <a:r>
              <a:rPr lang="es-AR" sz="36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che per la sua configurazione specifica, riconosce come un 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particolare</a:t>
            </a:r>
            <a:r>
              <a:rPr lang="es-AR" sz="36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affetto  </a:t>
            </a:r>
          </a:p>
          <a:p>
            <a:pPr eaLnBrk="1" hangingPunct="1"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36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La scarica viene effettuata secondo un modello ereditato, specifico per ogni affetto, che denominiamo 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Chiave di Innervazione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03225" y="403225"/>
            <a:ext cx="5237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Scarica dell’Affetto</a:t>
            </a:r>
          </a:p>
        </p:txBody>
      </p:sp>
      <p:sp>
        <p:nvSpPr>
          <p:cNvPr id="10" name="Llamada de flecha hacia abajo 9"/>
          <p:cNvSpPr/>
          <p:nvPr/>
        </p:nvSpPr>
        <p:spPr>
          <a:xfrm>
            <a:off x="201842" y="1793875"/>
            <a:ext cx="4424362" cy="1220788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01842" y="1870075"/>
            <a:ext cx="4424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chemeClr val="accent1"/>
                </a:solidFill>
              </a:rPr>
              <a:t>Chiave di Innarvazione</a:t>
            </a:r>
            <a:r>
              <a:rPr lang="es-ES" sz="3200"/>
              <a:t> 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813" y="3759200"/>
            <a:ext cx="1747837" cy="7953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4398963" y="3827463"/>
            <a:ext cx="1312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scarica</a:t>
            </a:r>
          </a:p>
        </p:txBody>
      </p:sp>
      <p:sp>
        <p:nvSpPr>
          <p:cNvPr id="12" name="Explosión 2 11"/>
          <p:cNvSpPr/>
          <p:nvPr/>
        </p:nvSpPr>
        <p:spPr>
          <a:xfrm>
            <a:off x="5776913" y="2741613"/>
            <a:ext cx="3367087" cy="2973387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473825" y="3759200"/>
            <a:ext cx="254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PAURA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5937250" y="5715000"/>
            <a:ext cx="344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Affetto Tipico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5" grpId="0">
        <p:bldAsOne/>
      </p:bldGraphic>
      <p:bldP spid="9" grpId="0" animBg="1"/>
      <p:bldP spid="14" grpId="0"/>
      <p:bldP spid="12" grpId="0" animBg="1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0"/>
            <a:ext cx="35067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quina doblada 7"/>
          <p:cNvSpPr/>
          <p:nvPr/>
        </p:nvSpPr>
        <p:spPr>
          <a:xfrm rot="20772458">
            <a:off x="866775" y="3384550"/>
            <a:ext cx="7804150" cy="2244725"/>
          </a:xfrm>
          <a:prstGeom prst="foldedCorner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 rot="20744762">
            <a:off x="795338" y="3387725"/>
            <a:ext cx="7721600" cy="2212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AR" sz="48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Il genuino motivo della RIMOZIONE è impedire lo sviluppo di un AFFETTO PENOSO</a:t>
            </a:r>
            <a:endParaRPr lang="en-US" sz="4800" dirty="0" smtClean="0">
              <a:solidFill>
                <a:srgbClr val="376092"/>
              </a:solidFill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2243138"/>
          </a:xfrm>
        </p:spPr>
        <p:txBody>
          <a:bodyPr/>
          <a:lstStyle/>
          <a:p>
            <a:pPr eaLnBrk="1" hangingPunct="1"/>
            <a:r>
              <a:rPr lang="es-ES" sz="4000" i="1" dirty="0" smtClean="0">
                <a:solidFill>
                  <a:srgbClr val="000000"/>
                </a:solidFill>
              </a:rPr>
              <a:t>Come</a:t>
            </a:r>
            <a:r>
              <a:rPr lang="es-ES" sz="4000" dirty="0" smtClean="0">
                <a:solidFill>
                  <a:srgbClr val="000000"/>
                </a:solidFill>
              </a:rPr>
              <a:t> </a:t>
            </a:r>
            <a:r>
              <a:rPr lang="es-ES" sz="4000" dirty="0" err="1" smtClean="0">
                <a:solidFill>
                  <a:srgbClr val="000000"/>
                </a:solidFill>
              </a:rPr>
              <a:t>può</a:t>
            </a:r>
            <a:r>
              <a:rPr lang="es-ES" sz="4000" dirty="0" smtClean="0">
                <a:solidFill>
                  <a:srgbClr val="000000"/>
                </a:solidFill>
              </a:rPr>
              <a:t> </a:t>
            </a:r>
            <a:r>
              <a:rPr lang="es-ES" sz="4000" dirty="0" err="1" smtClean="0">
                <a:solidFill>
                  <a:srgbClr val="000000"/>
                </a:solidFill>
              </a:rPr>
              <a:t>manifestarsi</a:t>
            </a:r>
            <a:r>
              <a:rPr lang="es-ES" sz="4000" dirty="0" smtClean="0">
                <a:solidFill>
                  <a:srgbClr val="000000"/>
                </a:solidFill>
              </a:rPr>
              <a:t> un </a:t>
            </a:r>
            <a:r>
              <a:rPr lang="es-ES" sz="4000" dirty="0" err="1" smtClean="0">
                <a:solidFill>
                  <a:srgbClr val="000000"/>
                </a:solidFill>
              </a:rPr>
              <a:t>conflitto</a:t>
            </a:r>
            <a:r>
              <a:rPr lang="es-ES" sz="4000" dirty="0" smtClean="0">
                <a:solidFill>
                  <a:srgbClr val="000000"/>
                </a:solidFill>
              </a:rPr>
              <a:t> emotivo come </a:t>
            </a:r>
            <a:r>
              <a:rPr lang="es-ES" sz="4000" dirty="0" err="1" smtClean="0">
                <a:solidFill>
                  <a:srgbClr val="000000"/>
                </a:solidFill>
              </a:rPr>
              <a:t>malattia</a:t>
            </a:r>
            <a:r>
              <a:rPr lang="es-ES" sz="4000" dirty="0" smtClean="0">
                <a:solidFill>
                  <a:srgbClr val="000000"/>
                </a:solidFill>
              </a:rPr>
              <a:t> del </a:t>
            </a:r>
            <a:r>
              <a:rPr lang="es-ES" sz="4000" dirty="0" err="1" smtClean="0">
                <a:solidFill>
                  <a:srgbClr val="000000"/>
                </a:solidFill>
              </a:rPr>
              <a:t>sangue</a:t>
            </a:r>
            <a:r>
              <a:rPr lang="es-ES" sz="4000" dirty="0" smtClean="0">
                <a:solidFill>
                  <a:srgbClr val="000000"/>
                </a:solidFill>
              </a:rPr>
              <a:t>?</a:t>
            </a:r>
            <a:endParaRPr lang="es-ES" dirty="0" smtClean="0"/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457200" y="3925888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4000" i="1" dirty="0" smtClean="0">
                <a:solidFill>
                  <a:srgbClr val="000000"/>
                </a:solidFill>
              </a:rPr>
              <a:t>Che </a:t>
            </a:r>
            <a:r>
              <a:rPr lang="es-ES" sz="4000" dirty="0" err="1" smtClean="0">
                <a:solidFill>
                  <a:srgbClr val="000000"/>
                </a:solidFill>
              </a:rPr>
              <a:t>conflitto</a:t>
            </a:r>
            <a:r>
              <a:rPr lang="es-ES" sz="4000" dirty="0" smtClean="0">
                <a:solidFill>
                  <a:srgbClr val="000000"/>
                </a:solidFill>
              </a:rPr>
              <a:t> </a:t>
            </a:r>
            <a:r>
              <a:rPr lang="es-ES" sz="4000" dirty="0">
                <a:solidFill>
                  <a:srgbClr val="000000"/>
                </a:solidFill>
              </a:rPr>
              <a:t>emotivo </a:t>
            </a:r>
            <a:r>
              <a:rPr lang="es-ES" sz="4000" dirty="0" err="1">
                <a:solidFill>
                  <a:srgbClr val="000000"/>
                </a:solidFill>
              </a:rPr>
              <a:t>può</a:t>
            </a:r>
            <a:r>
              <a:rPr lang="es-ES" sz="4000" dirty="0">
                <a:solidFill>
                  <a:srgbClr val="000000"/>
                </a:solidFill>
              </a:rPr>
              <a:t> </a:t>
            </a:r>
            <a:r>
              <a:rPr lang="es-ES" sz="4000" dirty="0" err="1">
                <a:solidFill>
                  <a:srgbClr val="000000"/>
                </a:solidFill>
              </a:rPr>
              <a:t>manifestarsi</a:t>
            </a:r>
            <a:r>
              <a:rPr lang="es-ES" sz="4000" dirty="0">
                <a:solidFill>
                  <a:srgbClr val="000000"/>
                </a:solidFill>
              </a:rPr>
              <a:t> come </a:t>
            </a:r>
            <a:r>
              <a:rPr lang="es-ES" sz="4000" dirty="0" err="1">
                <a:solidFill>
                  <a:srgbClr val="000000"/>
                </a:solidFill>
              </a:rPr>
              <a:t>malattia</a:t>
            </a:r>
            <a:r>
              <a:rPr lang="es-ES" sz="4000" dirty="0">
                <a:solidFill>
                  <a:srgbClr val="000000"/>
                </a:solidFill>
              </a:rPr>
              <a:t> del </a:t>
            </a:r>
            <a:r>
              <a:rPr lang="es-ES" sz="4000" dirty="0" err="1">
                <a:solidFill>
                  <a:srgbClr val="000000"/>
                </a:solidFill>
              </a:rPr>
              <a:t>sangue</a:t>
            </a:r>
            <a:r>
              <a:rPr lang="es-ES" sz="4000" dirty="0">
                <a:solidFill>
                  <a:srgbClr val="000000"/>
                </a:solidFill>
              </a:rPr>
              <a:t>?</a:t>
            </a:r>
            <a:endParaRPr lang="es-E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rot="20282717">
            <a:off x="-425450" y="2338388"/>
            <a:ext cx="3717925" cy="1189037"/>
          </a:xfrm>
        </p:spPr>
        <p:txBody>
          <a:bodyPr/>
          <a:lstStyle/>
          <a:p>
            <a:pPr eaLnBrk="1" hangingPunct="1"/>
            <a:r>
              <a:rPr lang="es-AR" sz="5400" smtClean="0">
                <a:latin typeface="Mistral"/>
                <a:ea typeface="Mistral"/>
                <a:cs typeface="Mistral"/>
              </a:rPr>
              <a:t>Nevrosi</a:t>
            </a:r>
            <a:endParaRPr lang="en-US" sz="5400" smtClean="0">
              <a:latin typeface="Mistral"/>
              <a:ea typeface="Mistral"/>
              <a:cs typeface="Mistral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738" y="620043"/>
            <a:ext cx="5921375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L’affetto può essere spiachevole in quanto unito ad una determinata rappresentazione.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La rimozione può sostituire la rappresentazione originaria con un’altra.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L’affetto si registra, allora, come tale, però non è più </a:t>
            </a:r>
            <a:r>
              <a:rPr lang="es-AR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spiachevole.</a:t>
            </a:r>
            <a:endParaRPr lang="en-US" sz="4000" dirty="0" smtClean="0">
              <a:solidFill>
                <a:srgbClr val="376092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4175125" y="293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1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150" y="1497013"/>
            <a:ext cx="4768850" cy="4941887"/>
          </a:xfrm>
        </p:spPr>
        <p:txBody>
          <a:bodyPr/>
          <a:lstStyle/>
          <a:p>
            <a:pPr eaLnBrk="1" hangingPunct="1">
              <a:buClr>
                <a:srgbClr val="953735"/>
              </a:buClr>
              <a:buFont typeface="Wingdings" pitchFamily="2" charset="2"/>
              <a:buChar char="ü"/>
            </a:pPr>
            <a:r>
              <a:rPr lang="es-AR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UNA delle innervazioni corporee riceve tutto l’investimento della chiave.</a:t>
            </a:r>
          </a:p>
          <a:p>
            <a:pPr eaLnBrk="1" hangingPunct="1">
              <a:buClr>
                <a:srgbClr val="953735"/>
              </a:buClr>
              <a:buFont typeface="Wingdings" pitchFamily="2" charset="2"/>
              <a:buChar char="ü"/>
            </a:pPr>
            <a:r>
              <a:rPr lang="es-AR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La coscienza non riconosce più la scarica come affetto, dato che non è la scarica tipica.</a:t>
            </a:r>
          </a:p>
          <a:p>
            <a:pPr eaLnBrk="1" hangingPunct="1">
              <a:buClr>
                <a:srgbClr val="953735"/>
              </a:buClr>
              <a:buFont typeface="Wingdings" pitchFamily="2" charset="2"/>
              <a:buChar char="ü"/>
            </a:pPr>
            <a:r>
              <a:rPr lang="es-AR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La coscienza registra una sensazione somatica esagerata come SINTOMA CORPOREO</a:t>
            </a:r>
            <a:endParaRPr lang="en-US" smtClean="0">
              <a:solidFill>
                <a:srgbClr val="376092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-1317283">
            <a:off x="-52388" y="652463"/>
            <a:ext cx="3717926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4200" dirty="0" err="1">
                <a:latin typeface="Mistral"/>
                <a:ea typeface="Mistral"/>
                <a:cs typeface="Mistral"/>
              </a:rPr>
              <a:t>Malattia</a:t>
            </a:r>
            <a:r>
              <a:rPr lang="en-US" sz="4200" dirty="0">
                <a:latin typeface="Mistral"/>
                <a:ea typeface="Mistral"/>
                <a:cs typeface="Mistral"/>
              </a:rPr>
              <a:t> </a:t>
            </a:r>
            <a:r>
              <a:rPr lang="en-US" sz="4200" dirty="0" err="1">
                <a:latin typeface="Mistral"/>
                <a:ea typeface="Mistral"/>
                <a:cs typeface="Mistral"/>
              </a:rPr>
              <a:t>S</a:t>
            </a:r>
            <a:r>
              <a:rPr lang="en-US" sz="4200" dirty="0" err="1" smtClean="0">
                <a:latin typeface="Mistral"/>
                <a:ea typeface="Mistral"/>
                <a:cs typeface="Mistral"/>
              </a:rPr>
              <a:t>omatica</a:t>
            </a:r>
            <a:endParaRPr lang="en-US" sz="4200" dirty="0">
              <a:latin typeface="Mistral"/>
              <a:ea typeface="Mistral"/>
              <a:cs typeface="Mistral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195263" y="2114550"/>
            <a:ext cx="4179887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32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L’affetto risulta intollerabile indipendentemente dalla rappresentazione a cui è unito.</a:t>
            </a:r>
          </a:p>
          <a:p>
            <a:pPr marL="342900" indent="-342900"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es-AR" sz="32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La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rimozione per </a:t>
            </a:r>
            <a:r>
              <a:rPr lang="es-AR" sz="32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evitare l’affetto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DESTRUTTURA la </a:t>
            </a:r>
            <a:r>
              <a:rPr lang="es-AR" sz="32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sua chiave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di innervazione</a:t>
            </a:r>
            <a:r>
              <a:rPr lang="es-AR" sz="32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uadroTexto 5"/>
          <p:cNvSpPr txBox="1">
            <a:spLocks noChangeArrowheads="1"/>
          </p:cNvSpPr>
          <p:nvPr/>
        </p:nvSpPr>
        <p:spPr bwMode="auto">
          <a:xfrm>
            <a:off x="403225" y="403225"/>
            <a:ext cx="7712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Scarica Normale dell’Affetto</a:t>
            </a:r>
          </a:p>
        </p:txBody>
      </p:sp>
      <p:sp>
        <p:nvSpPr>
          <p:cNvPr id="10" name="Llamada de flecha hacia abajo 9"/>
          <p:cNvSpPr/>
          <p:nvPr/>
        </p:nvSpPr>
        <p:spPr>
          <a:xfrm>
            <a:off x="139890" y="1793875"/>
            <a:ext cx="4289425" cy="1220788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467" name="CuadroTexto 6"/>
          <p:cNvSpPr txBox="1">
            <a:spLocks noChangeArrowheads="1"/>
          </p:cNvSpPr>
          <p:nvPr/>
        </p:nvSpPr>
        <p:spPr bwMode="auto">
          <a:xfrm>
            <a:off x="139890" y="1870075"/>
            <a:ext cx="428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chemeClr val="accent1"/>
                </a:solidFill>
              </a:rPr>
              <a:t>Chiave d’innervazione</a:t>
            </a:r>
            <a:r>
              <a:rPr lang="es-ES" sz="3200"/>
              <a:t> 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813" y="3759200"/>
            <a:ext cx="1747837" cy="7953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2470" name="CuadroTexto 13"/>
          <p:cNvSpPr txBox="1">
            <a:spLocks noChangeArrowheads="1"/>
          </p:cNvSpPr>
          <p:nvPr/>
        </p:nvSpPr>
        <p:spPr bwMode="auto">
          <a:xfrm>
            <a:off x="4398963" y="3827463"/>
            <a:ext cx="1312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scarica</a:t>
            </a:r>
          </a:p>
        </p:txBody>
      </p:sp>
      <p:sp>
        <p:nvSpPr>
          <p:cNvPr id="12" name="Explosión 2 11"/>
          <p:cNvSpPr/>
          <p:nvPr/>
        </p:nvSpPr>
        <p:spPr>
          <a:xfrm>
            <a:off x="5776913" y="2741613"/>
            <a:ext cx="3367087" cy="2973387"/>
          </a:xfrm>
          <a:prstGeom prst="irregularSeal2">
            <a:avLst/>
          </a:prstGeom>
          <a:solidFill>
            <a:srgbClr val="558E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472" name="CuadroTexto 7"/>
          <p:cNvSpPr txBox="1">
            <a:spLocks noChangeArrowheads="1"/>
          </p:cNvSpPr>
          <p:nvPr/>
        </p:nvSpPr>
        <p:spPr bwMode="auto">
          <a:xfrm>
            <a:off x="6473825" y="3759200"/>
            <a:ext cx="254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PAURA</a:t>
            </a:r>
          </a:p>
        </p:txBody>
      </p:sp>
      <p:sp>
        <p:nvSpPr>
          <p:cNvPr id="62473" name="CuadroTexto 12"/>
          <p:cNvSpPr txBox="1">
            <a:spLocks noChangeArrowheads="1"/>
          </p:cNvSpPr>
          <p:nvPr/>
        </p:nvSpPr>
        <p:spPr bwMode="auto">
          <a:xfrm>
            <a:off x="5937250" y="5715000"/>
            <a:ext cx="344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Affetto Tipico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03225" y="403225"/>
            <a:ext cx="7883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Rimozione dell’Affetto Paura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-969642" y="2392708"/>
          <a:ext cx="6096000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Llamada de flecha hacia abajo 9"/>
          <p:cNvSpPr/>
          <p:nvPr/>
        </p:nvSpPr>
        <p:spPr>
          <a:xfrm>
            <a:off x="178843" y="1455738"/>
            <a:ext cx="4837112" cy="173513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60704" y="1520825"/>
            <a:ext cx="48157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La </a:t>
            </a:r>
            <a:r>
              <a:rPr lang="es-ES" sz="3200" dirty="0" err="1">
                <a:solidFill>
                  <a:schemeClr val="accent1"/>
                </a:solidFill>
              </a:rPr>
              <a:t>chiave</a:t>
            </a:r>
            <a:r>
              <a:rPr lang="es-ES" sz="3200" dirty="0">
                <a:solidFill>
                  <a:schemeClr val="accent1"/>
                </a:solidFill>
              </a:rPr>
              <a:t> di </a:t>
            </a:r>
            <a:r>
              <a:rPr lang="es-ES" sz="3200" dirty="0" err="1" smtClean="0">
                <a:solidFill>
                  <a:schemeClr val="accent1"/>
                </a:solidFill>
              </a:rPr>
              <a:t>innervazione</a:t>
            </a:r>
            <a:endParaRPr lang="es-ES" sz="3200" dirty="0" smtClean="0">
              <a:solidFill>
                <a:schemeClr val="accent1"/>
              </a:solidFill>
            </a:endParaRPr>
          </a:p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si </a:t>
            </a:r>
            <a:r>
              <a:rPr lang="es-ES" sz="3200" dirty="0" err="1">
                <a:solidFill>
                  <a:schemeClr val="accent1"/>
                </a:solidFill>
              </a:rPr>
              <a:t>destruttura</a:t>
            </a:r>
            <a:endParaRPr lang="es-ES" sz="3200" dirty="0"/>
          </a:p>
        </p:txBody>
      </p:sp>
      <p:sp>
        <p:nvSpPr>
          <p:cNvPr id="9" name="Flecha derecha 8"/>
          <p:cNvSpPr/>
          <p:nvPr/>
        </p:nvSpPr>
        <p:spPr>
          <a:xfrm>
            <a:off x="4352925" y="3759200"/>
            <a:ext cx="2074863" cy="795338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4800600" y="3797300"/>
            <a:ext cx="131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scarica</a:t>
            </a:r>
          </a:p>
        </p:txBody>
      </p:sp>
      <p:sp>
        <p:nvSpPr>
          <p:cNvPr id="3" name="Hexágono 2"/>
          <p:cNvSpPr/>
          <p:nvPr/>
        </p:nvSpPr>
        <p:spPr>
          <a:xfrm>
            <a:off x="6489700" y="3190875"/>
            <a:ext cx="2354263" cy="1951038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707188" y="3759200"/>
            <a:ext cx="2892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DIARREA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248275" y="5483225"/>
            <a:ext cx="500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Sintoma Comporeo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  <p:bldP spid="10" grpId="0" animBg="1"/>
      <p:bldP spid="7" grpId="0"/>
      <p:bldP spid="9" grpId="0" animBg="1"/>
      <p:bldP spid="13" grpId="0"/>
      <p:bldP spid="3" grpId="0" animBg="1"/>
      <p:bldP spid="8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regular 1"/>
          <p:cNvSpPr/>
          <p:nvPr/>
        </p:nvSpPr>
        <p:spPr>
          <a:xfrm>
            <a:off x="6473825" y="3082925"/>
            <a:ext cx="2463800" cy="1811338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4514" name="CuadroTexto 5"/>
          <p:cNvSpPr txBox="1">
            <a:spLocks noChangeArrowheads="1"/>
          </p:cNvSpPr>
          <p:nvPr/>
        </p:nvSpPr>
        <p:spPr bwMode="auto">
          <a:xfrm>
            <a:off x="403225" y="403225"/>
            <a:ext cx="7985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Rimozione dell’Affetto Pianto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925" y="3759200"/>
            <a:ext cx="2074863" cy="795338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4800600" y="3797300"/>
            <a:ext cx="131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scarica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707188" y="3635375"/>
            <a:ext cx="2860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EPIFORA</a:t>
            </a:r>
          </a:p>
        </p:txBody>
      </p:sp>
      <p:sp>
        <p:nvSpPr>
          <p:cNvPr id="64521" name="CuadroTexto 3"/>
          <p:cNvSpPr txBox="1">
            <a:spLocks noChangeArrowheads="1"/>
          </p:cNvSpPr>
          <p:nvPr/>
        </p:nvSpPr>
        <p:spPr bwMode="auto">
          <a:xfrm>
            <a:off x="5248275" y="5483225"/>
            <a:ext cx="4721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Sintoma Corporeo</a:t>
            </a:r>
          </a:p>
        </p:txBody>
      </p:sp>
      <p:sp>
        <p:nvSpPr>
          <p:cNvPr id="11" name="Llamada de flecha hacia abajo 10"/>
          <p:cNvSpPr/>
          <p:nvPr/>
        </p:nvSpPr>
        <p:spPr>
          <a:xfrm>
            <a:off x="178843" y="1455738"/>
            <a:ext cx="4837112" cy="173513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160704" y="1520825"/>
            <a:ext cx="48157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La </a:t>
            </a:r>
            <a:r>
              <a:rPr lang="es-ES" sz="3200" dirty="0" err="1">
                <a:solidFill>
                  <a:schemeClr val="accent1"/>
                </a:solidFill>
              </a:rPr>
              <a:t>chiave</a:t>
            </a:r>
            <a:r>
              <a:rPr lang="es-ES" sz="3200" dirty="0">
                <a:solidFill>
                  <a:schemeClr val="accent1"/>
                </a:solidFill>
              </a:rPr>
              <a:t> di </a:t>
            </a:r>
            <a:r>
              <a:rPr lang="es-ES" sz="3200" dirty="0" err="1" smtClean="0">
                <a:solidFill>
                  <a:schemeClr val="accent1"/>
                </a:solidFill>
              </a:rPr>
              <a:t>innervazione</a:t>
            </a:r>
            <a:endParaRPr lang="es-ES" sz="3200" dirty="0" smtClean="0">
              <a:solidFill>
                <a:schemeClr val="accent1"/>
              </a:solidFill>
            </a:endParaRPr>
          </a:p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si </a:t>
            </a:r>
            <a:r>
              <a:rPr lang="es-ES" sz="3200" dirty="0" err="1">
                <a:solidFill>
                  <a:schemeClr val="accent1"/>
                </a:solidFill>
              </a:rPr>
              <a:t>destruttura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9" grpId="0" animBg="1"/>
      <p:bldP spid="13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198438"/>
            <a:ext cx="21796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9888" y="242888"/>
            <a:ext cx="21907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lecha izquierda 14"/>
          <p:cNvSpPr/>
          <p:nvPr/>
        </p:nvSpPr>
        <p:spPr>
          <a:xfrm rot="10800000">
            <a:off x="4906208" y="1483895"/>
            <a:ext cx="1924804" cy="844966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Flecha izquierda 8"/>
          <p:cNvSpPr/>
          <p:nvPr/>
        </p:nvSpPr>
        <p:spPr>
          <a:xfrm>
            <a:off x="4572834" y="723566"/>
            <a:ext cx="1924804" cy="84329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4652208" y="789491"/>
            <a:ext cx="164648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 err="1">
                <a:latin typeface="Mistral"/>
                <a:ea typeface="Mistral"/>
                <a:cs typeface="Mistral"/>
              </a:rPr>
              <a:t>raffreddore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4865687" y="1584325"/>
            <a:ext cx="181768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atin typeface="Mistral"/>
                <a:ea typeface="Mistral"/>
                <a:cs typeface="Mistral"/>
              </a:rPr>
              <a:t>influenza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0325929">
            <a:off x="20638" y="409575"/>
            <a:ext cx="2687637" cy="1143000"/>
          </a:xfrm>
        </p:spPr>
        <p:txBody>
          <a:bodyPr/>
          <a:lstStyle/>
          <a:p>
            <a:pPr algn="l" eaLnBrk="1" hangingPunct="1"/>
            <a:r>
              <a:rPr lang="es-AR" sz="4800" smtClean="0">
                <a:latin typeface="Mistral"/>
                <a:ea typeface="Mistral"/>
                <a:cs typeface="Mistral"/>
              </a:rPr>
              <a:t>In Sintesi</a:t>
            </a:r>
            <a:endParaRPr lang="en-US" sz="4800" smtClean="0">
              <a:latin typeface="Mistral"/>
              <a:ea typeface="Mistral"/>
              <a:cs typeface="Mistral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2400300"/>
            <a:ext cx="9144000" cy="20605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Compreso nel suo significato inconscio, il sintoma costituisce un atto pieno di senso; un «gesto» corporeo che esprime una fantasia inconscia.</a:t>
            </a:r>
            <a:endParaRPr lang="en-US" sz="4000" dirty="0" smtClean="0">
              <a:solidFill>
                <a:srgbClr val="376092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03200" y="4783138"/>
            <a:ext cx="3444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SINTOMA</a:t>
            </a:r>
          </a:p>
          <a:p>
            <a:pPr algn="ctr"/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CORPOREO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981700" y="4779963"/>
            <a:ext cx="28241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AFFETTO</a:t>
            </a:r>
          </a:p>
          <a:p>
            <a:pPr algn="ctr"/>
            <a:r>
              <a:rPr lang="es-ES" sz="44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RIMOSSO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290888" y="5018088"/>
            <a:ext cx="2727325" cy="10223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3706813" y="5159375"/>
            <a:ext cx="2498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SIMBOLO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17900" y="5643563"/>
            <a:ext cx="17875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Emergente</a:t>
            </a:r>
            <a:endParaRPr lang="es-E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959545" y="184150"/>
            <a:ext cx="13426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 smtClean="0">
                <a:latin typeface="Mistral"/>
                <a:ea typeface="Mistral"/>
                <a:cs typeface="Mistral"/>
              </a:rPr>
              <a:t>PIANTO?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/>
      <p:bldP spid="12" grpId="0"/>
      <p:bldP spid="53250" grpId="0"/>
      <p:bldP spid="53251" grpId="0" build="p"/>
      <p:bldP spid="4" grpId="0"/>
      <p:bldP spid="5" grpId="0"/>
      <p:bldP spid="8" grpId="0" animBg="1"/>
      <p:bldP spid="6" grpId="0"/>
      <p:bldP spid="13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ángulo 14"/>
          <p:cNvSpPr>
            <a:spLocks noChangeArrowheads="1"/>
          </p:cNvSpPr>
          <p:nvPr/>
        </p:nvSpPr>
        <p:spPr bwMode="auto">
          <a:xfrm>
            <a:off x="355600" y="1944688"/>
            <a:ext cx="8488363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54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IL SIGNIFICATO </a:t>
            </a:r>
            <a:r>
              <a:rPr lang="es-ES_tradnl" sz="5400" dirty="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INCONSCIO </a:t>
            </a:r>
            <a:r>
              <a:rPr lang="es-ES_tradnl" sz="54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SPECIFICO DELL’ ANEMIA</a:t>
            </a:r>
          </a:p>
        </p:txBody>
      </p:sp>
      <p:sp>
        <p:nvSpPr>
          <p:cNvPr id="67586" name="CuadroTexto 15"/>
          <p:cNvSpPr txBox="1">
            <a:spLocks noChangeArrowheads="1"/>
          </p:cNvSpPr>
          <p:nvPr/>
        </p:nvSpPr>
        <p:spPr bwMode="auto">
          <a:xfrm>
            <a:off x="776288" y="584200"/>
            <a:ext cx="4392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Seconda Parte:</a:t>
            </a: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-1255713" y="4506913"/>
            <a:ext cx="116189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>
                <a:latin typeface="Mistral"/>
                <a:ea typeface="Mistral"/>
                <a:cs typeface="Mistral"/>
              </a:rPr>
              <a:t>«UNO STUDIO PSICOANALITICO DELL’ANEMIA»</a:t>
            </a:r>
          </a:p>
          <a:p>
            <a:pPr algn="ctr"/>
            <a:r>
              <a:rPr lang="es-ES" sz="3200">
                <a:latin typeface="Mistral"/>
                <a:ea typeface="Mistral"/>
                <a:cs typeface="Mistral"/>
              </a:rPr>
              <a:t>Luis Chiozza – Gustavo Chiozza</a:t>
            </a:r>
          </a:p>
          <a:p>
            <a:pPr algn="ctr"/>
            <a:r>
              <a:rPr lang="es-ES" sz="3200">
                <a:latin typeface="Mistral"/>
                <a:ea typeface="Mistral"/>
                <a:cs typeface="Mistral"/>
              </a:rPr>
              <a:t>M. Estela Bruzzon – Mirta F. de Dayen – Gloria I. de Schejtman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oblada hacia arriba 2"/>
          <p:cNvSpPr/>
          <p:nvPr/>
        </p:nvSpPr>
        <p:spPr>
          <a:xfrm rot="10800000">
            <a:off x="1039813" y="2713038"/>
            <a:ext cx="850900" cy="1712912"/>
          </a:xfrm>
          <a:prstGeom prst="bentUpArrow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225425" y="4427538"/>
            <a:ext cx="19240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latin typeface="Mistral"/>
                <a:ea typeface="Mistral"/>
                <a:cs typeface="Mistral"/>
              </a:rPr>
              <a:t>Trasporto di nutrienti</a:t>
            </a:r>
          </a:p>
        </p:txBody>
      </p:sp>
      <p:sp>
        <p:nvSpPr>
          <p:cNvPr id="4" name="Flecha doblada hacia arriba 3"/>
          <p:cNvSpPr/>
          <p:nvPr/>
        </p:nvSpPr>
        <p:spPr>
          <a:xfrm rot="10800000" flipH="1">
            <a:off x="7154863" y="2713038"/>
            <a:ext cx="838200" cy="2660650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6921500" y="5167313"/>
            <a:ext cx="1597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latin typeface="Mistral"/>
                <a:ea typeface="Mistral"/>
                <a:cs typeface="Mistral"/>
              </a:rPr>
              <a:t>Trasporto di O</a:t>
            </a:r>
            <a:r>
              <a:rPr lang="es-ES" sz="3200" baseline="-18000">
                <a:latin typeface="Mistral"/>
                <a:ea typeface="Mistral"/>
                <a:cs typeface="Mistral"/>
              </a:rPr>
              <a:t>2</a:t>
            </a:r>
          </a:p>
        </p:txBody>
      </p:sp>
      <p:sp>
        <p:nvSpPr>
          <p:cNvPr id="5" name="Flecha doblada hacia arriba 4"/>
          <p:cNvSpPr/>
          <p:nvPr/>
        </p:nvSpPr>
        <p:spPr>
          <a:xfrm rot="16200000">
            <a:off x="3434556" y="181770"/>
            <a:ext cx="485775" cy="1712912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928688" y="623888"/>
            <a:ext cx="1801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Coagulación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5281613" y="4306888"/>
            <a:ext cx="371475" cy="479425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107125"/>
              </p:ext>
            </p:extLst>
          </p:nvPr>
        </p:nvGraphicFramePr>
        <p:xfrm>
          <a:off x="1327150" y="782638"/>
          <a:ext cx="6027738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4533900" y="4618038"/>
            <a:ext cx="1852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Immunità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 rot="2468865">
            <a:off x="6230938" y="255588"/>
            <a:ext cx="39449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400">
                <a:latin typeface="Mistral"/>
                <a:ea typeface="Mistral"/>
                <a:cs typeface="Mistral"/>
              </a:rPr>
              <a:t>SANGUE</a:t>
            </a:r>
          </a:p>
          <a:p>
            <a:pPr algn="ctr"/>
            <a:r>
              <a:rPr lang="es-ES" sz="4400">
                <a:latin typeface="Mistral"/>
                <a:ea typeface="Mistral"/>
                <a:cs typeface="Mistral"/>
              </a:rPr>
              <a:t>Tessuto liquido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2820988" y="5368925"/>
            <a:ext cx="2916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EMOGLOBINA</a:t>
            </a:r>
          </a:p>
        </p:txBody>
      </p:sp>
      <p:sp>
        <p:nvSpPr>
          <p:cNvPr id="8" name="Flecha izquierda 7"/>
          <p:cNvSpPr/>
          <p:nvPr/>
        </p:nvSpPr>
        <p:spPr>
          <a:xfrm>
            <a:off x="5162550" y="5414963"/>
            <a:ext cx="1758950" cy="4841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Flecha izquierda 22"/>
          <p:cNvSpPr/>
          <p:nvPr/>
        </p:nvSpPr>
        <p:spPr>
          <a:xfrm rot="10800000">
            <a:off x="4292600" y="6069013"/>
            <a:ext cx="989013" cy="333375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5327650" y="5980113"/>
            <a:ext cx="706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CO</a:t>
            </a:r>
            <a:r>
              <a:rPr lang="es-ES" sz="3200" baseline="-180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2</a:t>
            </a:r>
            <a:endParaRPr lang="es-ES"/>
          </a:p>
        </p:txBody>
      </p:sp>
      <p:sp>
        <p:nvSpPr>
          <p:cNvPr id="25" name="Flecha izquierda 24"/>
          <p:cNvSpPr/>
          <p:nvPr/>
        </p:nvSpPr>
        <p:spPr>
          <a:xfrm rot="5400000">
            <a:off x="-211931" y="3309144"/>
            <a:ext cx="1887538" cy="349250"/>
          </a:xfrm>
          <a:prstGeom prst="leftArrow">
            <a:avLst/>
          </a:prstGeom>
          <a:solidFill>
            <a:srgbClr val="FFFF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CuadroTexto 25"/>
          <p:cNvSpPr txBox="1">
            <a:spLocks noChangeArrowheads="1"/>
          </p:cNvSpPr>
          <p:nvPr/>
        </p:nvSpPr>
        <p:spPr bwMode="auto">
          <a:xfrm rot="-1628568">
            <a:off x="46038" y="1611313"/>
            <a:ext cx="2214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Secrezione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  <p:bldP spid="6" grpId="0" animBg="1"/>
      <p:bldGraphic spid="2" grpId="0">
        <p:bldAsOne/>
      </p:bldGraphic>
      <p:bldP spid="10" grpId="0"/>
      <p:bldP spid="12" grpId="0"/>
      <p:bldP spid="15" grpId="0"/>
      <p:bldP spid="8" grpId="0" animBg="1"/>
      <p:bldP spid="23" grpId="0" animBg="1"/>
      <p:bldP spid="24" grpId="0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 rot="2468865">
            <a:off x="7404100" y="539750"/>
            <a:ext cx="1697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ANEMIA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4859338" y="1120775"/>
            <a:ext cx="26212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dirty="0" smtClean="0">
                <a:latin typeface="Mistral"/>
                <a:ea typeface="Mistral"/>
                <a:cs typeface="Mistral"/>
              </a:rPr>
              <a:t>↓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E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moglobina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  <p:sp>
        <p:nvSpPr>
          <p:cNvPr id="5" name="Flecha izquierda 4"/>
          <p:cNvSpPr/>
          <p:nvPr/>
        </p:nvSpPr>
        <p:spPr>
          <a:xfrm>
            <a:off x="2441575" y="1287463"/>
            <a:ext cx="2417763" cy="485775"/>
          </a:xfrm>
          <a:prstGeom prst="leftArrow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942975" y="1120775"/>
            <a:ext cx="1196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↓O</a:t>
            </a:r>
            <a:r>
              <a:rPr lang="es-ES" sz="4400" baseline="-20000">
                <a:latin typeface="Mistral"/>
                <a:ea typeface="Mistral"/>
                <a:cs typeface="Mistral"/>
              </a:rPr>
              <a:t>2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603250" y="2430463"/>
            <a:ext cx="2014538" cy="992187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 rot="-1748178">
            <a:off x="800100" y="2413000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Sintoma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700088" y="3589338"/>
            <a:ext cx="15573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Astenia</a:t>
            </a:r>
          </a:p>
        </p:txBody>
      </p:sp>
      <p:sp>
        <p:nvSpPr>
          <p:cNvPr id="7" name="Flecha abajo 6"/>
          <p:cNvSpPr/>
          <p:nvPr/>
        </p:nvSpPr>
        <p:spPr>
          <a:xfrm rot="20629617">
            <a:off x="5962650" y="2336800"/>
            <a:ext cx="2012950" cy="992188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 rot="-1748178">
            <a:off x="6440488" y="2270125"/>
            <a:ext cx="1652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Segno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6886575" y="3589338"/>
            <a:ext cx="192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Pallore</a:t>
            </a:r>
          </a:p>
        </p:txBody>
      </p:sp>
      <p:sp>
        <p:nvSpPr>
          <p:cNvPr id="12" name="Flecha abajo 11"/>
          <p:cNvSpPr/>
          <p:nvPr/>
        </p:nvSpPr>
        <p:spPr>
          <a:xfrm rot="19199684">
            <a:off x="1463675" y="4302125"/>
            <a:ext cx="2014538" cy="992188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1748178">
            <a:off x="2184400" y="4416425"/>
            <a:ext cx="58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2º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3224213" y="4497388"/>
            <a:ext cx="32162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 err="1">
                <a:latin typeface="Mistral"/>
                <a:ea typeface="Mistral"/>
                <a:cs typeface="Mistral"/>
              </a:rPr>
              <a:t>Dispnea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</a:p>
          <a:p>
            <a:r>
              <a:rPr lang="es-ES" sz="4400" dirty="0" err="1">
                <a:latin typeface="Mistral"/>
                <a:ea typeface="Mistral"/>
                <a:cs typeface="Mistral"/>
              </a:rPr>
              <a:t>T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achicardia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  <p:bldP spid="6" grpId="0" animBg="1"/>
      <p:bldP spid="8" grpId="0"/>
      <p:bldP spid="10" grpId="0"/>
      <p:bldP spid="7" grpId="0" animBg="1"/>
      <p:bldP spid="9" grpId="0"/>
      <p:bldP spid="11" grpId="0"/>
      <p:bldP spid="12" grpId="0" animBg="1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0" y="54133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953735"/>
              </a:buClr>
              <a:buFont typeface="Wingdings" pitchFamily="2" charset="2"/>
              <a:buChar char="ü"/>
            </a:pP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Ogni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funzione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del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corpo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persegue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una </a:t>
            </a:r>
            <a:r>
              <a:rPr lang="es-E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finalità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.</a:t>
            </a:r>
          </a:p>
          <a:p>
            <a:pPr marL="285750" indent="-285750">
              <a:buClr>
                <a:srgbClr val="953735"/>
              </a:buClr>
              <a:buFont typeface="Wingdings" pitchFamily="2" charset="2"/>
              <a:buChar char="ü"/>
            </a:pP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Questa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finalità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è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anche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il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senso</a:t>
            </a:r>
            <a:r>
              <a:rPr lang="es-ES" sz="4000" dirty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di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questa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funzione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;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il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suo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significato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.</a:t>
            </a:r>
          </a:p>
          <a:p>
            <a:pPr marL="285750" indent="-285750">
              <a:buClr>
                <a:srgbClr val="953735"/>
              </a:buClr>
              <a:buFont typeface="Wingdings" pitchFamily="2" charset="2"/>
              <a:buChar char="ü"/>
            </a:pP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Noi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cerchiamo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di </a:t>
            </a:r>
            <a:r>
              <a:rPr lang="es-ES" sz="4000" dirty="0" err="1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collegare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, </a:t>
            </a:r>
            <a:r>
              <a:rPr lang="es-ES" sz="4000" dirty="0" err="1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specificatamente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,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ogni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funzione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del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corpo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con un </a:t>
            </a:r>
            <a:r>
              <a:rPr lang="es-E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significato</a:t>
            </a:r>
            <a:r>
              <a:rPr lang="es-ES" sz="4000" dirty="0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953735"/>
                </a:solidFill>
                <a:latin typeface="Mistral"/>
                <a:ea typeface="Mistral"/>
                <a:cs typeface="Mistral"/>
              </a:rPr>
              <a:t>nell’anima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.</a:t>
            </a:r>
          </a:p>
          <a:p>
            <a:pPr marL="285750" indent="-285750">
              <a:buClr>
                <a:srgbClr val="953735"/>
              </a:buClr>
              <a:buFont typeface="Wingdings" pitchFamily="2" charset="2"/>
              <a:buChar char="ü"/>
            </a:pP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Molti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organi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esercitano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più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di una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funzione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.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Però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in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generale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, una di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queste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-per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essere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la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più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rappresentativa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-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rappresenta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l’intero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insieme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dell’organo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e 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le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sue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funzioni</a:t>
            </a:r>
            <a:r>
              <a:rPr lang="es-ES" sz="4000" dirty="0">
                <a:solidFill>
                  <a:srgbClr val="376092"/>
                </a:solidFill>
                <a:latin typeface="Mistral"/>
                <a:ea typeface="Mistral"/>
                <a:cs typeface="Mistral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750" y="746125"/>
            <a:ext cx="2898775" cy="822325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788" y="746125"/>
            <a:ext cx="2897187" cy="822325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434446" y="808038"/>
            <a:ext cx="14157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 smtClean="0"/>
              <a:t>COME</a:t>
            </a:r>
            <a:endParaRPr lang="es-ES" sz="3200" dirty="0"/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6518986" y="808038"/>
            <a:ext cx="105108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 smtClean="0"/>
              <a:t>CHE</a:t>
            </a:r>
            <a:endParaRPr lang="es-ES" sz="32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538" y="779463"/>
            <a:ext cx="0" cy="555625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511175" y="1998663"/>
            <a:ext cx="35004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 err="1">
                <a:solidFill>
                  <a:schemeClr val="accent1"/>
                </a:solidFill>
              </a:rPr>
              <a:t>S</a:t>
            </a:r>
            <a:r>
              <a:rPr lang="es-ES" sz="2800" dirty="0" err="1" smtClean="0">
                <a:solidFill>
                  <a:schemeClr val="accent1"/>
                </a:solidFill>
              </a:rPr>
              <a:t>piegazione</a:t>
            </a:r>
            <a:endParaRPr lang="es-E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T</a:t>
            </a:r>
            <a:r>
              <a:rPr lang="es-ES" sz="2800" dirty="0" smtClean="0">
                <a:solidFill>
                  <a:schemeClr val="accent1"/>
                </a:solidFill>
              </a:rPr>
              <a:t>esta</a:t>
            </a:r>
            <a:endParaRPr lang="es-E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 err="1">
                <a:solidFill>
                  <a:schemeClr val="accent1"/>
                </a:solidFill>
              </a:rPr>
              <a:t>Emisfero</a:t>
            </a:r>
            <a:r>
              <a:rPr lang="es-ES" sz="2800" dirty="0">
                <a:solidFill>
                  <a:schemeClr val="accent1"/>
                </a:solidFill>
              </a:rPr>
              <a:t> sin.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 err="1">
                <a:solidFill>
                  <a:schemeClr val="accent1"/>
                </a:solidFill>
              </a:rPr>
              <a:t>Teoria</a:t>
            </a:r>
            <a:endParaRPr lang="es-E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Emergente?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5232400" y="1998663"/>
            <a:ext cx="37195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Comprendere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Cuore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Emisfero Des.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Esempio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>
                <a:solidFill>
                  <a:srgbClr val="4F81BD"/>
                </a:solidFill>
              </a:rPr>
              <a:t>Conflitto Emotivio?</a:t>
            </a:r>
          </a:p>
        </p:txBody>
      </p:sp>
      <p:sp>
        <p:nvSpPr>
          <p:cNvPr id="17" name="Conector fuera de página 16"/>
          <p:cNvSpPr/>
          <p:nvPr/>
        </p:nvSpPr>
        <p:spPr>
          <a:xfrm>
            <a:off x="742950" y="4911725"/>
            <a:ext cx="2898775" cy="823913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728663" y="4803775"/>
            <a:ext cx="34051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Prima Parte</a:t>
            </a:r>
          </a:p>
        </p:txBody>
      </p:sp>
      <p:sp>
        <p:nvSpPr>
          <p:cNvPr id="18" name="Conector fuera de página 17"/>
          <p:cNvSpPr/>
          <p:nvPr/>
        </p:nvSpPr>
        <p:spPr>
          <a:xfrm>
            <a:off x="5619750" y="4903788"/>
            <a:ext cx="2898775" cy="823912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5602288" y="4811713"/>
            <a:ext cx="4222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Seconda Parte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166688" y="5957888"/>
            <a:ext cx="428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RELAZIONE MENTE-CORPO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5165725" y="5957888"/>
            <a:ext cx="374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/>
              <a:t>INDAGINE SULL’ANEMIA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17" grpId="0" animBg="1"/>
      <p:bldP spid="13" grpId="0"/>
      <p:bldP spid="18" grpId="0" animBg="1"/>
      <p:bldP spid="14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4772025" y="5045075"/>
            <a:ext cx="4135438" cy="156686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Esquina doblada 4"/>
          <p:cNvSpPr/>
          <p:nvPr/>
        </p:nvSpPr>
        <p:spPr>
          <a:xfrm>
            <a:off x="265113" y="257175"/>
            <a:ext cx="4135437" cy="1595438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Llamada de flecha hacia abajo 6"/>
          <p:cNvSpPr/>
          <p:nvPr/>
        </p:nvSpPr>
        <p:spPr>
          <a:xfrm>
            <a:off x="1308100" y="1149767"/>
            <a:ext cx="1697038" cy="1631950"/>
          </a:xfrm>
          <a:prstGeom prst="downArrowCallout">
            <a:avLst>
              <a:gd name="adj1" fmla="val 12217"/>
              <a:gd name="adj2" fmla="val 16783"/>
              <a:gd name="adj3" fmla="val 25000"/>
              <a:gd name="adj4" fmla="val 38369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 rot="2360">
            <a:off x="265113" y="357569"/>
            <a:ext cx="39798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dirty="0">
                <a:latin typeface="Mistral"/>
                <a:ea typeface="Mistral"/>
                <a:cs typeface="Mistral"/>
              </a:rPr>
              <a:t>«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Siamo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dello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stesso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sangue</a:t>
            </a:r>
            <a:r>
              <a:rPr lang="es-ES" sz="4400" dirty="0">
                <a:latin typeface="Mistral"/>
                <a:ea typeface="Mistral"/>
                <a:cs typeface="Mistral"/>
              </a:rPr>
              <a:t>»</a:t>
            </a:r>
          </a:p>
        </p:txBody>
      </p:sp>
      <p:sp>
        <p:nvSpPr>
          <p:cNvPr id="9" name="Llamada de flecha a la izquierda 8"/>
          <p:cNvSpPr/>
          <p:nvPr/>
        </p:nvSpPr>
        <p:spPr>
          <a:xfrm>
            <a:off x="2912976" y="5865813"/>
            <a:ext cx="3638550" cy="660400"/>
          </a:xfrm>
          <a:prstGeom prst="leftArrowCallout">
            <a:avLst>
              <a:gd name="adj1" fmla="val 25000"/>
              <a:gd name="adj2" fmla="val 25000"/>
              <a:gd name="adj3" fmla="val 56123"/>
              <a:gd name="adj4" fmla="val 35159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068888" y="5016500"/>
            <a:ext cx="3562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 dirty="0">
                <a:latin typeface="Mistral"/>
                <a:ea typeface="Mistral"/>
                <a:cs typeface="Mistral"/>
              </a:rPr>
              <a:t>«Mi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ritornó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sangue</a:t>
            </a:r>
            <a:r>
              <a:rPr lang="es-ES" sz="4400" dirty="0">
                <a:latin typeface="Mistral"/>
                <a:ea typeface="Mistral"/>
                <a:cs typeface="Mistral"/>
              </a:rPr>
              <a:t> al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corpo</a:t>
            </a:r>
            <a:r>
              <a:rPr lang="es-ES" sz="4400" dirty="0">
                <a:latin typeface="Mistral"/>
                <a:ea typeface="Mistral"/>
                <a:cs typeface="Mistral"/>
              </a:rPr>
              <a:t>»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1308100" y="2774950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Identità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1635125" y="5942013"/>
            <a:ext cx="88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Vita</a:t>
            </a:r>
          </a:p>
        </p:txBody>
      </p:sp>
      <p:sp>
        <p:nvSpPr>
          <p:cNvPr id="11" name="Flecha doblada hacia arriba 10"/>
          <p:cNvSpPr/>
          <p:nvPr/>
        </p:nvSpPr>
        <p:spPr>
          <a:xfrm>
            <a:off x="3302000" y="2074863"/>
            <a:ext cx="3962400" cy="1114425"/>
          </a:xfrm>
          <a:prstGeom prst="bentUpArrow">
            <a:avLst>
              <a:gd name="adj1" fmla="val 20092"/>
              <a:gd name="adj2" fmla="val 20092"/>
              <a:gd name="adj3" fmla="val 24018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6457950" y="998538"/>
            <a:ext cx="1936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/>
              <a:t>Globuli Bianchi</a:t>
            </a:r>
          </a:p>
        </p:txBody>
      </p:sp>
      <p:sp>
        <p:nvSpPr>
          <p:cNvPr id="13" name="Flecha curva 12"/>
          <p:cNvSpPr/>
          <p:nvPr/>
        </p:nvSpPr>
        <p:spPr>
          <a:xfrm>
            <a:off x="1889125" y="4057650"/>
            <a:ext cx="4398963" cy="1808163"/>
          </a:xfrm>
          <a:prstGeom prst="bentArrow">
            <a:avLst>
              <a:gd name="adj1" fmla="val 12142"/>
              <a:gd name="adj2" fmla="val 13855"/>
              <a:gd name="adj3" fmla="val 25000"/>
              <a:gd name="adj4" fmla="val 43750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472238" y="3752850"/>
            <a:ext cx="1935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/>
              <a:t>Globuli Rossi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" grpId="0"/>
      <p:bldP spid="9" grpId="0" animBg="1"/>
      <p:bldP spid="4" grpId="0"/>
      <p:bldP spid="8" grpId="0"/>
      <p:bldP spid="10" grpId="0"/>
      <p:bldP spid="12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185738" y="4481513"/>
            <a:ext cx="8751887" cy="2124075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Esquina doblada 2"/>
          <p:cNvSpPr/>
          <p:nvPr/>
        </p:nvSpPr>
        <p:spPr>
          <a:xfrm>
            <a:off x="185738" y="185738"/>
            <a:ext cx="8751887" cy="2124075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393700" y="185738"/>
            <a:ext cx="8750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Pensiamo che la funzione di trasportare ossigeno è la più rappresentativa di tutte le funzioni del sangue.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534737" y="2462213"/>
            <a:ext cx="8609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E’ la </a:t>
            </a:r>
            <a:r>
              <a:rPr lang="es-ES" sz="2800" dirty="0" err="1" smtClean="0">
                <a:solidFill>
                  <a:schemeClr val="accent1"/>
                </a:solidFill>
              </a:rPr>
              <a:t>funzione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piú</a:t>
            </a:r>
            <a:r>
              <a:rPr lang="es-ES" sz="2800" dirty="0" smtClean="0">
                <a:solidFill>
                  <a:schemeClr val="accent1"/>
                </a:solidFill>
              </a:rPr>
              <a:t> perentoria</a:t>
            </a:r>
            <a:endParaRPr lang="es-E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La </a:t>
            </a:r>
            <a:r>
              <a:rPr lang="es-ES" sz="2800" dirty="0" smtClean="0">
                <a:solidFill>
                  <a:schemeClr val="accent1"/>
                </a:solidFill>
              </a:rPr>
              <a:t>HB </a:t>
            </a:r>
            <a:r>
              <a:rPr lang="es-ES" sz="2800" dirty="0" err="1" smtClean="0">
                <a:solidFill>
                  <a:schemeClr val="accent1"/>
                </a:solidFill>
              </a:rPr>
              <a:t>è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il</a:t>
            </a:r>
            <a:r>
              <a:rPr lang="es-ES" sz="2800" dirty="0">
                <a:solidFill>
                  <a:schemeClr val="accent1"/>
                </a:solidFill>
              </a:rPr>
              <a:t> 95% del </a:t>
            </a:r>
            <a:r>
              <a:rPr lang="es-ES" sz="2800" dirty="0" err="1">
                <a:solidFill>
                  <a:schemeClr val="accent1"/>
                </a:solidFill>
              </a:rPr>
              <a:t>contenuto</a:t>
            </a:r>
            <a:r>
              <a:rPr lang="es-ES" sz="2800" dirty="0">
                <a:solidFill>
                  <a:schemeClr val="accent1"/>
                </a:solidFill>
              </a:rPr>
              <a:t> proteico </a:t>
            </a:r>
            <a:r>
              <a:rPr lang="es-ES" sz="2800" dirty="0" err="1">
                <a:solidFill>
                  <a:schemeClr val="accent1"/>
                </a:solidFill>
              </a:rPr>
              <a:t>dei</a:t>
            </a:r>
            <a:r>
              <a:rPr lang="es-ES" sz="2800" dirty="0">
                <a:solidFill>
                  <a:schemeClr val="accent1"/>
                </a:solidFill>
              </a:rPr>
              <a:t> GR.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I </a:t>
            </a:r>
            <a:r>
              <a:rPr lang="es-ES" sz="2800" dirty="0" smtClean="0">
                <a:solidFill>
                  <a:schemeClr val="accent1"/>
                </a:solidFill>
              </a:rPr>
              <a:t>GR </a:t>
            </a:r>
            <a:r>
              <a:rPr lang="es-ES" sz="2800" dirty="0" err="1">
                <a:solidFill>
                  <a:schemeClr val="accent1"/>
                </a:solidFill>
              </a:rPr>
              <a:t>sono</a:t>
            </a:r>
            <a:r>
              <a:rPr lang="es-ES" sz="2800" dirty="0">
                <a:solidFill>
                  <a:schemeClr val="accent1"/>
                </a:solidFill>
              </a:rPr>
              <a:t> +90% </a:t>
            </a:r>
            <a:r>
              <a:rPr lang="es-ES" sz="2800" dirty="0" err="1">
                <a:solidFill>
                  <a:schemeClr val="accent1"/>
                </a:solidFill>
              </a:rPr>
              <a:t>della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popolazione</a:t>
            </a:r>
            <a:r>
              <a:rPr lang="es-ES" sz="2800" dirty="0">
                <a:solidFill>
                  <a:schemeClr val="accent1"/>
                </a:solidFill>
              </a:rPr>
              <a:t> «</a:t>
            </a:r>
            <a:r>
              <a:rPr lang="es-ES" sz="2800" dirty="0" err="1">
                <a:solidFill>
                  <a:schemeClr val="accent1"/>
                </a:solidFill>
              </a:rPr>
              <a:t>cellulare</a:t>
            </a:r>
            <a:r>
              <a:rPr lang="es-ES" sz="2800" dirty="0">
                <a:solidFill>
                  <a:schemeClr val="accent1"/>
                </a:solidFill>
              </a:rPr>
              <a:t>» del </a:t>
            </a:r>
            <a:r>
              <a:rPr lang="es-ES" sz="2800" dirty="0" err="1">
                <a:solidFill>
                  <a:schemeClr val="accent1"/>
                </a:solidFill>
              </a:rPr>
              <a:t>sangue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93700" y="4481513"/>
            <a:ext cx="84248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>
                <a:latin typeface="Mistral"/>
                <a:ea typeface="Mistral"/>
                <a:cs typeface="Mistral"/>
              </a:rPr>
              <a:t>E’ una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funzione</a:t>
            </a:r>
            <a:r>
              <a:rPr lang="es-ES" sz="4400" dirty="0">
                <a:latin typeface="Mistral"/>
                <a:ea typeface="Mistral"/>
                <a:cs typeface="Mistral"/>
              </a:rPr>
              <a:t> tanto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inerente</a:t>
            </a:r>
            <a:r>
              <a:rPr lang="es-ES" sz="4400" dirty="0">
                <a:latin typeface="Mistral"/>
                <a:ea typeface="Mistral"/>
                <a:cs typeface="Mistral"/>
              </a:rPr>
              <a:t> al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sangue</a:t>
            </a:r>
            <a:r>
              <a:rPr lang="es-ES" sz="4400" dirty="0">
                <a:latin typeface="Mistral"/>
                <a:ea typeface="Mistral"/>
                <a:cs typeface="Mistral"/>
              </a:rPr>
              <a:t> come la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sua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qualità</a:t>
            </a:r>
            <a:r>
              <a:rPr lang="es-ES" sz="4400" dirty="0">
                <a:latin typeface="Mistral"/>
                <a:ea typeface="Mistral"/>
                <a:cs typeface="Mistral"/>
              </a:rPr>
              <a:t> di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essere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rosso</a:t>
            </a:r>
            <a:r>
              <a:rPr lang="es-ES" sz="4400" dirty="0">
                <a:latin typeface="Mistral"/>
                <a:ea typeface="Mistral"/>
                <a:cs typeface="Mistral"/>
              </a:rPr>
              <a:t>; che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entrambe</a:t>
            </a:r>
            <a:r>
              <a:rPr lang="es-ES" sz="4400" dirty="0">
                <a:latin typeface="Mistral"/>
                <a:ea typeface="Mistral"/>
                <a:cs typeface="Mistral"/>
              </a:rPr>
              <a:t> le cose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dipendono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dall’emoglobina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.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 curvada hacia la derecha 13"/>
          <p:cNvSpPr/>
          <p:nvPr/>
        </p:nvSpPr>
        <p:spPr>
          <a:xfrm rot="19641287" flipH="1">
            <a:off x="6616700" y="1711325"/>
            <a:ext cx="1208088" cy="2262188"/>
          </a:xfrm>
          <a:prstGeom prst="curvedRightArrow">
            <a:avLst>
              <a:gd name="adj1" fmla="val 18453"/>
              <a:gd name="adj2" fmla="val 34766"/>
              <a:gd name="adj3" fmla="val 34277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Esquina doblada 14"/>
          <p:cNvSpPr/>
          <p:nvPr/>
        </p:nvSpPr>
        <p:spPr>
          <a:xfrm rot="21064855">
            <a:off x="139700" y="5148263"/>
            <a:ext cx="4213225" cy="914400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Imagen 9" descr="images-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300" y="399415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6102350" y="4957763"/>
            <a:ext cx="1684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bg1"/>
                </a:solidFill>
              </a:rPr>
              <a:t>SANGUE</a:t>
            </a:r>
          </a:p>
        </p:txBody>
      </p:sp>
      <p:sp>
        <p:nvSpPr>
          <p:cNvPr id="12" name="Flecha abajo 11"/>
          <p:cNvSpPr/>
          <p:nvPr/>
        </p:nvSpPr>
        <p:spPr>
          <a:xfrm rot="18327702">
            <a:off x="4367213" y="3602037"/>
            <a:ext cx="484188" cy="1312863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535145">
            <a:off x="190500" y="5076825"/>
            <a:ext cx="4972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«Il sangue è la vita»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 rot="2020483">
            <a:off x="6372225" y="420688"/>
            <a:ext cx="20748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Trasporto di ossigeno</a:t>
            </a:r>
          </a:p>
        </p:txBody>
      </p:sp>
      <p:sp>
        <p:nvSpPr>
          <p:cNvPr id="16" name="Forma libre 15"/>
          <p:cNvSpPr/>
          <p:nvPr/>
        </p:nvSpPr>
        <p:spPr>
          <a:xfrm>
            <a:off x="2571750" y="2424113"/>
            <a:ext cx="1646238" cy="1646237"/>
          </a:xfrm>
          <a:custGeom>
            <a:avLst/>
            <a:gdLst>
              <a:gd name="connsiteX0" fmla="*/ 0 w 1645920"/>
              <a:gd name="connsiteY0" fmla="*/ 822960 h 1645920"/>
              <a:gd name="connsiteX1" fmla="*/ 822960 w 1645920"/>
              <a:gd name="connsiteY1" fmla="*/ 0 h 1645920"/>
              <a:gd name="connsiteX2" fmla="*/ 1645920 w 1645920"/>
              <a:gd name="connsiteY2" fmla="*/ 822960 h 1645920"/>
              <a:gd name="connsiteX3" fmla="*/ 822960 w 1645920"/>
              <a:gd name="connsiteY3" fmla="*/ 1645920 h 1645920"/>
              <a:gd name="connsiteX4" fmla="*/ 0 w 1645920"/>
              <a:gd name="connsiteY4" fmla="*/ 8229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0" y="822960"/>
                </a:moveTo>
                <a:cubicBezTo>
                  <a:pt x="0" y="368452"/>
                  <a:pt x="368452" y="0"/>
                  <a:pt x="822960" y="0"/>
                </a:cubicBez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lose/>
              </a:path>
            </a:pathLst>
          </a:custGeom>
          <a:blipFill rotWithShape="0">
            <a:blip r:embed="rId4"/>
            <a:tile tx="0" ty="0" sx="100000" sy="100000" flip="none" algn="tl"/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2314" tIns="282314" rIns="282314" bIns="282314" spcCol="1270" anchor="ctr"/>
          <a:lstStyle/>
          <a:p>
            <a:pPr algn="ctr" defTabSz="28892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6500" dirty="0">
                <a:solidFill>
                  <a:schemeClr val="tx1"/>
                </a:solidFill>
                <a:latin typeface="+mj-lt"/>
                <a:cs typeface="Mistral"/>
              </a:rPr>
              <a:t>O</a:t>
            </a:r>
            <a:r>
              <a:rPr lang="es-ES" sz="6500" baseline="-11000" dirty="0">
                <a:solidFill>
                  <a:schemeClr val="tx1"/>
                </a:solidFill>
                <a:latin typeface="+mj-lt"/>
                <a:cs typeface="Mistral"/>
              </a:rPr>
              <a:t>2</a:t>
            </a:r>
            <a:endParaRPr lang="es-ES" sz="6500" dirty="0">
              <a:solidFill>
                <a:schemeClr val="tx1"/>
              </a:solidFill>
            </a:endParaRPr>
          </a:p>
        </p:txBody>
      </p:sp>
      <p:sp>
        <p:nvSpPr>
          <p:cNvPr id="18" name="Flecha izquierda 17"/>
          <p:cNvSpPr/>
          <p:nvPr/>
        </p:nvSpPr>
        <p:spPr>
          <a:xfrm rot="11733831">
            <a:off x="1176338" y="2586038"/>
            <a:ext cx="1373187" cy="46831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 18"/>
          <p:cNvSpPr/>
          <p:nvPr/>
        </p:nvSpPr>
        <p:spPr>
          <a:xfrm>
            <a:off x="419100" y="2009775"/>
            <a:ext cx="1563688" cy="1250950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978" tIns="89978" rIns="89978" bIns="89978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800">
                <a:solidFill>
                  <a:srgbClr val="FFFFFF"/>
                </a:solidFill>
              </a:rPr>
              <a:t>Fuoco</a:t>
            </a:r>
          </a:p>
        </p:txBody>
      </p:sp>
      <p:sp>
        <p:nvSpPr>
          <p:cNvPr id="20" name="Flecha izquierda 19"/>
          <p:cNvSpPr/>
          <p:nvPr/>
        </p:nvSpPr>
        <p:spPr>
          <a:xfrm rot="14700000">
            <a:off x="1988344" y="1539081"/>
            <a:ext cx="1438275" cy="468313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bre 20"/>
          <p:cNvSpPr/>
          <p:nvPr/>
        </p:nvSpPr>
        <p:spPr>
          <a:xfrm>
            <a:off x="1622425" y="495300"/>
            <a:ext cx="1563688" cy="1250950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738" tIns="74738" rIns="74738" bIns="74738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es-ES" sz="2000">
              <a:solidFill>
                <a:schemeClr val="tx1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es-ES" sz="2000">
              <a:solidFill>
                <a:schemeClr val="tx1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>
                <a:solidFill>
                  <a:schemeClr val="tx1"/>
                </a:solidFill>
              </a:rPr>
              <a:t>Combustione</a:t>
            </a:r>
          </a:p>
        </p:txBody>
      </p:sp>
      <p:sp>
        <p:nvSpPr>
          <p:cNvPr id="22" name="Flecha izquierda 21"/>
          <p:cNvSpPr/>
          <p:nvPr/>
        </p:nvSpPr>
        <p:spPr>
          <a:xfrm rot="17700000">
            <a:off x="3363119" y="1539081"/>
            <a:ext cx="1438275" cy="46831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a libre 22"/>
          <p:cNvSpPr/>
          <p:nvPr/>
        </p:nvSpPr>
        <p:spPr>
          <a:xfrm>
            <a:off x="3603625" y="495300"/>
            <a:ext cx="1563688" cy="1250950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978" tIns="89978" rIns="89978" bIns="89978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" sz="2800">
              <a:solidFill>
                <a:schemeClr val="tx1"/>
              </a:solidFill>
            </a:endParaRP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800">
                <a:solidFill>
                  <a:schemeClr val="tx1"/>
                </a:solidFill>
              </a:rPr>
              <a:t>energia</a:t>
            </a:r>
          </a:p>
        </p:txBody>
      </p:sp>
      <p:sp>
        <p:nvSpPr>
          <p:cNvPr id="24" name="Flecha izquierda 23"/>
          <p:cNvSpPr/>
          <p:nvPr/>
        </p:nvSpPr>
        <p:spPr>
          <a:xfrm rot="20209291">
            <a:off x="4246563" y="2590800"/>
            <a:ext cx="1438275" cy="469900"/>
          </a:xfrm>
          <a:prstGeom prst="leftArrow">
            <a:avLst>
              <a:gd name="adj1" fmla="val 60000"/>
              <a:gd name="adj2" fmla="val 50000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a libre 24"/>
          <p:cNvSpPr/>
          <p:nvPr/>
        </p:nvSpPr>
        <p:spPr>
          <a:xfrm>
            <a:off x="4878388" y="2014538"/>
            <a:ext cx="1563687" cy="1250950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9978" tIns="89978" rIns="89978" bIns="89978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" sz="2800">
              <a:solidFill>
                <a:srgbClr val="000000"/>
              </a:solidFill>
            </a:endParaRP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800">
                <a:solidFill>
                  <a:srgbClr val="000000"/>
                </a:solidFill>
              </a:rPr>
              <a:t>vita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/>
      <p:bldP spid="12" grpId="0" animBg="1"/>
      <p:bldP spid="13" grpId="0"/>
      <p:bldP spid="17" grpId="0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curvada hacia abajo 12"/>
          <p:cNvSpPr/>
          <p:nvPr/>
        </p:nvSpPr>
        <p:spPr>
          <a:xfrm rot="18785605" flipH="1">
            <a:off x="4101306" y="561182"/>
            <a:ext cx="4087813" cy="2324100"/>
          </a:xfrm>
          <a:prstGeom prst="curvedDown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 rot="1653752">
            <a:off x="7345363" y="650875"/>
            <a:ext cx="1703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Anemia</a:t>
            </a:r>
          </a:p>
        </p:txBody>
      </p:sp>
      <p:pic>
        <p:nvPicPr>
          <p:cNvPr id="3" name="Imagen 2" descr="images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55575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086734" y="1227138"/>
            <a:ext cx="1287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atin typeface="Herculanum"/>
                <a:ea typeface="Herculanum"/>
                <a:cs typeface="Herculanum"/>
              </a:rPr>
              <a:t>AN</a:t>
            </a:r>
          </a:p>
          <a:p>
            <a:pPr algn="ctr"/>
            <a:r>
              <a:rPr lang="es-ES" sz="2400" b="1" dirty="0" smtClean="0">
                <a:latin typeface="Herculanum"/>
                <a:ea typeface="Herculanum"/>
                <a:cs typeface="Herculanum"/>
              </a:rPr>
              <a:t>anima</a:t>
            </a:r>
            <a:endParaRPr lang="es-ES" sz="2400" b="1" dirty="0">
              <a:latin typeface="Herculanum"/>
              <a:ea typeface="Herculanum"/>
              <a:cs typeface="Herculanum"/>
            </a:endParaRPr>
          </a:p>
        </p:txBody>
      </p:sp>
      <p:sp>
        <p:nvSpPr>
          <p:cNvPr id="5" name="Igual 4"/>
          <p:cNvSpPr/>
          <p:nvPr/>
        </p:nvSpPr>
        <p:spPr>
          <a:xfrm>
            <a:off x="3732213" y="1568450"/>
            <a:ext cx="914400" cy="914400"/>
          </a:xfrm>
          <a:prstGeom prst="mathEqual">
            <a:avLst>
              <a:gd name="adj1" fmla="val 15050"/>
              <a:gd name="adj2" fmla="val 1176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738688" y="1487488"/>
            <a:ext cx="49593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SENZA SANGUE</a:t>
            </a:r>
          </a:p>
        </p:txBody>
      </p:sp>
      <p:sp>
        <p:nvSpPr>
          <p:cNvPr id="8" name="Elipse 7"/>
          <p:cNvSpPr/>
          <p:nvPr/>
        </p:nvSpPr>
        <p:spPr>
          <a:xfrm>
            <a:off x="830263" y="3438525"/>
            <a:ext cx="2741612" cy="255587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5489575" y="3436938"/>
            <a:ext cx="2741613" cy="255587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 rot="2642609">
            <a:off x="1644650" y="4402138"/>
            <a:ext cx="142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VITA</a:t>
            </a:r>
          </a:p>
        </p:txBody>
      </p:sp>
      <p:sp>
        <p:nvSpPr>
          <p:cNvPr id="11" name="CuadroTexto 10"/>
          <p:cNvSpPr txBox="1"/>
          <p:nvPr/>
        </p:nvSpPr>
        <p:spPr>
          <a:xfrm rot="2848038">
            <a:off x="5753386" y="4321785"/>
            <a:ext cx="23036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Mistral"/>
                <a:cs typeface="Mistral"/>
              </a:rPr>
              <a:t>SENZA VITA</a:t>
            </a:r>
            <a:endParaRPr lang="es-ES" sz="4400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288088" y="2251075"/>
            <a:ext cx="213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953735"/>
              </a:buClr>
              <a:buFont typeface="Arial" charset="0"/>
              <a:buChar char="•"/>
            </a:pPr>
            <a:r>
              <a:rPr lang="es-ES" sz="2400"/>
              <a:t>Eritrociti</a:t>
            </a:r>
          </a:p>
          <a:p>
            <a:pPr marL="342900" indent="-342900">
              <a:buClr>
                <a:srgbClr val="953735"/>
              </a:buClr>
              <a:buFont typeface="Arial" charset="0"/>
              <a:buChar char="•"/>
            </a:pPr>
            <a:r>
              <a:rPr lang="es-ES" sz="2400"/>
              <a:t>Emoglobina</a:t>
            </a:r>
            <a:endParaRPr lang="es-ES" sz="2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/>
      <p:bldP spid="7" grpId="0"/>
      <p:bldP spid="8" grpId="0" animBg="1"/>
      <p:bldP spid="9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/>
        </p:nvSpPr>
        <p:spPr bwMode="auto">
          <a:xfrm rot="1653752">
            <a:off x="7070725" y="479425"/>
            <a:ext cx="1849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ASTENIA</a:t>
            </a:r>
          </a:p>
        </p:txBody>
      </p:sp>
      <p:pic>
        <p:nvPicPr>
          <p:cNvPr id="4" name="Imagen 3" descr="images-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450850"/>
            <a:ext cx="2438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images-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1952625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images-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1225550"/>
            <a:ext cx="2578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-408" y="4492625"/>
            <a:ext cx="3854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dirty="0" err="1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Senza</a:t>
            </a:r>
            <a:r>
              <a:rPr lang="es-ES" sz="4400" dirty="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Sangue</a:t>
            </a:r>
            <a:endParaRPr lang="es-ES" sz="4400" dirty="0">
              <a:solidFill>
                <a:srgbClr val="00000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5913438" y="4491038"/>
            <a:ext cx="2762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dirty="0" err="1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Senza</a:t>
            </a:r>
            <a:r>
              <a:rPr lang="es-ES" sz="4400" dirty="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V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italità</a:t>
            </a:r>
            <a:endParaRPr lang="es-ES" sz="4400" dirty="0">
              <a:solidFill>
                <a:srgbClr val="00000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2954338" y="4678363"/>
            <a:ext cx="3005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Senza</a:t>
            </a:r>
            <a:r>
              <a:rPr lang="es-ES" sz="3200" dirty="0">
                <a:latin typeface="Mistral"/>
                <a:ea typeface="Mistral"/>
                <a:cs typeface="Mistral"/>
              </a:rPr>
              <a:t> </a:t>
            </a:r>
            <a:r>
              <a:rPr lang="es-ES" sz="3200" dirty="0" err="1">
                <a:latin typeface="Mistral"/>
                <a:ea typeface="Mistral"/>
                <a:cs typeface="Mistral"/>
              </a:rPr>
              <a:t>E</a:t>
            </a:r>
            <a:r>
              <a:rPr lang="es-ES" sz="3200" dirty="0" err="1" smtClean="0">
                <a:latin typeface="Mistral"/>
                <a:ea typeface="Mistral"/>
                <a:cs typeface="Mistral"/>
              </a:rPr>
              <a:t>nergia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Senza</a:t>
            </a:r>
            <a:r>
              <a:rPr lang="es-ES" sz="3200" dirty="0">
                <a:latin typeface="Mistral"/>
                <a:ea typeface="Mistral"/>
                <a:cs typeface="Mistral"/>
              </a:rPr>
              <a:t> </a:t>
            </a:r>
            <a:r>
              <a:rPr lang="es-ES" sz="3200" dirty="0" smtClean="0">
                <a:latin typeface="Mistral"/>
                <a:ea typeface="Mistral"/>
                <a:cs typeface="Mistral"/>
              </a:rPr>
              <a:t>Combustione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Senza</a:t>
            </a:r>
            <a:r>
              <a:rPr lang="es-ES" sz="3200" dirty="0">
                <a:latin typeface="Mistral"/>
                <a:ea typeface="Mistral"/>
                <a:cs typeface="Mistral"/>
              </a:rPr>
              <a:t> </a:t>
            </a:r>
            <a:r>
              <a:rPr lang="es-ES" sz="3200" dirty="0" smtClean="0">
                <a:latin typeface="Mistral"/>
                <a:ea typeface="Mistral"/>
                <a:cs typeface="Mistral"/>
              </a:rPr>
              <a:t>“</a:t>
            </a:r>
            <a:r>
              <a:rPr lang="es-ES" sz="3200" dirty="0" err="1">
                <a:latin typeface="Mistral"/>
                <a:ea typeface="Mistral"/>
                <a:cs typeface="Mistral"/>
              </a:rPr>
              <a:t>F</a:t>
            </a:r>
            <a:r>
              <a:rPr lang="es-ES" sz="3200" dirty="0" err="1" smtClean="0">
                <a:latin typeface="Mistral"/>
                <a:ea typeface="Mistral"/>
                <a:cs typeface="Mistral"/>
              </a:rPr>
              <a:t>uoco</a:t>
            </a:r>
            <a:r>
              <a:rPr lang="es-ES" sz="3200" dirty="0">
                <a:latin typeface="Mistral"/>
                <a:ea typeface="Mistral"/>
                <a:cs typeface="Mistral"/>
              </a:rPr>
              <a:t>”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2489200" y="4678363"/>
            <a:ext cx="542925" cy="1570037"/>
          </a:xfrm>
          <a:prstGeom prst="leftBrace">
            <a:avLst>
              <a:gd name="adj1" fmla="val 36829"/>
              <a:gd name="adj2" fmla="val 45403"/>
            </a:avLst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Abrir llave 11"/>
          <p:cNvSpPr/>
          <p:nvPr/>
        </p:nvSpPr>
        <p:spPr>
          <a:xfrm rot="10800000">
            <a:off x="5554490" y="4678363"/>
            <a:ext cx="542925" cy="1570037"/>
          </a:xfrm>
          <a:prstGeom prst="leftBrace">
            <a:avLst>
              <a:gd name="adj1" fmla="val 36829"/>
              <a:gd name="adj2" fmla="val 51150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6340475" y="5276850"/>
            <a:ext cx="1812925" cy="5619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196013" y="5715000"/>
            <a:ext cx="2513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Disanimo</a:t>
            </a: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-408" y="5275263"/>
            <a:ext cx="4164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Senza ossigeno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309563" y="527050"/>
            <a:ext cx="2586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solidFill>
                  <a:srgbClr val="000090"/>
                </a:solidFill>
              </a:rPr>
              <a:t>Respirazione polmonare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3159125" y="635000"/>
            <a:ext cx="2633663" cy="8572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3794125" y="658813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dispnea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5962650" y="698500"/>
            <a:ext cx="25801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smtClean="0"/>
              <a:t>«Desaliento»</a:t>
            </a:r>
            <a:endParaRPr lang="es-ES" sz="3200" dirty="0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309563" y="4164013"/>
            <a:ext cx="2586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solidFill>
                  <a:srgbClr val="000090"/>
                </a:solidFill>
              </a:rPr>
              <a:t>Respirazione metabolica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3159125" y="4303713"/>
            <a:ext cx="2633663" cy="85566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5962650" y="4459288"/>
            <a:ext cx="1876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Disanimo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7510463" y="1352550"/>
            <a:ext cx="484187" cy="3060700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5" name="Conector curvado 14"/>
          <p:cNvCxnSpPr/>
          <p:nvPr/>
        </p:nvCxnSpPr>
        <p:spPr>
          <a:xfrm rot="5400000" flipH="1" flipV="1">
            <a:off x="5253832" y="1569243"/>
            <a:ext cx="1917700" cy="1452563"/>
          </a:xfrm>
          <a:prstGeom prst="curvedConnector3">
            <a:avLst>
              <a:gd name="adj1" fmla="val -66310"/>
            </a:avLst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>
            <a:spLocks noChangeArrowheads="1"/>
          </p:cNvSpPr>
          <p:nvPr/>
        </p:nvSpPr>
        <p:spPr bwMode="auto">
          <a:xfrm>
            <a:off x="4681538" y="2520950"/>
            <a:ext cx="1576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800000"/>
                </a:solidFill>
              </a:rPr>
              <a:t>Anemia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rcRect r="51154"/>
          <a:stretch>
            <a:fillRect/>
          </a:stretch>
        </p:blipFill>
        <p:spPr bwMode="auto">
          <a:xfrm>
            <a:off x="735013" y="1906588"/>
            <a:ext cx="1947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5235575"/>
            <a:ext cx="26939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537200" y="596900"/>
            <a:ext cx="3081338" cy="2705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6249988" y="2814638"/>
            <a:ext cx="1538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 smtClean="0"/>
              <a:t>DA VIVERE</a:t>
            </a:r>
            <a:endParaRPr lang="es-ES" sz="2000" dirty="0"/>
          </a:p>
        </p:txBody>
      </p:sp>
      <p:sp>
        <p:nvSpPr>
          <p:cNvPr id="15" name="Pentágono regular 14"/>
          <p:cNvSpPr/>
          <p:nvPr/>
        </p:nvSpPr>
        <p:spPr>
          <a:xfrm>
            <a:off x="596900" y="355600"/>
            <a:ext cx="1719263" cy="1593850"/>
          </a:xfrm>
          <a:prstGeom prst="pentagon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866775" y="703263"/>
            <a:ext cx="1708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latin typeface="Mistral"/>
                <a:ea typeface="Mistral"/>
                <a:cs typeface="Mistral"/>
              </a:rPr>
              <a:t>VITA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281613" y="852488"/>
            <a:ext cx="3082925" cy="27035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6032500" y="3014663"/>
            <a:ext cx="1454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RIPOSATA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64113" y="1182688"/>
            <a:ext cx="3082925" cy="27035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5775325" y="3355975"/>
            <a:ext cx="1350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FFFFFF"/>
                </a:solidFill>
              </a:rPr>
              <a:t>PACIFICA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57725" y="1577975"/>
            <a:ext cx="3081338" cy="270351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5403850" y="3768725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/>
              <a:t>ECOLOGICA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22775" y="1866900"/>
            <a:ext cx="3082925" cy="27051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5281613" y="4170363"/>
            <a:ext cx="152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FFFFFF"/>
                </a:solidFill>
              </a:rPr>
              <a:t>VEGETALE</a:t>
            </a:r>
          </a:p>
        </p:txBody>
      </p:sp>
      <p:sp>
        <p:nvSpPr>
          <p:cNvPr id="21" name="Flecha abajo 20"/>
          <p:cNvSpPr/>
          <p:nvPr/>
        </p:nvSpPr>
        <p:spPr>
          <a:xfrm rot="10800000">
            <a:off x="1150938" y="2395538"/>
            <a:ext cx="708025" cy="15557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Multiplicación 21"/>
          <p:cNvSpPr/>
          <p:nvPr/>
        </p:nvSpPr>
        <p:spPr>
          <a:xfrm>
            <a:off x="1044575" y="2674938"/>
            <a:ext cx="914400" cy="1000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503238" y="4398963"/>
            <a:ext cx="2044700" cy="19065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6597127">
            <a:off x="3255963" y="4832350"/>
            <a:ext cx="706438" cy="155733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Pentágono regular 24"/>
          <p:cNvSpPr/>
          <p:nvPr/>
        </p:nvSpPr>
        <p:spPr>
          <a:xfrm rot="10800000">
            <a:off x="4657725" y="4897438"/>
            <a:ext cx="1717675" cy="1593850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CuadroTexto 25"/>
          <p:cNvSpPr txBox="1">
            <a:spLocks noChangeArrowheads="1"/>
          </p:cNvSpPr>
          <p:nvPr/>
        </p:nvSpPr>
        <p:spPr bwMode="auto">
          <a:xfrm>
            <a:off x="4927600" y="5059363"/>
            <a:ext cx="1708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latin typeface="Mistral"/>
                <a:ea typeface="Mistral"/>
                <a:cs typeface="Mistral"/>
              </a:rPr>
              <a:t>VITA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5" grpId="0" animBg="1"/>
      <p:bldP spid="3" grpId="0"/>
      <p:bldP spid="13" grpId="0" animBg="1"/>
      <p:bldP spid="17" grpId="0"/>
      <p:bldP spid="12" grpId="0" animBg="1"/>
      <p:bldP spid="18" grpId="0"/>
      <p:bldP spid="10" grpId="0" animBg="1"/>
      <p:bldP spid="19" grpId="0"/>
      <p:bldP spid="11" grpId="0" animBg="1"/>
      <p:bldP spid="20" grpId="0"/>
      <p:bldP spid="21" grpId="0" animBg="1"/>
      <p:bldP spid="23" grpId="0" animBg="1"/>
      <p:bldP spid="24" grpId="0" animBg="1"/>
      <p:bldP spid="25" grpId="0" animBg="1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6863" y="290513"/>
            <a:ext cx="3082925" cy="27035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38175" y="608013"/>
            <a:ext cx="3082925" cy="27051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58863" y="938213"/>
            <a:ext cx="3082925" cy="27051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527175" y="1449388"/>
            <a:ext cx="2282825" cy="27035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012950" y="1809750"/>
            <a:ext cx="3082925" cy="27051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481263" y="2222500"/>
            <a:ext cx="3081337" cy="270351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33438" y="938213"/>
            <a:ext cx="2887662" cy="2636837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715000" y="290513"/>
            <a:ext cx="3082925" cy="270351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405438" y="608013"/>
            <a:ext cx="3082925" cy="270510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848225" y="1181100"/>
            <a:ext cx="3082925" cy="270510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543425" y="2290763"/>
            <a:ext cx="2598738" cy="2705100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103938" y="3983038"/>
            <a:ext cx="1827212" cy="22955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75038" y="3313113"/>
            <a:ext cx="1901825" cy="27051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39775" y="3575050"/>
            <a:ext cx="2547938" cy="2703513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7" grpId="0" animBg="1"/>
      <p:bldP spid="14" grpId="0" animBg="1"/>
      <p:bldP spid="19" grpId="0" animBg="1"/>
      <p:bldP spid="11" grpId="0" animBg="1"/>
      <p:bldP spid="17" grpId="0" animBg="1"/>
      <p:bldP spid="13" grpId="0" animBg="1"/>
      <p:bldP spid="16" grpId="0" animBg="1"/>
      <p:bldP spid="15" grpId="0" animBg="1"/>
      <p:bldP spid="12" grpId="0" animBg="1"/>
      <p:bldP spid="18" grpId="0" animBg="1"/>
      <p:bldP spid="5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/>
        </p:nvSpPr>
        <p:spPr>
          <a:xfrm>
            <a:off x="6435405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0378" tIns="310378" rIns="310378" bIns="31037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VITA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3653134" y="54826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0378" tIns="310378" rIns="310378" bIns="31037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SANGUE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890584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0378" tIns="310378" rIns="310378" bIns="31037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SESSO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Forma libre 2"/>
          <p:cNvSpPr/>
          <p:nvPr/>
        </p:nvSpPr>
        <p:spPr>
          <a:xfrm rot="19440000">
            <a:off x="2803525" y="1087438"/>
            <a:ext cx="509588" cy="644525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10" rIns="152709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5" name="Forma libre 4"/>
          <p:cNvSpPr/>
          <p:nvPr/>
        </p:nvSpPr>
        <p:spPr>
          <a:xfrm rot="2160000">
            <a:off x="6024563" y="1209675"/>
            <a:ext cx="509587" cy="644525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09" rIns="152709" bIns="12901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7" name="Forma libre 6"/>
          <p:cNvSpPr/>
          <p:nvPr/>
        </p:nvSpPr>
        <p:spPr>
          <a:xfrm rot="17280000">
            <a:off x="6758782" y="3769519"/>
            <a:ext cx="509587" cy="644525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710" tIns="129009" rIns="0" bIns="12901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8" name="Forma libre 7"/>
          <p:cNvSpPr/>
          <p:nvPr/>
        </p:nvSpPr>
        <p:spPr>
          <a:xfrm>
            <a:off x="5424095" y="467083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0378" tIns="310378" rIns="310378" bIns="31037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FUOCO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238625" y="5148263"/>
            <a:ext cx="509588" cy="64611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710" tIns="129011" rIns="0" bIns="12901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10" name="Forma libre 9"/>
          <p:cNvSpPr/>
          <p:nvPr/>
        </p:nvSpPr>
        <p:spPr>
          <a:xfrm>
            <a:off x="1731526" y="463985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0378" tIns="310378" rIns="310378" bIns="31037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PASSIONE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Forma libre 10"/>
          <p:cNvSpPr/>
          <p:nvPr/>
        </p:nvSpPr>
        <p:spPr>
          <a:xfrm rot="4320000">
            <a:off x="1901032" y="3796506"/>
            <a:ext cx="508000" cy="646113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710" tIns="129010" rIns="0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12" name="Forma libre 11"/>
          <p:cNvSpPr/>
          <p:nvPr/>
        </p:nvSpPr>
        <p:spPr>
          <a:xfrm rot="11801672">
            <a:off x="2992438" y="2943225"/>
            <a:ext cx="509587" cy="644525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10" rIns="152709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13" name="Forma libre 12"/>
          <p:cNvSpPr/>
          <p:nvPr/>
        </p:nvSpPr>
        <p:spPr>
          <a:xfrm rot="16200000">
            <a:off x="4356894" y="2034382"/>
            <a:ext cx="508000" cy="64611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10" rIns="152709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14" name="Forma libre 13"/>
          <p:cNvSpPr/>
          <p:nvPr/>
        </p:nvSpPr>
        <p:spPr>
          <a:xfrm rot="20515563">
            <a:off x="5589588" y="2844800"/>
            <a:ext cx="508000" cy="646113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10" rIns="152709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15" name="Forma libre 14"/>
          <p:cNvSpPr/>
          <p:nvPr/>
        </p:nvSpPr>
        <p:spPr>
          <a:xfrm>
            <a:off x="3629480" y="272717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0378" tIns="310378" rIns="310378" bIns="310378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ROSSO</a:t>
            </a:r>
            <a:endParaRPr lang="es-E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Forma libre 15"/>
          <p:cNvSpPr/>
          <p:nvPr/>
        </p:nvSpPr>
        <p:spPr>
          <a:xfrm rot="8249012">
            <a:off x="3255963" y="4157663"/>
            <a:ext cx="509587" cy="64611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10" rIns="152709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  <p:sp>
        <p:nvSpPr>
          <p:cNvPr id="17" name="Forma libre 16"/>
          <p:cNvSpPr/>
          <p:nvPr/>
        </p:nvSpPr>
        <p:spPr>
          <a:xfrm rot="2863322">
            <a:off x="5318126" y="4216400"/>
            <a:ext cx="508000" cy="644525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29010" rIns="152709" bIns="129009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E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" grpId="0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366" y="572239"/>
            <a:ext cx="3479800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4770438" y="958850"/>
            <a:ext cx="38417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>
                <a:latin typeface="Mistral"/>
                <a:ea typeface="Mistral"/>
                <a:cs typeface="Mistral"/>
              </a:rPr>
              <a:t>Per i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primitivi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smtClean="0">
                <a:solidFill>
                  <a:schemeClr val="accent2"/>
                </a:solidFill>
                <a:latin typeface="Mistral"/>
                <a:ea typeface="Mistral"/>
                <a:cs typeface="Mistral"/>
              </a:rPr>
              <a:t>ROSSO 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era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4400" dirty="0">
                <a:latin typeface="Mistral"/>
                <a:ea typeface="Mistral"/>
                <a:cs typeface="Mistral"/>
              </a:rPr>
              <a:t> colore 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primario.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61963" y="3419475"/>
            <a:ext cx="84121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 smtClean="0">
                <a:latin typeface="Mistral"/>
                <a:ea typeface="Mistral"/>
                <a:cs typeface="Mistral"/>
              </a:rPr>
              <a:t>«Colorado» in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spagnolo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significa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colorato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, che ha colore;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ma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anche significa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rosso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.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61963" y="4865688"/>
            <a:ext cx="85217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 err="1">
                <a:latin typeface="Mistral"/>
                <a:ea typeface="Mistral"/>
                <a:cs typeface="Mistral"/>
              </a:rPr>
              <a:t>Forse</a:t>
            </a:r>
            <a:r>
              <a:rPr lang="es-ES" sz="4400" dirty="0">
                <a:latin typeface="Mistral"/>
                <a:ea typeface="Mistral"/>
                <a:cs typeface="Mistral"/>
              </a:rPr>
              <a:t>, per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suo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collegamento</a:t>
            </a:r>
            <a:r>
              <a:rPr lang="es-ES" sz="4400" dirty="0">
                <a:latin typeface="Mistral"/>
                <a:ea typeface="Mistral"/>
                <a:cs typeface="Mistral"/>
              </a:rPr>
              <a:t> con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sangue</a:t>
            </a:r>
            <a:r>
              <a:rPr lang="es-ES" sz="4400" dirty="0">
                <a:latin typeface="Mistral"/>
                <a:ea typeface="Mistral"/>
                <a:cs typeface="Mistral"/>
              </a:rPr>
              <a:t>,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dare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colore </a:t>
            </a:r>
            <a:r>
              <a:rPr lang="es-ES" sz="4400" dirty="0">
                <a:latin typeface="Mistral"/>
                <a:ea typeface="Mistral"/>
                <a:cs typeface="Mistral"/>
              </a:rPr>
              <a:t>significa anche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dare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vita</a:t>
            </a:r>
            <a:r>
              <a:rPr lang="es-ES" sz="4400" dirty="0">
                <a:latin typeface="Mistral"/>
                <a:ea typeface="Mistral"/>
                <a:cs typeface="Mistral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ángulo 14"/>
          <p:cNvSpPr>
            <a:spLocks noChangeArrowheads="1"/>
          </p:cNvSpPr>
          <p:nvPr/>
        </p:nvSpPr>
        <p:spPr bwMode="auto">
          <a:xfrm>
            <a:off x="41275" y="2967038"/>
            <a:ext cx="9061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54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RELAZIONE PSICHE-SOMA</a:t>
            </a:r>
          </a:p>
        </p:txBody>
      </p:sp>
      <p:sp>
        <p:nvSpPr>
          <p:cNvPr id="18434" name="CuadroTexto 15"/>
          <p:cNvSpPr txBox="1">
            <a:spLocks noChangeArrowheads="1"/>
          </p:cNvSpPr>
          <p:nvPr/>
        </p:nvSpPr>
        <p:spPr bwMode="auto">
          <a:xfrm>
            <a:off x="776288" y="955675"/>
            <a:ext cx="3575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Prima Parte: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870575" y="45213"/>
            <a:ext cx="2895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Ciò</a:t>
            </a:r>
            <a:r>
              <a:rPr lang="es-ES" sz="4400" dirty="0">
                <a:latin typeface="Mistral"/>
                <a:ea typeface="Mistral"/>
                <a:cs typeface="Mistral"/>
              </a:rPr>
              <a:t> che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dà</a:t>
            </a:r>
            <a:r>
              <a:rPr lang="es-ES" sz="4400" dirty="0">
                <a:latin typeface="Mistral"/>
                <a:ea typeface="Mistral"/>
                <a:cs typeface="Mistral"/>
              </a:rPr>
              <a:t> colore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alla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Vita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sono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gli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A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ffetti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5870575" y="2771940"/>
            <a:ext cx="2955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 err="1">
                <a:latin typeface="Mistral"/>
                <a:ea typeface="Mistral"/>
                <a:cs typeface="Mistral"/>
              </a:rPr>
              <a:t>Ogni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affetto</a:t>
            </a:r>
            <a:r>
              <a:rPr lang="es-ES" sz="4000" dirty="0">
                <a:latin typeface="Mistral"/>
                <a:ea typeface="Mistral"/>
                <a:cs typeface="Mistral"/>
              </a:rPr>
              <a:t> ha un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suo</a:t>
            </a:r>
            <a:r>
              <a:rPr lang="es-ES" sz="4000" dirty="0">
                <a:latin typeface="Mistral"/>
                <a:ea typeface="Mistral"/>
                <a:cs typeface="Mistral"/>
              </a:rPr>
              <a:t> proprio 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colore…</a:t>
            </a:r>
            <a:endParaRPr lang="es-ES" sz="4000" dirty="0">
              <a:latin typeface="Mistral"/>
              <a:ea typeface="Mistral"/>
              <a:cs typeface="Mistr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5438" y="325438"/>
            <a:ext cx="2957512" cy="2070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 rot="-5400000">
            <a:off x="2842872" y="1192719"/>
            <a:ext cx="11865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>
                <a:latin typeface="Mistral"/>
                <a:ea typeface="Mistral"/>
                <a:cs typeface="Mistral"/>
              </a:rPr>
              <a:t>i</a:t>
            </a:r>
            <a:r>
              <a:rPr lang="es-ES" sz="3200" dirty="0" err="1" smtClean="0">
                <a:latin typeface="Mistral"/>
                <a:ea typeface="Mistral"/>
                <a:cs typeface="Mistral"/>
              </a:rPr>
              <a:t>nvidia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5000" y="557213"/>
            <a:ext cx="2959100" cy="20701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 rot="-5400000">
            <a:off x="3196405" y="1588005"/>
            <a:ext cx="106050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gelosia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906463" y="815975"/>
            <a:ext cx="2957512" cy="2070100"/>
          </a:xfrm>
          <a:prstGeom prst="rect">
            <a:avLst/>
          </a:prstGeom>
          <a:blipFill rotWithShape="1">
            <a:blip r:embed="rId4" cstate="print">
              <a:extLst/>
            </a:blip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auto">
          <a:xfrm rot="-5400000">
            <a:off x="3118644" y="1439069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vendetta</a:t>
            </a:r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182688" y="1192213"/>
            <a:ext cx="3100387" cy="2189162"/>
          </a:xfrm>
          <a:prstGeom prst="rect">
            <a:avLst/>
          </a:prstGeom>
          <a:blipFill rotWithShape="1">
            <a:blip r:embed="rId5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 rot="-5400000">
            <a:off x="3775869" y="1640681"/>
            <a:ext cx="1289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offesa</a:t>
            </a:r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660525" y="1495425"/>
            <a:ext cx="2967038" cy="2209800"/>
          </a:xfrm>
          <a:prstGeom prst="rect">
            <a:avLst/>
          </a:prstGeom>
          <a:blipFill rotWithShape="1">
            <a:blip r:embed="rId6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2082800" y="2911475"/>
            <a:ext cx="80262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noia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032000" y="1763713"/>
            <a:ext cx="2805113" cy="2243137"/>
          </a:xfrm>
          <a:prstGeom prst="rect">
            <a:avLst/>
          </a:prstGeom>
          <a:blipFill rotWithShape="1">
            <a:blip r:embed="rId7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3321050" y="3248025"/>
            <a:ext cx="99358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rabbia</a:t>
            </a:r>
            <a:endParaRPr lang="es-ES" dirty="0"/>
          </a:p>
        </p:txBody>
      </p:sp>
      <p:sp>
        <p:nvSpPr>
          <p:cNvPr id="3" name="Esquina doblada 2"/>
          <p:cNvSpPr/>
          <p:nvPr/>
        </p:nvSpPr>
        <p:spPr>
          <a:xfrm>
            <a:off x="123825" y="4687888"/>
            <a:ext cx="8880475" cy="1600200"/>
          </a:xfrm>
          <a:prstGeom prst="foldedCorner">
            <a:avLst/>
          </a:prstGeom>
          <a:blipFill rotWithShape="1">
            <a:blip r:embed="rId8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114300" y="4641850"/>
            <a:ext cx="90297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dirty="0" err="1">
                <a:latin typeface="Mistral"/>
                <a:ea typeface="Mistral"/>
                <a:cs typeface="Mistral"/>
              </a:rPr>
              <a:t>Il</a:t>
            </a:r>
            <a:r>
              <a:rPr lang="es-ES" sz="4400" dirty="0">
                <a:latin typeface="Mistral"/>
                <a:ea typeface="Mistral"/>
                <a:cs typeface="Mistral"/>
              </a:rPr>
              <a:t> colore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rosso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rappresenta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l’insieme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degli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affetti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;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delle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emozioni</a:t>
            </a:r>
            <a:r>
              <a:rPr lang="es-ES" sz="4400" dirty="0">
                <a:latin typeface="Mistral"/>
                <a:ea typeface="Mistral"/>
                <a:cs typeface="Mistral"/>
              </a:rPr>
              <a:t> in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generale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... </a:t>
            </a:r>
            <a:r>
              <a:rPr lang="es-ES" sz="4400" dirty="0" err="1" smtClean="0">
                <a:latin typeface="Mistral"/>
                <a:ea typeface="Mistral"/>
                <a:cs typeface="Mistral"/>
              </a:rPr>
              <a:t>della</a:t>
            </a:r>
            <a:r>
              <a:rPr lang="es-ES" sz="44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Passione</a:t>
            </a:r>
            <a:r>
              <a:rPr lang="es-ES" sz="4400" dirty="0">
                <a:latin typeface="Mistral"/>
                <a:ea typeface="Mistral"/>
                <a:cs typeface="Mistral"/>
              </a:rPr>
              <a:t>. 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 rot="-1523625">
            <a:off x="6933922" y="5784384"/>
            <a:ext cx="23264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800000"/>
                </a:solidFill>
                <a:latin typeface="Mistral"/>
                <a:ea typeface="Mistral"/>
                <a:cs typeface="Mistral"/>
              </a:rPr>
              <a:t>SANGUINEO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" grpId="0" animBg="1"/>
      <p:bldP spid="17" grpId="0"/>
      <p:bldP spid="7" grpId="0" animBg="1"/>
      <p:bldP spid="18" grpId="0"/>
      <p:bldP spid="9" grpId="0" animBg="1"/>
      <p:bldP spid="19" grpId="0"/>
      <p:bldP spid="12" grpId="0" animBg="1"/>
      <p:bldP spid="20" grpId="0"/>
      <p:bldP spid="13" grpId="0" animBg="1"/>
      <p:bldP spid="21" grpId="0"/>
      <p:bldP spid="14" grpId="0" animBg="1"/>
      <p:bldP spid="22" grpId="0"/>
      <p:bldP spid="3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 rot="2127325">
            <a:off x="7134225" y="793750"/>
            <a:ext cx="299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PALLORE</a:t>
            </a:r>
            <a:endParaRPr lang="es-ES"/>
          </a:p>
        </p:txBody>
      </p:sp>
      <p:pic>
        <p:nvPicPr>
          <p:cNvPr id="4" name="Imagen 3" descr="images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503238"/>
            <a:ext cx="2400300" cy="3390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Imagen 4" descr="images-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638" y="4275138"/>
            <a:ext cx="2657475" cy="202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Imagen 5" descr="images-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288" y="1225550"/>
            <a:ext cx="2857500" cy="284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 rot="-5400000">
            <a:off x="-1427162" y="1085849"/>
            <a:ext cx="34861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poco espressivo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2741613" y="610870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disanimato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 rot="-5400000">
            <a:off x="6516688" y="2427288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senza vita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5122863" y="4419600"/>
            <a:ext cx="5699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s-ES" sz="4400">
                <a:latin typeface="Mistral"/>
                <a:ea typeface="Mistral"/>
                <a:cs typeface="Mistral"/>
              </a:rPr>
              <a:t>Manca Colore…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ES" sz="4400">
                <a:latin typeface="Mistral"/>
                <a:ea typeface="Mistral"/>
                <a:cs typeface="Mistral"/>
              </a:rPr>
              <a:t>Manca Vita…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ES" sz="4400">
                <a:latin typeface="Mistral"/>
                <a:ea typeface="Mistral"/>
                <a:cs typeface="Mistral"/>
              </a:rPr>
              <a:t>Manca «Sangue»…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750" y="746125"/>
            <a:ext cx="2898775" cy="822325"/>
          </a:xfrm>
          <a:prstGeom prst="flowChartOffpageConnecto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4375" y="746125"/>
            <a:ext cx="2898775" cy="822325"/>
          </a:xfrm>
          <a:prstGeom prst="flowChartOffpageConnecto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130300" y="776288"/>
            <a:ext cx="2149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ISCHEMIA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6118225" y="746125"/>
            <a:ext cx="205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/>
              <a:t>PALLORE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4554538" y="779463"/>
            <a:ext cx="0" cy="555625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511175" y="1998663"/>
            <a:ext cx="35004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E’ un intento di evitare che un </a:t>
            </a:r>
            <a:r>
              <a:rPr lang="es-ES" sz="2800" dirty="0" err="1">
                <a:solidFill>
                  <a:schemeClr val="accent1"/>
                </a:solidFill>
              </a:rPr>
              <a:t>affetto</a:t>
            </a:r>
            <a:r>
              <a:rPr lang="es-ES" sz="2800" dirty="0">
                <a:solidFill>
                  <a:schemeClr val="accent1"/>
                </a:solidFill>
              </a:rPr>
              <a:t> penoso </a:t>
            </a:r>
            <a:r>
              <a:rPr lang="es-ES" sz="2800" dirty="0" err="1">
                <a:solidFill>
                  <a:schemeClr val="accent1"/>
                </a:solidFill>
              </a:rPr>
              <a:t>arrivi</a:t>
            </a:r>
            <a:r>
              <a:rPr lang="es-ES" sz="2800" dirty="0">
                <a:solidFill>
                  <a:schemeClr val="accent1"/>
                </a:solidFill>
              </a:rPr>
              <a:t> al </a:t>
            </a:r>
            <a:r>
              <a:rPr lang="es-ES" sz="2800" dirty="0" err="1">
                <a:solidFill>
                  <a:schemeClr val="accent1"/>
                </a:solidFill>
              </a:rPr>
              <a:t>cuore</a:t>
            </a:r>
            <a:endParaRPr lang="es-E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chemeClr val="accent1"/>
                </a:solidFill>
              </a:rPr>
              <a:t>Evitare che </a:t>
            </a:r>
            <a:r>
              <a:rPr lang="es-ES" sz="2800" dirty="0" err="1">
                <a:solidFill>
                  <a:schemeClr val="accent1"/>
                </a:solidFill>
              </a:rPr>
              <a:t>il</a:t>
            </a:r>
            <a:r>
              <a:rPr lang="es-ES" sz="2800" dirty="0">
                <a:solidFill>
                  <a:schemeClr val="accent1"/>
                </a:solidFill>
              </a:rPr>
              <a:t> «</a:t>
            </a:r>
            <a:r>
              <a:rPr lang="es-ES" sz="2800" dirty="0" err="1">
                <a:solidFill>
                  <a:schemeClr val="accent1"/>
                </a:solidFill>
              </a:rPr>
              <a:t>sangue</a:t>
            </a:r>
            <a:r>
              <a:rPr lang="es-ES" sz="2800" dirty="0" smtClean="0">
                <a:solidFill>
                  <a:schemeClr val="accent1"/>
                </a:solidFill>
              </a:rPr>
              <a:t>» </a:t>
            </a:r>
            <a:r>
              <a:rPr lang="es-ES" sz="2800" dirty="0" err="1" smtClean="0">
                <a:solidFill>
                  <a:schemeClr val="accent1"/>
                </a:solidFill>
              </a:rPr>
              <a:t>arrivi</a:t>
            </a:r>
            <a:r>
              <a:rPr lang="es-ES" sz="28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5232400" y="1998663"/>
            <a:ext cx="37195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rgbClr val="4F81BD"/>
                </a:solidFill>
              </a:rPr>
              <a:t>E’ come </a:t>
            </a:r>
            <a:r>
              <a:rPr lang="es-ES" sz="2800" dirty="0" err="1">
                <a:solidFill>
                  <a:srgbClr val="4F81BD"/>
                </a:solidFill>
              </a:rPr>
              <a:t>un’ischemia</a:t>
            </a:r>
            <a:r>
              <a:rPr lang="es-ES" sz="2800" dirty="0">
                <a:solidFill>
                  <a:srgbClr val="4F81BD"/>
                </a:solidFill>
              </a:rPr>
              <a:t> </a:t>
            </a:r>
            <a:r>
              <a:rPr lang="es-ES" sz="2800" dirty="0" err="1">
                <a:solidFill>
                  <a:srgbClr val="4F81BD"/>
                </a:solidFill>
              </a:rPr>
              <a:t>generalizzata</a:t>
            </a:r>
            <a:r>
              <a:rPr lang="es-ES" sz="2800" dirty="0">
                <a:solidFill>
                  <a:srgbClr val="4F81BD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ü"/>
            </a:pPr>
            <a:r>
              <a:rPr lang="es-ES" sz="2800" dirty="0">
                <a:solidFill>
                  <a:srgbClr val="4F81BD"/>
                </a:solidFill>
              </a:rPr>
              <a:t>E’ </a:t>
            </a:r>
            <a:r>
              <a:rPr lang="es-ES" sz="2800" dirty="0" err="1" smtClean="0">
                <a:solidFill>
                  <a:srgbClr val="4F81BD"/>
                </a:solidFill>
              </a:rPr>
              <a:t>il</a:t>
            </a:r>
            <a:r>
              <a:rPr lang="es-ES" sz="2800" dirty="0" smtClean="0">
                <a:solidFill>
                  <a:srgbClr val="4F81BD"/>
                </a:solidFill>
              </a:rPr>
              <a:t> tentativo </a:t>
            </a:r>
            <a:r>
              <a:rPr lang="es-ES" sz="2800" dirty="0">
                <a:solidFill>
                  <a:srgbClr val="4F81BD"/>
                </a:solidFill>
              </a:rPr>
              <a:t>di </a:t>
            </a:r>
            <a:r>
              <a:rPr lang="es-ES" sz="2800" dirty="0" err="1">
                <a:solidFill>
                  <a:srgbClr val="4F81BD"/>
                </a:solidFill>
              </a:rPr>
              <a:t>inibire</a:t>
            </a:r>
            <a:r>
              <a:rPr lang="es-ES" sz="2800" dirty="0">
                <a:solidFill>
                  <a:srgbClr val="4F81BD"/>
                </a:solidFill>
              </a:rPr>
              <a:t> la vita </a:t>
            </a:r>
            <a:r>
              <a:rPr lang="es-ES" sz="2800" dirty="0" err="1">
                <a:solidFill>
                  <a:srgbClr val="4F81BD"/>
                </a:solidFill>
              </a:rPr>
              <a:t>affettiva</a:t>
            </a:r>
            <a:r>
              <a:rPr lang="es-ES" sz="2800" dirty="0">
                <a:solidFill>
                  <a:srgbClr val="4F81BD"/>
                </a:solidFill>
              </a:rPr>
              <a:t>.</a:t>
            </a:r>
          </a:p>
        </p:txBody>
      </p:sp>
      <p:pic>
        <p:nvPicPr>
          <p:cNvPr id="5" name="Imagen 4" descr="images-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8575" y="5003800"/>
            <a:ext cx="16764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 descr="images-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5350" y="4814888"/>
            <a:ext cx="1485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>
            <a:spLocks noChangeArrowheads="1"/>
          </p:cNvSpPr>
          <p:nvPr/>
        </p:nvSpPr>
        <p:spPr bwMode="auto">
          <a:xfrm rot="-2402715">
            <a:off x="2614613" y="4968875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coronarie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2402715">
            <a:off x="6842125" y="5026025"/>
            <a:ext cx="281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emoglobina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9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943225" y="325438"/>
            <a:ext cx="5745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3200" dirty="0" err="1">
                <a:latin typeface="Franklin Gothic Book" pitchFamily="34" charset="0"/>
              </a:rPr>
              <a:t>Quando</a:t>
            </a:r>
            <a:r>
              <a:rPr lang="es-ES" sz="3200" dirty="0">
                <a:latin typeface="Franklin Gothic Book" pitchFamily="34" charset="0"/>
              </a:rPr>
              <a:t> la vita ci </a:t>
            </a:r>
            <a:r>
              <a:rPr lang="es-ES" sz="3200" dirty="0" err="1">
                <a:latin typeface="Franklin Gothic Book" pitchFamily="34" charset="0"/>
              </a:rPr>
              <a:t>nega</a:t>
            </a:r>
            <a:r>
              <a:rPr lang="es-ES" sz="3200" dirty="0">
                <a:latin typeface="Franklin Gothic Book" pitchFamily="34" charset="0"/>
              </a:rPr>
              <a:t> la </a:t>
            </a:r>
            <a:r>
              <a:rPr lang="es-ES" sz="3200" dirty="0" err="1">
                <a:latin typeface="Franklin Gothic Book" pitchFamily="34" charset="0"/>
              </a:rPr>
              <a:t>soddisfazione</a:t>
            </a:r>
            <a:r>
              <a:rPr lang="es-ES" sz="3200" dirty="0">
                <a:latin typeface="Franklin Gothic Book" pitchFamily="34" charset="0"/>
              </a:rPr>
              <a:t> </a:t>
            </a:r>
            <a:r>
              <a:rPr lang="es-ES" sz="3200" dirty="0" err="1">
                <a:latin typeface="Franklin Gothic Book" pitchFamily="34" charset="0"/>
              </a:rPr>
              <a:t>delle</a:t>
            </a:r>
            <a:r>
              <a:rPr lang="es-ES" sz="3200" dirty="0">
                <a:latin typeface="Franklin Gothic Book" pitchFamily="34" charset="0"/>
              </a:rPr>
              <a:t> </a:t>
            </a:r>
            <a:r>
              <a:rPr lang="es-ES" sz="3200" dirty="0" err="1">
                <a:latin typeface="Franklin Gothic Book" pitchFamily="34" charset="0"/>
              </a:rPr>
              <a:t>pulsioni</a:t>
            </a:r>
            <a:r>
              <a:rPr lang="es-ES" sz="3200" dirty="0">
                <a:latin typeface="Franklin Gothic Book" pitchFamily="34" charset="0"/>
              </a:rPr>
              <a:t>, </a:t>
            </a:r>
            <a:r>
              <a:rPr lang="es-ES" sz="3200" dirty="0" err="1">
                <a:latin typeface="Franklin Gothic Book" pitchFamily="34" charset="0"/>
              </a:rPr>
              <a:t>un’alternativa</a:t>
            </a:r>
            <a:r>
              <a:rPr lang="es-ES" sz="3200" dirty="0">
                <a:latin typeface="Franklin Gothic Book" pitchFamily="34" charset="0"/>
              </a:rPr>
              <a:t> </a:t>
            </a:r>
            <a:r>
              <a:rPr lang="es-ES" sz="3200" dirty="0" err="1">
                <a:latin typeface="Franklin Gothic Book" pitchFamily="34" charset="0"/>
              </a:rPr>
              <a:t>estrema</a:t>
            </a:r>
            <a:r>
              <a:rPr lang="es-ES" sz="3200" dirty="0">
                <a:latin typeface="Franklin Gothic Book" pitchFamily="34" charset="0"/>
              </a:rPr>
              <a:t> per evitare </a:t>
            </a:r>
            <a:r>
              <a:rPr lang="es-ES" sz="3200" dirty="0" err="1" smtClean="0">
                <a:latin typeface="Franklin Gothic Book" pitchFamily="34" charset="0"/>
              </a:rPr>
              <a:t>l’infelicità</a:t>
            </a:r>
            <a:r>
              <a:rPr lang="es-ES" sz="3200" dirty="0" smtClean="0">
                <a:latin typeface="Franklin Gothic Book" pitchFamily="34" charset="0"/>
              </a:rPr>
              <a:t>, </a:t>
            </a:r>
            <a:r>
              <a:rPr lang="es-ES" sz="3200" dirty="0" err="1">
                <a:latin typeface="Franklin Gothic Book" pitchFamily="34" charset="0"/>
              </a:rPr>
              <a:t>è</a:t>
            </a:r>
            <a:r>
              <a:rPr lang="es-ES" sz="3200" dirty="0">
                <a:latin typeface="Franklin Gothic Book" pitchFamily="34" charset="0"/>
              </a:rPr>
              <a:t> </a:t>
            </a:r>
            <a:r>
              <a:rPr lang="es-ES" sz="3200" dirty="0" err="1" smtClean="0">
                <a:latin typeface="Franklin Gothic Book" pitchFamily="34" charset="0"/>
              </a:rPr>
              <a:t>il</a:t>
            </a:r>
            <a:r>
              <a:rPr lang="es-ES" sz="3200" dirty="0" smtClean="0">
                <a:latin typeface="Franklin Gothic Book" pitchFamily="34" charset="0"/>
              </a:rPr>
              <a:t> tentativo </a:t>
            </a:r>
            <a:r>
              <a:rPr lang="es-ES" sz="3200" dirty="0">
                <a:latin typeface="Franklin Gothic Book" pitchFamily="34" charset="0"/>
              </a:rPr>
              <a:t>di </a:t>
            </a:r>
            <a:r>
              <a:rPr lang="es-ES" sz="3200" dirty="0" err="1">
                <a:latin typeface="Franklin Gothic Book" pitchFamily="34" charset="0"/>
              </a:rPr>
              <a:t>uccidere</a:t>
            </a:r>
            <a:r>
              <a:rPr lang="es-ES" sz="3200" dirty="0">
                <a:latin typeface="Franklin Gothic Book" pitchFamily="34" charset="0"/>
              </a:rPr>
              <a:t> le </a:t>
            </a:r>
            <a:r>
              <a:rPr lang="es-ES" sz="3200" dirty="0" err="1">
                <a:latin typeface="Franklin Gothic Book" pitchFamily="34" charset="0"/>
              </a:rPr>
              <a:t>pulsioni</a:t>
            </a:r>
            <a:r>
              <a:rPr lang="es-ES" sz="3200" dirty="0">
                <a:latin typeface="Franklin Gothic Book" pitchFamily="34" charset="0"/>
              </a:rPr>
              <a:t>, </a:t>
            </a:r>
            <a:r>
              <a:rPr lang="es-ES" sz="3200" dirty="0" err="1" smtClean="0">
                <a:latin typeface="Franklin Gothic Book" pitchFamily="34" charset="0"/>
              </a:rPr>
              <a:t>spegnere</a:t>
            </a:r>
            <a:r>
              <a:rPr lang="es-ES" sz="3200" smtClean="0">
                <a:latin typeface="Franklin Gothic Book" pitchFamily="34" charset="0"/>
              </a:rPr>
              <a:t> i </a:t>
            </a:r>
            <a:r>
              <a:rPr lang="es-ES" sz="3200" dirty="0" err="1">
                <a:latin typeface="Franklin Gothic Book" pitchFamily="34" charset="0"/>
              </a:rPr>
              <a:t>desideri</a:t>
            </a:r>
            <a:r>
              <a:rPr lang="es-ES" sz="3200" dirty="0">
                <a:latin typeface="Franklin Gothic Book" pitchFamily="34" charset="0"/>
              </a:rPr>
              <a:t>, </a:t>
            </a:r>
            <a:r>
              <a:rPr lang="es-ES" sz="3200" dirty="0" err="1">
                <a:latin typeface="Franklin Gothic Book" pitchFamily="34" charset="0"/>
              </a:rPr>
              <a:t>inibire</a:t>
            </a:r>
            <a:r>
              <a:rPr lang="es-ES" sz="3200" dirty="0">
                <a:latin typeface="Franklin Gothic Book" pitchFamily="34" charset="0"/>
              </a:rPr>
              <a:t> </a:t>
            </a:r>
            <a:r>
              <a:rPr lang="es-ES" sz="3200" dirty="0" err="1">
                <a:latin typeface="Franklin Gothic Book" pitchFamily="34" charset="0"/>
              </a:rPr>
              <a:t>gli</a:t>
            </a:r>
            <a:r>
              <a:rPr lang="es-ES" sz="3200" dirty="0">
                <a:latin typeface="Franklin Gothic Book" pitchFamily="34" charset="0"/>
              </a:rPr>
              <a:t> </a:t>
            </a:r>
            <a:r>
              <a:rPr lang="es-ES" sz="3200" dirty="0" err="1">
                <a:latin typeface="Franklin Gothic Book" pitchFamily="34" charset="0"/>
              </a:rPr>
              <a:t>affetti</a:t>
            </a:r>
            <a:r>
              <a:rPr lang="es-ES" sz="3200" dirty="0">
                <a:latin typeface="Franklin Gothic Book" pitchFamily="34" charset="0"/>
              </a:rPr>
              <a:t>..</a:t>
            </a:r>
            <a:r>
              <a:rPr lang="es-ES" sz="3200" dirty="0" smtClean="0">
                <a:latin typeface="Franklin Gothic Book" pitchFamily="34" charset="0"/>
              </a:rPr>
              <a:t>. </a:t>
            </a:r>
            <a:r>
              <a:rPr lang="es-ES" sz="3200" b="1" u="sng" dirty="0" err="1" smtClean="0">
                <a:latin typeface="Franklin Gothic Book" pitchFamily="34" charset="0"/>
              </a:rPr>
              <a:t>devitalizzare</a:t>
            </a:r>
            <a:r>
              <a:rPr lang="es-ES" sz="3200" b="1" u="sng" dirty="0" smtClean="0">
                <a:latin typeface="Franklin Gothic Book" pitchFamily="34" charset="0"/>
              </a:rPr>
              <a:t> </a:t>
            </a:r>
            <a:r>
              <a:rPr lang="es-ES" sz="3200" b="1" u="sng" dirty="0">
                <a:latin typeface="Franklin Gothic Book" pitchFamily="34" charset="0"/>
              </a:rPr>
              <a:t>la </a:t>
            </a:r>
            <a:r>
              <a:rPr lang="es-ES" sz="3200" b="1" u="sng" dirty="0" smtClean="0">
                <a:latin typeface="Franklin Gothic Book" pitchFamily="34" charset="0"/>
              </a:rPr>
              <a:t>vita</a:t>
            </a:r>
            <a:r>
              <a:rPr lang="es-ES" sz="3200" dirty="0" smtClean="0">
                <a:latin typeface="Franklin Gothic Book" pitchFamily="34" charset="0"/>
              </a:rPr>
              <a:t>…</a:t>
            </a:r>
            <a:endParaRPr lang="es-ES" sz="3200" dirty="0">
              <a:latin typeface="Franklin Gothic Book" pitchFamily="34" charset="0"/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355600" y="4043363"/>
            <a:ext cx="8410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4000" i="1" dirty="0">
                <a:latin typeface="Mistral"/>
                <a:ea typeface="Mistral"/>
                <a:cs typeface="Mistral"/>
              </a:rPr>
              <a:t>«Se si </a:t>
            </a:r>
            <a:r>
              <a:rPr lang="es-AR" sz="4000" i="1" dirty="0" smtClean="0">
                <a:latin typeface="Mistral"/>
                <a:ea typeface="Mistral"/>
                <a:cs typeface="Mistral"/>
              </a:rPr>
              <a:t>riesce, </a:t>
            </a:r>
            <a:r>
              <a:rPr lang="es-AR" sz="4000" i="1" dirty="0">
                <a:latin typeface="Mistral"/>
                <a:ea typeface="Mistral"/>
                <a:cs typeface="Mistral"/>
              </a:rPr>
              <a:t>allora si è </a:t>
            </a:r>
            <a:r>
              <a:rPr lang="es-AR" sz="4000" i="1" dirty="0" smtClean="0">
                <a:latin typeface="Mistral"/>
                <a:ea typeface="Mistral"/>
                <a:cs typeface="Mistral"/>
              </a:rPr>
              <a:t>rassegnata ogni altra attività </a:t>
            </a:r>
            <a:r>
              <a:rPr lang="es-AR" sz="4000" i="1" dirty="0">
                <a:latin typeface="Mistral"/>
                <a:ea typeface="Mistral"/>
                <a:cs typeface="Mistral"/>
              </a:rPr>
              <a:t>(si è sacrificata la vita), per recuperare, per altre strade</a:t>
            </a:r>
            <a:r>
              <a:rPr lang="es-AR" sz="4000" i="1" dirty="0" smtClean="0">
                <a:latin typeface="Mistral"/>
                <a:ea typeface="Mistral"/>
                <a:cs typeface="Mistral"/>
              </a:rPr>
              <a:t>, solo </a:t>
            </a:r>
            <a:r>
              <a:rPr lang="es-AR" sz="4000" i="1" dirty="0">
                <a:latin typeface="Mistral"/>
                <a:ea typeface="Mistral"/>
                <a:cs typeface="Mistral"/>
              </a:rPr>
              <a:t>la </a:t>
            </a:r>
            <a:r>
              <a:rPr lang="es-AR" sz="4000" i="1" dirty="0" smtClean="0">
                <a:latin typeface="Mistral"/>
                <a:ea typeface="Mistral"/>
                <a:cs typeface="Mistral"/>
              </a:rPr>
              <a:t>felicità della quiete.</a:t>
            </a:r>
            <a:r>
              <a:rPr lang="es-AR" sz="4000" i="1" dirty="0">
                <a:latin typeface="Mistral"/>
                <a:ea typeface="Mistral"/>
                <a:cs typeface="Mistral"/>
              </a:rPr>
              <a:t>»</a:t>
            </a:r>
            <a:r>
              <a:rPr lang="es-ES_tradnl" sz="4000" dirty="0">
                <a:latin typeface="Mistral"/>
                <a:ea typeface="Mistral"/>
                <a:cs typeface="Mistral"/>
              </a:rPr>
              <a:t> </a:t>
            </a:r>
            <a:endParaRPr lang="es-ES" sz="4000" dirty="0">
              <a:latin typeface="Mistral"/>
              <a:ea typeface="Mistral"/>
              <a:cs typeface="Mistr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390525"/>
            <a:ext cx="267017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416175" y="6167438"/>
            <a:ext cx="2090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FREUD, 1929.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479425" y="8953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>
                <a:latin typeface="Arial Black" pitchFamily="34" charset="0"/>
              </a:rPr>
              <a:t>DOLORE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752975" y="360363"/>
            <a:ext cx="208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 Black" pitchFamily="34" charset="0"/>
              </a:rPr>
              <a:t>AFFETTI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752975" y="1465263"/>
            <a:ext cx="233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 Black" pitchFamily="34" charset="0"/>
              </a:rPr>
              <a:t>DESIDERI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612775"/>
            <a:ext cx="1254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echa derecha 8"/>
          <p:cNvSpPr/>
          <p:nvPr/>
        </p:nvSpPr>
        <p:spPr>
          <a:xfrm rot="5400000">
            <a:off x="839788" y="2198687"/>
            <a:ext cx="977900" cy="485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449263" y="3094038"/>
            <a:ext cx="2987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 Black" pitchFamily="34" charset="0"/>
              </a:rPr>
              <a:t>IN-DOLENTE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5659438" y="4105275"/>
            <a:ext cx="29290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 err="1" smtClean="0"/>
              <a:t>Fiacco</a:t>
            </a:r>
            <a:endParaRPr lang="es-ES" sz="3200" dirty="0"/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/>
              <a:t>Pigro</a:t>
            </a:r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 err="1"/>
              <a:t>Abbandonato</a:t>
            </a:r>
            <a:endParaRPr lang="es-ES" sz="3200" dirty="0"/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449263" y="3736975"/>
            <a:ext cx="45704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 err="1"/>
              <a:t>Insensibile</a:t>
            </a:r>
            <a:endParaRPr lang="es-ES" sz="3200" dirty="0"/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 err="1"/>
              <a:t>Impassibile</a:t>
            </a:r>
            <a:r>
              <a:rPr lang="es-ES" sz="3200" dirty="0"/>
              <a:t>, </a:t>
            </a:r>
            <a:r>
              <a:rPr lang="es-ES" sz="3200" dirty="0" err="1"/>
              <a:t>Apatico</a:t>
            </a:r>
            <a:endParaRPr lang="es-ES" sz="3200" dirty="0"/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 err="1"/>
              <a:t>Indifferente</a:t>
            </a:r>
            <a:endParaRPr lang="es-ES" sz="3200" dirty="0"/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 err="1" smtClean="0"/>
              <a:t>Svogliato</a:t>
            </a:r>
            <a:endParaRPr lang="es-ES" sz="3200" dirty="0"/>
          </a:p>
          <a:p>
            <a:pPr marL="285750" indent="-28575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3200" dirty="0"/>
              <a:t>Che non si </a:t>
            </a:r>
            <a:r>
              <a:rPr lang="es-ES" sz="3200" dirty="0" err="1"/>
              <a:t>commuove</a:t>
            </a:r>
            <a:endParaRPr lang="es-ES" sz="3200" dirty="0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2247511">
            <a:off x="3392488" y="1325563"/>
            <a:ext cx="71612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9600">
                <a:solidFill>
                  <a:srgbClr val="632523"/>
                </a:solidFill>
                <a:latin typeface="Mistral"/>
                <a:ea typeface="Mistral"/>
                <a:cs typeface="Mistral"/>
              </a:rPr>
              <a:t>INDOLENZA</a:t>
            </a:r>
          </a:p>
        </p:txBody>
      </p:sp>
      <p:sp>
        <p:nvSpPr>
          <p:cNvPr id="14" name="Flecha derecha 13"/>
          <p:cNvSpPr/>
          <p:nvPr/>
        </p:nvSpPr>
        <p:spPr>
          <a:xfrm rot="10800000">
            <a:off x="2616200" y="950913"/>
            <a:ext cx="2343150" cy="4841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 rot="-2152027">
            <a:off x="658231" y="88440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Mistral"/>
                <a:ea typeface="Mistral"/>
                <a:cs typeface="Mistral"/>
              </a:rPr>
              <a:t>NON SENTIRE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44450"/>
            <a:ext cx="12557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adroTexto 17"/>
          <p:cNvSpPr txBox="1">
            <a:spLocks noChangeArrowheads="1"/>
          </p:cNvSpPr>
          <p:nvPr/>
        </p:nvSpPr>
        <p:spPr bwMode="auto">
          <a:xfrm rot="-2152027">
            <a:off x="5219787" y="316078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Mistral"/>
                <a:ea typeface="Mistral"/>
                <a:cs typeface="Mistral"/>
              </a:rPr>
              <a:t>NON SENTIRE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1163638"/>
            <a:ext cx="125571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adroTexto 19"/>
          <p:cNvSpPr txBox="1">
            <a:spLocks noChangeArrowheads="1"/>
          </p:cNvSpPr>
          <p:nvPr/>
        </p:nvSpPr>
        <p:spPr bwMode="auto">
          <a:xfrm rot="-2152027">
            <a:off x="5219787" y="1421897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Mistral"/>
                <a:ea typeface="Mistral"/>
                <a:cs typeface="Mistral"/>
              </a:rPr>
              <a:t>NON SENTIRE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3052763" y="958850"/>
            <a:ext cx="255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Mistral"/>
                <a:ea typeface="Mistral"/>
                <a:cs typeface="Mistral"/>
              </a:rPr>
              <a:t>FRUSTRAZIONE</a:t>
            </a:r>
          </a:p>
        </p:txBody>
      </p:sp>
      <p:sp>
        <p:nvSpPr>
          <p:cNvPr id="22" name="Flecha derecha 21"/>
          <p:cNvSpPr/>
          <p:nvPr/>
        </p:nvSpPr>
        <p:spPr>
          <a:xfrm>
            <a:off x="4932363" y="4752975"/>
            <a:ext cx="668337" cy="485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0" grpId="0"/>
      <p:bldP spid="11" grpId="0"/>
      <p:bldP spid="13" grpId="0"/>
      <p:bldP spid="14" grpId="0" animBg="1"/>
      <p:bldP spid="16" grpId="0"/>
      <p:bldP spid="18" grpId="0"/>
      <p:bldP spid="20" grpId="0"/>
      <p:bldP spid="21" grpId="0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5529" y="1947251"/>
            <a:ext cx="186781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SANGUE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822450" y="2820988"/>
            <a:ext cx="485775" cy="6191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378457" y="3553118"/>
            <a:ext cx="18921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Passione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37344" y="1797392"/>
            <a:ext cx="334809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SENZA SANGUE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565578" y="2736850"/>
            <a:ext cx="484188" cy="62071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3639" y="4611503"/>
            <a:ext cx="15980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APATIA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3889218" y="500063"/>
            <a:ext cx="1697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dirty="0">
                <a:latin typeface="Mistral"/>
                <a:ea typeface="Mistral"/>
                <a:cs typeface="Mistral"/>
              </a:rPr>
              <a:t>ANEMIA</a:t>
            </a:r>
          </a:p>
        </p:txBody>
      </p:sp>
      <p:sp>
        <p:nvSpPr>
          <p:cNvPr id="11" name="Flecha abajo 10"/>
          <p:cNvSpPr/>
          <p:nvPr/>
        </p:nvSpPr>
        <p:spPr>
          <a:xfrm rot="3646027">
            <a:off x="5834856" y="5080794"/>
            <a:ext cx="484188" cy="5461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16483" y="4745450"/>
            <a:ext cx="494979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INDOLENZA</a:t>
            </a:r>
            <a:endParaRPr lang="es-ES" sz="96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25000" y="3356801"/>
            <a:ext cx="31341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Senza</a:t>
            </a:r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 </a:t>
            </a:r>
            <a:r>
              <a:rPr lang="es-ES" sz="4800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Passione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6565578" y="4068763"/>
            <a:ext cx="484188" cy="620712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379412" y="376238"/>
            <a:ext cx="3230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 err="1">
                <a:latin typeface="Mistral"/>
                <a:ea typeface="Mistral"/>
                <a:cs typeface="Mistral"/>
              </a:rPr>
              <a:t>Ciò</a:t>
            </a:r>
            <a:r>
              <a:rPr lang="es-ES" sz="3600" dirty="0">
                <a:latin typeface="Mistral"/>
                <a:ea typeface="Mistral"/>
                <a:cs typeface="Mistral"/>
              </a:rPr>
              <a:t> che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scorre</a:t>
            </a:r>
            <a:r>
              <a:rPr lang="es-ES" sz="3600" dirty="0">
                <a:latin typeface="Mistral"/>
                <a:ea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attraverso</a:t>
            </a:r>
            <a:r>
              <a:rPr lang="es-ES" sz="3600" dirty="0">
                <a:latin typeface="Mistral"/>
                <a:ea typeface="Mistral"/>
                <a:cs typeface="Mistral"/>
              </a:rPr>
              <a:t> le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vene</a:t>
            </a:r>
            <a:endParaRPr lang="es-ES" sz="3600" dirty="0">
              <a:latin typeface="Mistral"/>
              <a:ea typeface="Mistral"/>
              <a:cs typeface="Mistral"/>
            </a:endParaRPr>
          </a:p>
        </p:txBody>
      </p:sp>
      <p:sp>
        <p:nvSpPr>
          <p:cNvPr id="19" name="Flecha curva 18"/>
          <p:cNvSpPr/>
          <p:nvPr/>
        </p:nvSpPr>
        <p:spPr>
          <a:xfrm flipV="1">
            <a:off x="658813" y="1555750"/>
            <a:ext cx="688975" cy="10731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 curva 19"/>
          <p:cNvSpPr/>
          <p:nvPr/>
        </p:nvSpPr>
        <p:spPr>
          <a:xfrm flipV="1">
            <a:off x="642938" y="1574800"/>
            <a:ext cx="688975" cy="26908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lecha curva 20"/>
          <p:cNvSpPr/>
          <p:nvPr/>
        </p:nvSpPr>
        <p:spPr>
          <a:xfrm flipV="1">
            <a:off x="4373241" y="1270000"/>
            <a:ext cx="1263650" cy="1231900"/>
          </a:xfrm>
          <a:prstGeom prst="bentArrow">
            <a:avLst>
              <a:gd name="adj1" fmla="val 19968"/>
              <a:gd name="adj2" fmla="val 16823"/>
              <a:gd name="adj3" fmla="val 19969"/>
              <a:gd name="adj4" fmla="val 266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4249416" y="1323975"/>
            <a:ext cx="484187" cy="3556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  <p:bldP spid="11" grpId="0" animBg="1"/>
      <p:bldP spid="14" grpId="0" animBg="1"/>
      <p:bldP spid="15" grpId="0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10800000">
            <a:off x="2509838" y="919163"/>
            <a:ext cx="2214562" cy="484187"/>
          </a:xfrm>
          <a:prstGeom prst="right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776293" y="819150"/>
            <a:ext cx="2916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ECCITAZIONE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 rot="-1596047">
            <a:off x="3111500" y="360363"/>
            <a:ext cx="1673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Mistral"/>
                <a:ea typeface="Mistral"/>
                <a:cs typeface="Mistral"/>
              </a:rPr>
              <a:t>Congestione Mucosa Genitale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3885" y="857321"/>
            <a:ext cx="2236910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ROSSORE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Flecha doblada hacia arriba 5"/>
          <p:cNvSpPr/>
          <p:nvPr/>
        </p:nvSpPr>
        <p:spPr>
          <a:xfrm flipV="1">
            <a:off x="7755087" y="1009650"/>
            <a:ext cx="850900" cy="3203575"/>
          </a:xfrm>
          <a:prstGeom prst="bentUpArrow">
            <a:avLst>
              <a:gd name="adj1" fmla="val 30882"/>
              <a:gd name="adj2" fmla="val 27663"/>
              <a:gd name="adj3" fmla="val 41393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 rot="20363289">
            <a:off x="7138209" y="1884187"/>
            <a:ext cx="19702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 err="1">
                <a:latin typeface="Mistral"/>
                <a:ea typeface="Mistral"/>
                <a:cs typeface="Mistral"/>
              </a:rPr>
              <a:t>Conflitto</a:t>
            </a:r>
            <a:r>
              <a:rPr lang="es-ES" sz="3200" dirty="0">
                <a:latin typeface="Mistral"/>
                <a:ea typeface="Mistral"/>
                <a:cs typeface="Mistral"/>
              </a:rPr>
              <a:t> </a:t>
            </a:r>
          </a:p>
          <a:p>
            <a:pPr algn="ctr"/>
            <a:r>
              <a:rPr lang="es-ES" sz="3200" dirty="0">
                <a:latin typeface="Mistral"/>
                <a:ea typeface="Mistral"/>
                <a:cs typeface="Mistral"/>
              </a:rPr>
              <a:t>Con </a:t>
            </a:r>
            <a:r>
              <a:rPr lang="es-ES" sz="3200" dirty="0" err="1">
                <a:latin typeface="Mistral"/>
                <a:ea typeface="Mistral"/>
                <a:cs typeface="Mistral"/>
              </a:rPr>
              <a:t>l’eccitazione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53817" y="4210656"/>
            <a:ext cx="2685351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vergoGnia</a:t>
            </a:r>
            <a:endParaRPr lang="es-ES" sz="3200" b="1" cap="all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7546975" y="4795838"/>
            <a:ext cx="484188" cy="477837"/>
          </a:xfrm>
          <a:prstGeom prst="down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6278563" y="5305425"/>
            <a:ext cx="266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2400"/>
              <a:t>Diventare rosso</a:t>
            </a:r>
          </a:p>
          <a:p>
            <a:pPr marL="342900" indent="-34290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2400"/>
              <a:t>Più sangue</a:t>
            </a:r>
          </a:p>
          <a:p>
            <a:pPr marL="342900" indent="-342900">
              <a:buClr>
                <a:srgbClr val="800000"/>
              </a:buClr>
              <a:buFont typeface="Wingdings" pitchFamily="2" charset="2"/>
              <a:buChar char="ü"/>
            </a:pPr>
            <a:r>
              <a:rPr lang="es-ES" sz="2400"/>
              <a:t>Più Vita</a:t>
            </a:r>
          </a:p>
        </p:txBody>
      </p:sp>
      <p:sp>
        <p:nvSpPr>
          <p:cNvPr id="11" name="Flecha doblada hacia arriba 10"/>
          <p:cNvSpPr/>
          <p:nvPr/>
        </p:nvSpPr>
        <p:spPr>
          <a:xfrm rot="5400000" flipV="1">
            <a:off x="3812382" y="516731"/>
            <a:ext cx="1739900" cy="3513137"/>
          </a:xfrm>
          <a:prstGeom prst="bentUpArrow">
            <a:avLst>
              <a:gd name="adj1" fmla="val 14580"/>
              <a:gd name="adj2" fmla="val 13213"/>
              <a:gd name="adj3" fmla="val 27314"/>
            </a:avLst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40293" y="2560626"/>
            <a:ext cx="2582758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+mn-lt"/>
              </a:rPr>
              <a:t>INDOLENZA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1596047">
            <a:off x="4740286" y="2416755"/>
            <a:ext cx="19696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err="1">
                <a:latin typeface="Mistral"/>
                <a:ea typeface="Mistral"/>
                <a:cs typeface="Mistral"/>
              </a:rPr>
              <a:t>Inibizione</a:t>
            </a:r>
            <a:r>
              <a:rPr lang="es-ES" sz="2800" dirty="0">
                <a:latin typeface="Mistral"/>
                <a:ea typeface="Mistral"/>
                <a:cs typeface="Mistral"/>
              </a:rPr>
              <a:t> </a:t>
            </a:r>
            <a:r>
              <a:rPr lang="es-ES" sz="2800" dirty="0" err="1">
                <a:latin typeface="Mistral"/>
                <a:ea typeface="Mistral"/>
                <a:cs typeface="Mistral"/>
              </a:rPr>
              <a:t>dell’eccitazione</a:t>
            </a:r>
            <a:endParaRPr lang="es-ES" sz="2800" dirty="0">
              <a:latin typeface="Mistral"/>
              <a:ea typeface="Mistral"/>
              <a:cs typeface="Mistral"/>
            </a:endParaRPr>
          </a:p>
        </p:txBody>
      </p:sp>
      <p:sp>
        <p:nvSpPr>
          <p:cNvPr id="14" name="Menos 13"/>
          <p:cNvSpPr/>
          <p:nvPr/>
        </p:nvSpPr>
        <p:spPr>
          <a:xfrm>
            <a:off x="7702707" y="1039813"/>
            <a:ext cx="914400" cy="914400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Menos 15"/>
          <p:cNvSpPr/>
          <p:nvPr/>
        </p:nvSpPr>
        <p:spPr>
          <a:xfrm>
            <a:off x="7951937" y="1301750"/>
            <a:ext cx="914400" cy="1193800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1131888" y="3244850"/>
            <a:ext cx="35925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Perché la </a:t>
            </a:r>
            <a:r>
              <a:rPr lang="es-ES" sz="2400" dirty="0" err="1"/>
              <a:t>immagina</a:t>
            </a:r>
            <a:r>
              <a:rPr lang="es-ES" sz="2400" dirty="0"/>
              <a:t> </a:t>
            </a:r>
            <a:r>
              <a:rPr lang="es-ES" sz="2400" dirty="0" err="1"/>
              <a:t>smisuratamente</a:t>
            </a:r>
            <a:r>
              <a:rPr lang="es-ES" sz="2400" dirty="0"/>
              <a:t> </a:t>
            </a:r>
            <a:r>
              <a:rPr lang="es-ES" sz="2400" dirty="0" err="1"/>
              <a:t>rossa</a:t>
            </a:r>
            <a:r>
              <a:rPr lang="es-ES" sz="2400" dirty="0"/>
              <a:t>, </a:t>
            </a:r>
            <a:r>
              <a:rPr lang="es-ES" sz="2400" dirty="0" err="1"/>
              <a:t>carnale</a:t>
            </a:r>
            <a:r>
              <a:rPr lang="es-ES" sz="2400" dirty="0"/>
              <a:t>, </a:t>
            </a:r>
            <a:r>
              <a:rPr lang="es-ES" sz="2400" dirty="0" err="1"/>
              <a:t>focosa</a:t>
            </a:r>
            <a:r>
              <a:rPr lang="es-ES" sz="2400" dirty="0"/>
              <a:t>.</a:t>
            </a:r>
          </a:p>
        </p:txBody>
      </p:sp>
      <p:sp>
        <p:nvSpPr>
          <p:cNvPr id="17" name="Flecha abajo 16"/>
          <p:cNvSpPr/>
          <p:nvPr/>
        </p:nvSpPr>
        <p:spPr>
          <a:xfrm rot="4332339">
            <a:off x="4376738" y="3349625"/>
            <a:ext cx="484188" cy="598487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Flecha doblada hacia arriba 18"/>
          <p:cNvSpPr/>
          <p:nvPr/>
        </p:nvSpPr>
        <p:spPr>
          <a:xfrm rot="5400000">
            <a:off x="-315119" y="3860007"/>
            <a:ext cx="2162175" cy="731838"/>
          </a:xfrm>
          <a:prstGeom prst="bentUp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976831" y="4307949"/>
            <a:ext cx="4862323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ü"/>
              <a:defRPr/>
            </a:pPr>
            <a:r>
              <a:rPr lang="es-ES" sz="40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Alla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sua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vita li manca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passione</a:t>
            </a:r>
            <a:endParaRPr lang="es-E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ü"/>
              <a:defRPr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E’ </a:t>
            </a:r>
            <a:r>
              <a:rPr lang="es-ES" sz="4000" dirty="0" err="1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i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l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palido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reflesso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4000" dirty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de la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vita che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vorrebbe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40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vivere</a:t>
            </a:r>
            <a:endParaRPr lang="es-ES" sz="4000" dirty="0">
              <a:ln>
                <a:solidFill>
                  <a:schemeClr val="tx1"/>
                </a:solidFill>
              </a:ln>
              <a:latin typeface="Mistral"/>
              <a:cs typeface="Mistral"/>
            </a:endParaRP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 rot="-1596047">
            <a:off x="-374650" y="378142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latin typeface="Mistral"/>
                <a:ea typeface="Mistral"/>
                <a:cs typeface="Mistral"/>
              </a:rPr>
              <a:t>Affetto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6" grpId="0" animBg="1"/>
      <p:bldP spid="18" grpId="0"/>
      <p:bldP spid="17" grpId="0" animBg="1"/>
      <p:bldP spid="19" grpId="0" animBg="1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s-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905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311150" y="1519238"/>
            <a:ext cx="255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Senza colore</a:t>
            </a:r>
          </a:p>
        </p:txBody>
      </p:sp>
      <p:pic>
        <p:nvPicPr>
          <p:cNvPr id="4" name="Imagen 3" descr="images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1938"/>
            <a:ext cx="2540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189288" y="1423988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7F7F7F"/>
                </a:solidFill>
                <a:latin typeface="Mistral"/>
                <a:ea typeface="Mistral"/>
                <a:cs typeface="Mistral"/>
              </a:rPr>
              <a:t>Pallida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46038" y="3087688"/>
            <a:ext cx="47402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s-ES" sz="2800" dirty="0" err="1"/>
              <a:t>Il</a:t>
            </a:r>
            <a:r>
              <a:rPr lang="es-ES" sz="2800" dirty="0"/>
              <a:t> </a:t>
            </a:r>
            <a:r>
              <a:rPr lang="es-ES" sz="2800" dirty="0" err="1"/>
              <a:t>soggetto</a:t>
            </a:r>
            <a:r>
              <a:rPr lang="es-ES" sz="2800" dirty="0"/>
              <a:t> </a:t>
            </a:r>
            <a:r>
              <a:rPr lang="es-ES" sz="2800" dirty="0" err="1"/>
              <a:t>sogna</a:t>
            </a:r>
            <a:r>
              <a:rPr lang="es-ES" sz="2800" dirty="0"/>
              <a:t> </a:t>
            </a:r>
            <a:r>
              <a:rPr lang="es-ES" sz="2800" dirty="0" err="1"/>
              <a:t>ciò</a:t>
            </a:r>
            <a:r>
              <a:rPr lang="es-ES" sz="2800" dirty="0"/>
              <a:t> che </a:t>
            </a:r>
            <a:r>
              <a:rPr lang="es-ES" sz="2800" dirty="0" err="1"/>
              <a:t>gli</a:t>
            </a:r>
            <a:r>
              <a:rPr lang="es-ES" sz="2800" dirty="0"/>
              <a:t> manca.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 err="1"/>
              <a:t>Ma</a:t>
            </a:r>
            <a:r>
              <a:rPr lang="es-ES" sz="2800" dirty="0"/>
              <a:t> la </a:t>
            </a:r>
            <a:r>
              <a:rPr lang="es-ES" sz="2800" dirty="0" err="1"/>
              <a:t>passione</a:t>
            </a:r>
            <a:r>
              <a:rPr lang="es-ES" sz="2800" dirty="0"/>
              <a:t> </a:t>
            </a:r>
            <a:r>
              <a:rPr lang="es-ES" sz="2800" dirty="0" err="1"/>
              <a:t>è</a:t>
            </a:r>
            <a:r>
              <a:rPr lang="es-ES" sz="2800" dirty="0"/>
              <a:t> </a:t>
            </a:r>
            <a:r>
              <a:rPr lang="es-ES" sz="2800" dirty="0" err="1"/>
              <a:t>inibita</a:t>
            </a:r>
            <a:endParaRPr lang="es-E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 err="1"/>
              <a:t>Sogna</a:t>
            </a:r>
            <a:r>
              <a:rPr lang="es-ES" sz="2800" dirty="0"/>
              <a:t> un </a:t>
            </a:r>
            <a:r>
              <a:rPr lang="es-ES" sz="2800" dirty="0" err="1"/>
              <a:t>amore</a:t>
            </a:r>
            <a:r>
              <a:rPr lang="es-ES" sz="2800" dirty="0"/>
              <a:t> </a:t>
            </a:r>
            <a:r>
              <a:rPr lang="es-ES" sz="2800" dirty="0" smtClean="0"/>
              <a:t>“non </a:t>
            </a:r>
            <a:r>
              <a:rPr lang="es-ES" sz="2800" dirty="0" err="1"/>
              <a:t>carnale</a:t>
            </a:r>
            <a:r>
              <a:rPr lang="es-ES" sz="2800" dirty="0"/>
              <a:t>”.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800" dirty="0"/>
              <a:t>Un </a:t>
            </a:r>
            <a:r>
              <a:rPr lang="es-ES" sz="2800" dirty="0" err="1"/>
              <a:t>amore</a:t>
            </a:r>
            <a:r>
              <a:rPr lang="es-ES" sz="2800" dirty="0"/>
              <a:t>, </a:t>
            </a:r>
            <a:r>
              <a:rPr lang="es-ES" sz="2800" dirty="0" err="1"/>
              <a:t>platonico</a:t>
            </a:r>
            <a:r>
              <a:rPr lang="es-ES" sz="2800" dirty="0"/>
              <a:t>, </a:t>
            </a:r>
            <a:r>
              <a:rPr lang="es-ES" sz="2800" dirty="0" err="1"/>
              <a:t>romantico</a:t>
            </a:r>
            <a:r>
              <a:rPr lang="es-ES" sz="2800" dirty="0"/>
              <a:t>, </a:t>
            </a:r>
            <a:r>
              <a:rPr lang="es-ES" sz="2800" dirty="0" err="1"/>
              <a:t>impossibile</a:t>
            </a:r>
            <a:r>
              <a:rPr lang="es-ES" sz="2800" dirty="0"/>
              <a:t>.</a:t>
            </a:r>
          </a:p>
        </p:txBody>
      </p:sp>
      <p:pic>
        <p:nvPicPr>
          <p:cNvPr id="2" name="Imagen 1" descr="1171147241_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625850"/>
            <a:ext cx="38036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lamada de nube 6"/>
          <p:cNvSpPr/>
          <p:nvPr/>
        </p:nvSpPr>
        <p:spPr>
          <a:xfrm>
            <a:off x="5672138" y="1635125"/>
            <a:ext cx="2381250" cy="1990725"/>
          </a:xfrm>
          <a:prstGeom prst="cloudCallout">
            <a:avLst>
              <a:gd name="adj1" fmla="val -29514"/>
              <a:gd name="adj2" fmla="val 57113"/>
            </a:avLst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 rot="2117000">
            <a:off x="6724650" y="977900"/>
            <a:ext cx="338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INDOLENZA</a:t>
            </a:r>
          </a:p>
        </p:txBody>
      </p:sp>
      <p:pic>
        <p:nvPicPr>
          <p:cNvPr id="5" name="Imagen 4" descr="images-1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2138" y="1635125"/>
            <a:ext cx="25082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6134100" y="376238"/>
            <a:ext cx="250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/>
              <a:t>Ritorno del rimosso</a:t>
            </a:r>
          </a:p>
        </p:txBody>
      </p:sp>
      <p:sp>
        <p:nvSpPr>
          <p:cNvPr id="6" name="Flecha derecha 5"/>
          <p:cNvSpPr/>
          <p:nvPr/>
        </p:nvSpPr>
        <p:spPr>
          <a:xfrm rot="10800000">
            <a:off x="3380448" y="588963"/>
            <a:ext cx="2214562" cy="485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92150" y="54292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000090"/>
                </a:solidFill>
              </a:rPr>
              <a:t>PASSIONE</a:t>
            </a:r>
          </a:p>
        </p:txBody>
      </p:sp>
      <p:sp>
        <p:nvSpPr>
          <p:cNvPr id="20" name="Flecha abajo 19"/>
          <p:cNvSpPr/>
          <p:nvPr/>
        </p:nvSpPr>
        <p:spPr>
          <a:xfrm>
            <a:off x="1223963" y="1452563"/>
            <a:ext cx="866775" cy="1050925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255588" y="2663825"/>
            <a:ext cx="34147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90"/>
              </a:buClr>
              <a:buFont typeface="Wingdings" pitchFamily="2" charset="2"/>
              <a:buChar char="ü"/>
            </a:pPr>
            <a:r>
              <a:rPr lang="es-ES" sz="3200" dirty="0" err="1">
                <a:solidFill>
                  <a:srgbClr val="000000"/>
                </a:solidFill>
              </a:rPr>
              <a:t>Il</a:t>
            </a:r>
            <a:r>
              <a:rPr lang="es-ES" sz="3200" dirty="0">
                <a:solidFill>
                  <a:srgbClr val="000000"/>
                </a:solidFill>
              </a:rPr>
              <a:t> </a:t>
            </a:r>
            <a:r>
              <a:rPr lang="es-ES" sz="3200" dirty="0" err="1">
                <a:solidFill>
                  <a:srgbClr val="000000"/>
                </a:solidFill>
              </a:rPr>
              <a:t>desiderio</a:t>
            </a:r>
            <a:r>
              <a:rPr lang="es-ES" sz="3200" dirty="0">
                <a:solidFill>
                  <a:srgbClr val="000000"/>
                </a:solidFill>
              </a:rPr>
              <a:t> </a:t>
            </a:r>
            <a:r>
              <a:rPr lang="es-ES" sz="3200" dirty="0" err="1">
                <a:solidFill>
                  <a:srgbClr val="000000"/>
                </a:solidFill>
              </a:rPr>
              <a:t>idealizzato</a:t>
            </a:r>
            <a:r>
              <a:rPr lang="es-ES" sz="3200" dirty="0">
                <a:solidFill>
                  <a:srgbClr val="000000"/>
                </a:solidFill>
              </a:rPr>
              <a:t> non </a:t>
            </a:r>
            <a:r>
              <a:rPr lang="es-ES" sz="3200" dirty="0" err="1">
                <a:solidFill>
                  <a:srgbClr val="000000"/>
                </a:solidFill>
              </a:rPr>
              <a:t>è</a:t>
            </a:r>
            <a:r>
              <a:rPr lang="es-ES" sz="3200" dirty="0">
                <a:solidFill>
                  <a:srgbClr val="000000"/>
                </a:solidFill>
              </a:rPr>
              <a:t> 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carnale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200" dirty="0" err="1">
                <a:solidFill>
                  <a:srgbClr val="000000"/>
                </a:solidFill>
              </a:rPr>
              <a:t>ma</a:t>
            </a:r>
            <a:r>
              <a:rPr lang="es-ES" sz="3200" dirty="0">
                <a:solidFill>
                  <a:srgbClr val="000000"/>
                </a:solidFill>
              </a:rPr>
              <a:t> </a:t>
            </a:r>
            <a:r>
              <a:rPr lang="es-ES" sz="3200" dirty="0" err="1">
                <a:solidFill>
                  <a:srgbClr val="000090"/>
                </a:solidFill>
              </a:rPr>
              <a:t>spirituale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4011613" y="2663825"/>
            <a:ext cx="513238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90"/>
              </a:buClr>
              <a:buFont typeface="Wingdings" pitchFamily="2" charset="2"/>
              <a:buChar char="ü"/>
            </a:pPr>
            <a:r>
              <a:rPr lang="es-ES" sz="3200" dirty="0"/>
              <a:t>Non cerca la </a:t>
            </a: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</a:rPr>
              <a:t>soddisfazione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200" dirty="0" err="1"/>
              <a:t>ma</a:t>
            </a:r>
            <a:r>
              <a:rPr lang="es-ES" sz="3200" dirty="0"/>
              <a:t> si alimenta </a:t>
            </a:r>
            <a:r>
              <a:rPr lang="es-ES" sz="3200" dirty="0" err="1"/>
              <a:t>della</a:t>
            </a:r>
            <a:r>
              <a:rPr lang="es-ES" sz="3200" dirty="0"/>
              <a:t> </a:t>
            </a:r>
            <a:r>
              <a:rPr lang="es-ES" sz="3200" dirty="0" err="1"/>
              <a:t>rinuncia</a:t>
            </a:r>
            <a:r>
              <a:rPr lang="es-ES" sz="3200" dirty="0"/>
              <a:t> “</a:t>
            </a:r>
            <a:r>
              <a:rPr lang="es-ES" sz="3200" dirty="0" err="1" smtClean="0">
                <a:solidFill>
                  <a:srgbClr val="000090"/>
                </a:solidFill>
              </a:rPr>
              <a:t>abnegata</a:t>
            </a:r>
            <a:r>
              <a:rPr lang="es-ES" sz="3200" dirty="0"/>
              <a:t>”</a:t>
            </a:r>
          </a:p>
          <a:p>
            <a:pPr marL="457200" indent="-457200"/>
            <a:endParaRPr lang="es-ES" dirty="0"/>
          </a:p>
        </p:txBody>
      </p:sp>
      <p:sp>
        <p:nvSpPr>
          <p:cNvPr id="23" name="Flecha abajo 22"/>
          <p:cNvSpPr/>
          <p:nvPr/>
        </p:nvSpPr>
        <p:spPr>
          <a:xfrm>
            <a:off x="5380455" y="4837113"/>
            <a:ext cx="868363" cy="739775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5203825" y="5576888"/>
            <a:ext cx="574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IDEALE ROMANTICO</a:t>
            </a:r>
          </a:p>
        </p:txBody>
      </p:sp>
      <p:sp>
        <p:nvSpPr>
          <p:cNvPr id="10" name="Pentágono regular 9"/>
          <p:cNvSpPr/>
          <p:nvPr/>
        </p:nvSpPr>
        <p:spPr>
          <a:xfrm rot="10800000">
            <a:off x="2292350" y="4897438"/>
            <a:ext cx="1719263" cy="1593850"/>
          </a:xfrm>
          <a:prstGeom prst="pentagon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2563813" y="5059363"/>
            <a:ext cx="1708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VITA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20" grpId="0" animBg="1"/>
      <p:bldP spid="21" grpId="0"/>
      <p:bldP spid="22" grpId="0"/>
      <p:bldP spid="23" grpId="0" animBg="1"/>
      <p:bldP spid="24" grpId="0"/>
      <p:bldP spid="10" grpId="0" animBg="1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419225" y="403225"/>
            <a:ext cx="70993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90"/>
              </a:buClr>
              <a:buFont typeface="Wingdings" pitchFamily="2" charset="2"/>
              <a:buChar char="ü"/>
            </a:pPr>
            <a:r>
              <a:rPr lang="es-ES" sz="2600" dirty="0" err="1"/>
              <a:t>Il</a:t>
            </a:r>
            <a:r>
              <a:rPr lang="es-ES" sz="2600" dirty="0"/>
              <a:t> </a:t>
            </a:r>
            <a:r>
              <a:rPr lang="es-ES" sz="2600" dirty="0" err="1"/>
              <a:t>romantico</a:t>
            </a:r>
            <a:r>
              <a:rPr lang="es-ES" sz="2600" dirty="0"/>
              <a:t> </a:t>
            </a:r>
            <a:r>
              <a:rPr lang="es-ES" sz="2600" dirty="0" err="1"/>
              <a:t>scrive</a:t>
            </a:r>
            <a:r>
              <a:rPr lang="es-ES" sz="2600" dirty="0"/>
              <a:t> e </a:t>
            </a:r>
            <a:r>
              <a:rPr lang="es-ES" sz="2600" dirty="0" err="1"/>
              <a:t>descrive</a:t>
            </a:r>
            <a:r>
              <a:rPr lang="es-ES" sz="2600" dirty="0"/>
              <a:t> la vita </a:t>
            </a:r>
            <a:r>
              <a:rPr lang="es-ES" sz="2600" dirty="0" err="1"/>
              <a:t>passionale</a:t>
            </a:r>
            <a:r>
              <a:rPr lang="es-ES" sz="2600" dirty="0"/>
              <a:t> che </a:t>
            </a:r>
            <a:r>
              <a:rPr lang="es-ES" sz="2600" dirty="0" err="1"/>
              <a:t>sogna</a:t>
            </a:r>
            <a:r>
              <a:rPr lang="es-ES" sz="2600" dirty="0"/>
              <a:t> </a:t>
            </a:r>
            <a:r>
              <a:rPr lang="es-ES" sz="2600" dirty="0" err="1"/>
              <a:t>ma</a:t>
            </a:r>
            <a:r>
              <a:rPr lang="es-ES" sz="2600" dirty="0"/>
              <a:t> che non vive.</a:t>
            </a:r>
          </a:p>
          <a:p>
            <a:pPr marL="457200" indent="-457200">
              <a:buClr>
                <a:srgbClr val="000090"/>
              </a:buClr>
              <a:buFont typeface="Wingdings" pitchFamily="2" charset="2"/>
              <a:buChar char="ü"/>
            </a:pPr>
            <a:r>
              <a:rPr lang="es-ES" sz="2600" dirty="0" err="1"/>
              <a:t>Esalta</a:t>
            </a:r>
            <a:r>
              <a:rPr lang="es-ES" sz="2600" dirty="0"/>
              <a:t> la </a:t>
            </a:r>
            <a:r>
              <a:rPr lang="es-ES" sz="2600" dirty="0" err="1"/>
              <a:t>bellezza</a:t>
            </a:r>
            <a:r>
              <a:rPr lang="es-ES" sz="2600" dirty="0"/>
              <a:t> </a:t>
            </a:r>
            <a:r>
              <a:rPr lang="es-ES" sz="2600" dirty="0" err="1"/>
              <a:t>bucolica</a:t>
            </a:r>
            <a:r>
              <a:rPr lang="es-ES" sz="2600" dirty="0"/>
              <a:t> </a:t>
            </a:r>
            <a:r>
              <a:rPr lang="es-ES" sz="2600" dirty="0" err="1"/>
              <a:t>della</a:t>
            </a:r>
            <a:r>
              <a:rPr lang="es-ES" sz="2600" dirty="0"/>
              <a:t> vita campestre… </a:t>
            </a:r>
            <a:r>
              <a:rPr lang="es-ES" sz="2600" dirty="0" err="1"/>
              <a:t>ma</a:t>
            </a:r>
            <a:r>
              <a:rPr lang="es-ES" sz="2600" dirty="0"/>
              <a:t> vive in </a:t>
            </a:r>
            <a:r>
              <a:rPr lang="es-ES" sz="2600" dirty="0" err="1"/>
              <a:t>città</a:t>
            </a:r>
            <a:r>
              <a:rPr lang="es-ES" sz="2600" dirty="0"/>
              <a:t>.</a:t>
            </a:r>
          </a:p>
          <a:p>
            <a:pPr marL="457200" indent="-457200">
              <a:buClr>
                <a:srgbClr val="000090"/>
              </a:buClr>
              <a:buFont typeface="Wingdings" pitchFamily="2" charset="2"/>
              <a:buChar char="ü"/>
            </a:pPr>
            <a:r>
              <a:rPr lang="es-ES" sz="2600" dirty="0"/>
              <a:t>Si </a:t>
            </a:r>
            <a:r>
              <a:rPr lang="es-ES" sz="2600" dirty="0" err="1"/>
              <a:t>innamora</a:t>
            </a:r>
            <a:r>
              <a:rPr lang="es-ES" sz="2600" dirty="0"/>
              <a:t> di una </a:t>
            </a:r>
            <a:r>
              <a:rPr lang="es-ES" sz="2600" dirty="0" err="1"/>
              <a:t>donna</a:t>
            </a:r>
            <a:r>
              <a:rPr lang="es-ES" sz="2600" dirty="0"/>
              <a:t> </a:t>
            </a:r>
            <a:r>
              <a:rPr lang="es-ES" sz="2600" dirty="0" err="1"/>
              <a:t>pudica</a:t>
            </a:r>
            <a:r>
              <a:rPr lang="es-ES" sz="2600" dirty="0"/>
              <a:t>, </a:t>
            </a:r>
            <a:r>
              <a:rPr lang="es-ES" sz="2600" dirty="0" err="1"/>
              <a:t>bianca</a:t>
            </a:r>
            <a:r>
              <a:rPr lang="es-ES" sz="2600" dirty="0"/>
              <a:t> come la </a:t>
            </a:r>
            <a:r>
              <a:rPr lang="es-ES" sz="2600" dirty="0" err="1"/>
              <a:t>porcellana</a:t>
            </a:r>
            <a:r>
              <a:rPr lang="es-ES" sz="2600" dirty="0"/>
              <a:t>.</a:t>
            </a:r>
          </a:p>
          <a:p>
            <a:pPr marL="457200" indent="-457200">
              <a:buClr>
                <a:srgbClr val="000090"/>
              </a:buClr>
              <a:buFont typeface="Wingdings" pitchFamily="2" charset="2"/>
              <a:buChar char="ü"/>
            </a:pPr>
            <a:r>
              <a:rPr lang="es-ES" sz="2600" dirty="0"/>
              <a:t>Anche la </a:t>
            </a:r>
            <a:r>
              <a:rPr lang="es-ES" sz="2600" dirty="0" err="1"/>
              <a:t>giovane</a:t>
            </a:r>
            <a:r>
              <a:rPr lang="es-ES" sz="2600" dirty="0"/>
              <a:t> </a:t>
            </a:r>
            <a:r>
              <a:rPr lang="es-ES" sz="2600" dirty="0" err="1"/>
              <a:t>vergine</a:t>
            </a:r>
            <a:r>
              <a:rPr lang="es-ES" sz="2600" dirty="0"/>
              <a:t> che </a:t>
            </a:r>
            <a:r>
              <a:rPr lang="es-ES" sz="2600" dirty="0" err="1"/>
              <a:t>sogna</a:t>
            </a:r>
            <a:r>
              <a:rPr lang="es-ES" sz="2600" dirty="0"/>
              <a:t> con </a:t>
            </a:r>
            <a:r>
              <a:rPr lang="es-ES" sz="2600" dirty="0" err="1"/>
              <a:t>il</a:t>
            </a:r>
            <a:r>
              <a:rPr lang="es-ES" sz="2600" dirty="0"/>
              <a:t> </a:t>
            </a:r>
            <a:r>
              <a:rPr lang="es-ES" sz="32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Principe</a:t>
            </a:r>
            <a:r>
              <a:rPr lang="es-ES" sz="32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Azzurro</a:t>
            </a:r>
            <a:endParaRPr lang="es-ES" sz="2600" dirty="0"/>
          </a:p>
        </p:txBody>
      </p:sp>
      <p:pic>
        <p:nvPicPr>
          <p:cNvPr id="4" name="Imagen 3" descr="images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4003675"/>
            <a:ext cx="23336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4205288"/>
            <a:ext cx="232568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8238" y="4456113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echa derecha 7"/>
          <p:cNvSpPr/>
          <p:nvPr/>
        </p:nvSpPr>
        <p:spPr>
          <a:xfrm>
            <a:off x="3546475" y="4754563"/>
            <a:ext cx="2152650" cy="10429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949700" y="4924425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nobiltà</a:t>
            </a:r>
          </a:p>
        </p:txBody>
      </p:sp>
      <p:pic>
        <p:nvPicPr>
          <p:cNvPr id="10" name="Imagen 9" descr="images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992563"/>
            <a:ext cx="24336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6551613" y="6180138"/>
            <a:ext cx="2236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Sangue blu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 rot="-5400000">
            <a:off x="-2257425" y="660400"/>
            <a:ext cx="57435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IDEALE ROMANTICO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73532" y="850900"/>
            <a:ext cx="21772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istral"/>
                <a:ea typeface="Mistral"/>
                <a:cs typeface="Mistral"/>
              </a:rPr>
              <a:t>Filosofia</a:t>
            </a:r>
            <a:endParaRPr lang="es-ES_tradnl" sz="5400" dirty="0">
              <a:effectLst>
                <a:outerShdw blurRad="38100" dist="38100" dir="2700000" algn="tl">
                  <a:srgbClr val="C0C0C0"/>
                </a:outerShdw>
              </a:effectLst>
              <a:latin typeface="Mistral"/>
              <a:ea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48300" y="896938"/>
            <a:ext cx="262255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5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stral"/>
                <a:ea typeface="Mistral"/>
                <a:cs typeface="Mistral"/>
              </a:rPr>
              <a:t>Scienza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871538" y="3130550"/>
            <a:ext cx="2951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254061"/>
                </a:solidFill>
                <a:latin typeface="Mistral"/>
                <a:ea typeface="Mistral"/>
                <a:cs typeface="Mistral"/>
              </a:rPr>
              <a:t>Congetture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731838" y="5241925"/>
            <a:ext cx="397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254061"/>
                </a:solidFill>
                <a:latin typeface="Mistral"/>
                <a:ea typeface="Mistral"/>
                <a:cs typeface="Mistral"/>
              </a:rPr>
              <a:t>Immaginazione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1416050" y="2001838"/>
            <a:ext cx="1071563" cy="9779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1416050" y="3922713"/>
            <a:ext cx="1071563" cy="9779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5942013" y="5319713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254061"/>
                </a:solidFill>
                <a:latin typeface="Mistral"/>
                <a:ea typeface="Mistral"/>
                <a:cs typeface="Mistral"/>
              </a:rPr>
              <a:t>Realtà</a:t>
            </a: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6019800" y="3176588"/>
            <a:ext cx="1271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254061"/>
                </a:solidFill>
                <a:latin typeface="Mistral"/>
                <a:ea typeface="Mistral"/>
                <a:cs typeface="Mistral"/>
              </a:rPr>
              <a:t>Fatti</a:t>
            </a:r>
          </a:p>
        </p:txBody>
      </p:sp>
      <p:sp>
        <p:nvSpPr>
          <p:cNvPr id="17" name="Flecha arriba 16"/>
          <p:cNvSpPr/>
          <p:nvPr/>
        </p:nvSpPr>
        <p:spPr>
          <a:xfrm>
            <a:off x="6203950" y="3922713"/>
            <a:ext cx="1171575" cy="977900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Flecha arriba 17"/>
          <p:cNvSpPr/>
          <p:nvPr/>
        </p:nvSpPr>
        <p:spPr>
          <a:xfrm>
            <a:off x="6203950" y="2001838"/>
            <a:ext cx="1171575" cy="977900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Distinto de 18"/>
          <p:cNvSpPr/>
          <p:nvPr/>
        </p:nvSpPr>
        <p:spPr>
          <a:xfrm>
            <a:off x="4124325" y="5408613"/>
            <a:ext cx="847725" cy="603250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Distinto de 19"/>
          <p:cNvSpPr/>
          <p:nvPr/>
        </p:nvSpPr>
        <p:spPr>
          <a:xfrm>
            <a:off x="4124325" y="3252788"/>
            <a:ext cx="847725" cy="601662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Distinto de 20"/>
          <p:cNvSpPr/>
          <p:nvPr/>
        </p:nvSpPr>
        <p:spPr>
          <a:xfrm>
            <a:off x="4124325" y="1125538"/>
            <a:ext cx="847725" cy="601662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301625" y="341313"/>
            <a:ext cx="959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(BREVE PARENTESI PSICOLOGICA</a:t>
            </a:r>
          </a:p>
        </p:txBody>
      </p:sp>
      <p:sp>
        <p:nvSpPr>
          <p:cNvPr id="13" name="Flecha curvada hacia abajo 12"/>
          <p:cNvSpPr/>
          <p:nvPr/>
        </p:nvSpPr>
        <p:spPr>
          <a:xfrm rot="10800000">
            <a:off x="1779588" y="4254500"/>
            <a:ext cx="4941887" cy="1536700"/>
          </a:xfrm>
          <a:prstGeom prst="curvedDownArrow">
            <a:avLst/>
          </a:prstGeom>
          <a:solidFill>
            <a:srgbClr val="C4BD9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 rot="2422672">
            <a:off x="1795699" y="4640733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Mistral"/>
                <a:ea typeface="Mistral"/>
                <a:cs typeface="Mistral"/>
              </a:rPr>
              <a:t>TOGLIERGLI</a:t>
            </a:r>
            <a:endParaRPr lang="es-ES" sz="2400" dirty="0">
              <a:latin typeface="Mistral"/>
              <a:ea typeface="Mistral"/>
              <a:cs typeface="Mistr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37188" y="2343150"/>
            <a:ext cx="2297112" cy="23082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Flecha curvada hacia abajo 11"/>
          <p:cNvSpPr/>
          <p:nvPr/>
        </p:nvSpPr>
        <p:spPr>
          <a:xfrm>
            <a:off x="1982788" y="1331913"/>
            <a:ext cx="4940300" cy="1538287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Explosión 1 18"/>
          <p:cNvSpPr/>
          <p:nvPr/>
        </p:nvSpPr>
        <p:spPr>
          <a:xfrm>
            <a:off x="757238" y="2343150"/>
            <a:ext cx="2232025" cy="2252663"/>
          </a:xfrm>
          <a:prstGeom prst="irregularSeal1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960438" y="3049588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latin typeface="Mistral"/>
                <a:ea typeface="Mistral"/>
                <a:cs typeface="Mistral"/>
              </a:rPr>
              <a:t>CARENZA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5525428" y="2897188"/>
            <a:ext cx="2251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Mistral"/>
                <a:ea typeface="Mistral"/>
                <a:cs typeface="Mistral"/>
              </a:rPr>
              <a:t>OGGETTO CATTIVO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2989263" y="2955925"/>
            <a:ext cx="2338387" cy="92233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256918" y="3162896"/>
            <a:ext cx="173046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latin typeface="Mistral"/>
                <a:cs typeface="Mistral"/>
              </a:rPr>
              <a:t>FRUSTRAZIONE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 rot="2422672">
            <a:off x="5831785" y="1990081"/>
            <a:ext cx="116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Mistral"/>
                <a:ea typeface="Mistral"/>
                <a:cs typeface="Mistral"/>
              </a:rPr>
              <a:t>CI TOGLIE</a:t>
            </a:r>
            <a:endParaRPr lang="es-ES" sz="2400" dirty="0">
              <a:latin typeface="Mistral"/>
              <a:ea typeface="Mistral"/>
              <a:cs typeface="Mistr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126627" y="5843588"/>
            <a:ext cx="400400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400" dirty="0">
                <a:latin typeface="Mistral"/>
                <a:ea typeface="Mistral"/>
                <a:cs typeface="Mistral"/>
              </a:rPr>
              <a:t>Fine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della</a:t>
            </a:r>
            <a:r>
              <a:rPr lang="es-ES" sz="4400" dirty="0"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>
                <a:latin typeface="Mistral"/>
                <a:ea typeface="Mistral"/>
                <a:cs typeface="Mistral"/>
              </a:rPr>
              <a:t>parentesi</a:t>
            </a:r>
            <a:r>
              <a:rPr lang="es-ES" sz="4400" dirty="0">
                <a:latin typeface="Mistral"/>
                <a:ea typeface="Mistral"/>
                <a:cs typeface="Mistral"/>
              </a:rPr>
              <a:t>.)</a:t>
            </a:r>
          </a:p>
        </p:txBody>
      </p:sp>
      <p:sp>
        <p:nvSpPr>
          <p:cNvPr id="94221" name="CuadroTexto 6"/>
          <p:cNvSpPr txBox="1">
            <a:spLocks noChangeArrowheads="1"/>
          </p:cNvSpPr>
          <p:nvPr/>
        </p:nvSpPr>
        <p:spPr bwMode="auto">
          <a:xfrm>
            <a:off x="990600" y="237013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4222" name="CuadroTexto 9"/>
          <p:cNvSpPr txBox="1">
            <a:spLocks noChangeArrowheads="1"/>
          </p:cNvSpPr>
          <p:nvPr/>
        </p:nvSpPr>
        <p:spPr bwMode="auto">
          <a:xfrm>
            <a:off x="3933825" y="1920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/>
      <p:bldP spid="9" grpId="0" animBg="1"/>
      <p:bldP spid="12" grpId="0" animBg="1"/>
      <p:bldP spid="19" grpId="0" animBg="1"/>
      <p:bldP spid="6" grpId="0"/>
      <p:bldP spid="14" grpId="0"/>
      <p:bldP spid="15" grpId="0" animBg="1"/>
      <p:bldP spid="16" grpId="0"/>
      <p:bldP spid="5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93688" y="2151063"/>
            <a:ext cx="1765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 Black" pitchFamily="34" charset="0"/>
              </a:rPr>
              <a:t>Evitare</a:t>
            </a:r>
          </a:p>
          <a:p>
            <a:r>
              <a:rPr lang="es-ES" sz="3200">
                <a:latin typeface="Arial Black" pitchFamily="34" charset="0"/>
              </a:rPr>
              <a:t>Dolore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66432" y="358775"/>
            <a:ext cx="219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>
                <a:latin typeface="Arial Black" pitchFamily="34" charset="0"/>
              </a:rPr>
              <a:t>Passione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790575" y="1276350"/>
            <a:ext cx="484188" cy="954088"/>
          </a:xfrm>
          <a:prstGeom prst="up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2198247" y="463050"/>
            <a:ext cx="979487" cy="48418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3097213" y="388938"/>
            <a:ext cx="284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Arial Black" pitchFamily="34" charset="0"/>
              </a:rPr>
              <a:t>INDOLENZA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538663" y="1192213"/>
            <a:ext cx="0" cy="5514975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872543" y="1701441"/>
            <a:ext cx="215991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+mn-lt"/>
              </a:rPr>
              <a:t>DESIDERIO</a:t>
            </a:r>
            <a:endParaRPr lang="es-ES" sz="2800" b="1" dirty="0">
              <a:latin typeface="+mn-lt"/>
            </a:endParaRP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5270500" y="2740025"/>
            <a:ext cx="14214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/>
              <a:t>PAURA</a:t>
            </a:r>
            <a:endParaRPr lang="es-ES" sz="2800" b="1" dirty="0"/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347663" y="3500438"/>
            <a:ext cx="574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IDEALE ROMANTICO</a:t>
            </a: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274567" y="5735638"/>
            <a:ext cx="39498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PRINCIPE AZZURRO</a:t>
            </a:r>
          </a:p>
        </p:txBody>
      </p:sp>
      <p:sp>
        <p:nvSpPr>
          <p:cNvPr id="17" name="Flecha abajo 16"/>
          <p:cNvSpPr/>
          <p:nvPr/>
        </p:nvSpPr>
        <p:spPr>
          <a:xfrm>
            <a:off x="3154363" y="1074738"/>
            <a:ext cx="484187" cy="598487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Flecha abajo 17"/>
          <p:cNvSpPr/>
          <p:nvPr/>
        </p:nvSpPr>
        <p:spPr>
          <a:xfrm>
            <a:off x="5675313" y="2227263"/>
            <a:ext cx="485775" cy="598487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310184" y="1703691"/>
            <a:ext cx="215991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atin typeface="+mn-lt"/>
              </a:rPr>
              <a:t>DESIDERIO</a:t>
            </a:r>
            <a:endParaRPr lang="es-ES" sz="2800" b="1" dirty="0">
              <a:latin typeface="+mn-lt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5675313" y="1074738"/>
            <a:ext cx="485775" cy="598487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4183063" y="1708150"/>
            <a:ext cx="977900" cy="484188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4183063" y="3676650"/>
            <a:ext cx="1127125" cy="485775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Flecha derecha 22"/>
          <p:cNvSpPr/>
          <p:nvPr/>
        </p:nvSpPr>
        <p:spPr>
          <a:xfrm>
            <a:off x="4183063" y="5889625"/>
            <a:ext cx="1127125" cy="484188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541248">
            <a:off x="2817813" y="2332038"/>
            <a:ext cx="484187" cy="1033462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Flecha abajo 24"/>
          <p:cNvSpPr/>
          <p:nvPr/>
        </p:nvSpPr>
        <p:spPr>
          <a:xfrm rot="16200000">
            <a:off x="6974681" y="2721769"/>
            <a:ext cx="484188" cy="596900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CuadroTexto 26"/>
          <p:cNvSpPr txBox="1">
            <a:spLocks noChangeArrowheads="1"/>
          </p:cNvSpPr>
          <p:nvPr/>
        </p:nvSpPr>
        <p:spPr bwMode="auto">
          <a:xfrm rot="-5400000">
            <a:off x="7581900" y="1822450"/>
            <a:ext cx="1539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4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Rosso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4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Fuoco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4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Carnale</a:t>
            </a:r>
          </a:p>
          <a:p>
            <a:pPr marL="285750" indent="-285750"/>
            <a:endParaRPr lang="es-ES" sz="2400" b="1">
              <a:solidFill>
                <a:srgbClr val="80000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402101" y="3500636"/>
            <a:ext cx="36647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cap="all" dirty="0">
                <a:solidFill>
                  <a:srgbClr val="800000"/>
                </a:solidFill>
                <a:latin typeface="Mistral"/>
                <a:cs typeface="Mistral"/>
              </a:rPr>
              <a:t>Ideal </a:t>
            </a:r>
            <a:r>
              <a:rPr lang="es-ES" sz="4400" cap="all" dirty="0" err="1" smtClean="0">
                <a:solidFill>
                  <a:srgbClr val="800000"/>
                </a:solidFill>
                <a:latin typeface="Mistral"/>
                <a:cs typeface="Mistral"/>
              </a:rPr>
              <a:t>romAntico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256525" y="5736199"/>
            <a:ext cx="39556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cap="all" dirty="0" err="1" smtClean="0">
                <a:solidFill>
                  <a:srgbClr val="800000"/>
                </a:solidFill>
                <a:latin typeface="Mistral"/>
                <a:cs typeface="Mistral"/>
              </a:rPr>
              <a:t>PrIncipe</a:t>
            </a:r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 </a:t>
            </a:r>
            <a:r>
              <a:rPr lang="es-ES" sz="4400" cap="all" dirty="0" err="1" smtClean="0">
                <a:solidFill>
                  <a:srgbClr val="800000"/>
                </a:solidFill>
                <a:latin typeface="Mistral"/>
                <a:cs typeface="Mistral"/>
              </a:rPr>
              <a:t>azZuRRO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9" name="Pentágono regular 28"/>
          <p:cNvSpPr/>
          <p:nvPr/>
        </p:nvSpPr>
        <p:spPr>
          <a:xfrm rot="10800000">
            <a:off x="6051550" y="4337050"/>
            <a:ext cx="1417638" cy="1258888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6244594" y="4498491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Mistral"/>
                <a:cs typeface="Mistral"/>
              </a:rPr>
              <a:t>VITA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31" name="Pentágono regular 30"/>
          <p:cNvSpPr/>
          <p:nvPr/>
        </p:nvSpPr>
        <p:spPr>
          <a:xfrm>
            <a:off x="1323975" y="4321175"/>
            <a:ext cx="1417638" cy="1260475"/>
          </a:xfrm>
          <a:prstGeom prst="pentagon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CuadroTexto 31"/>
          <p:cNvSpPr txBox="1">
            <a:spLocks noChangeArrowheads="1"/>
          </p:cNvSpPr>
          <p:nvPr/>
        </p:nvSpPr>
        <p:spPr bwMode="auto">
          <a:xfrm>
            <a:off x="1517650" y="4591050"/>
            <a:ext cx="1039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rgbClr val="FFFFFF"/>
                </a:solidFill>
                <a:latin typeface="Mistral"/>
                <a:ea typeface="Mistral"/>
                <a:cs typeface="Mistral"/>
              </a:rPr>
              <a:t>VITA</a:t>
            </a:r>
          </a:p>
        </p:txBody>
      </p:sp>
      <p:sp>
        <p:nvSpPr>
          <p:cNvPr id="33" name="Flecha derecha 32"/>
          <p:cNvSpPr/>
          <p:nvPr/>
        </p:nvSpPr>
        <p:spPr>
          <a:xfrm>
            <a:off x="4183063" y="4721225"/>
            <a:ext cx="1127125" cy="485775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22" y="93231"/>
            <a:ext cx="1254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uadroTexto 36"/>
          <p:cNvSpPr txBox="1">
            <a:spLocks noChangeArrowheads="1"/>
          </p:cNvSpPr>
          <p:nvPr/>
        </p:nvSpPr>
        <p:spPr bwMode="auto">
          <a:xfrm rot="19447973">
            <a:off x="412815" y="364859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Mistral"/>
                <a:ea typeface="Mistral"/>
                <a:cs typeface="Mistral"/>
              </a:rPr>
              <a:t>NON SENTIRE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/>
      <p:bldP spid="14" grpId="0"/>
      <p:bldP spid="15" grpId="0"/>
      <p:bldP spid="16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9" grpId="0" animBg="1"/>
      <p:bldP spid="31" grpId="0" animBg="1"/>
      <p:bldP spid="32" grpId="0"/>
      <p:bldP spid="33" grpId="0" animBg="1"/>
      <p:bldP spid="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366713"/>
            <a:ext cx="332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 descr="images-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88" y="708025"/>
            <a:ext cx="2387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 descr="images-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8525" y="1989138"/>
            <a:ext cx="27257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images-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2850" y="2365375"/>
            <a:ext cx="3390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images-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446338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3413" y="2805113"/>
            <a:ext cx="3441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 descr="images-3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5113" y="327025"/>
            <a:ext cx="21463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images-3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29113" y="7080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images-4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08263" y="1522413"/>
            <a:ext cx="2235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images-5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29113" y="310515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images-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08663" y="3422650"/>
            <a:ext cx="27559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images-16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17600" y="3422650"/>
            <a:ext cx="345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images-3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13138" y="506413"/>
            <a:ext cx="430371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22263"/>
            <a:ext cx="16271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echa derecha 3"/>
          <p:cNvSpPr/>
          <p:nvPr/>
        </p:nvSpPr>
        <p:spPr>
          <a:xfrm>
            <a:off x="2370138" y="414338"/>
            <a:ext cx="3097212" cy="654050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040438" y="322263"/>
            <a:ext cx="20149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 dirty="0" smtClean="0">
                <a:latin typeface="Mistral"/>
                <a:ea typeface="Mistral"/>
                <a:cs typeface="Mistral"/>
              </a:rPr>
              <a:t>ANEMICO</a:t>
            </a:r>
            <a:endParaRPr lang="es-ES" sz="4400" dirty="0">
              <a:latin typeface="Mistral"/>
              <a:ea typeface="Mistral"/>
              <a:cs typeface="Mistral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040438" y="1092200"/>
            <a:ext cx="28905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Morto</a:t>
            </a:r>
            <a:r>
              <a:rPr lang="es-ES" sz="3200" dirty="0">
                <a:latin typeface="Mistral"/>
                <a:ea typeface="Mistral"/>
                <a:cs typeface="Mistral"/>
              </a:rPr>
              <a:t> in vita</a:t>
            </a: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Pallido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 smtClean="0">
                <a:latin typeface="Mistral"/>
                <a:ea typeface="Mistral"/>
                <a:cs typeface="Mistral"/>
              </a:rPr>
              <a:t>Bisogna</a:t>
            </a:r>
            <a:r>
              <a:rPr lang="es-ES" sz="3200" dirty="0" smtClean="0">
                <a:latin typeface="Mistral"/>
                <a:ea typeface="Mistral"/>
                <a:cs typeface="Mistral"/>
              </a:rPr>
              <a:t> di </a:t>
            </a:r>
            <a:r>
              <a:rPr lang="es-ES" sz="3200" dirty="0" err="1">
                <a:latin typeface="Mistral"/>
                <a:ea typeface="Mistral"/>
                <a:cs typeface="Mistral"/>
              </a:rPr>
              <a:t>Sangue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1487101">
            <a:off x="2343150" y="1855788"/>
            <a:ext cx="3565525" cy="654050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40499" y="2810837"/>
            <a:ext cx="20149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Mistral"/>
                <a:cs typeface="Mistral"/>
              </a:rPr>
              <a:t>ANEMICO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6040438" y="3616325"/>
            <a:ext cx="24545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Passionale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Erotico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Carnale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Succhia</a:t>
            </a:r>
            <a:r>
              <a:rPr lang="es-ES" sz="3200" dirty="0">
                <a:latin typeface="Mistral"/>
                <a:ea typeface="Mistral"/>
                <a:cs typeface="Mistral"/>
              </a:rPr>
              <a:t> </a:t>
            </a:r>
            <a:r>
              <a:rPr lang="es-ES" sz="3200" dirty="0" err="1">
                <a:latin typeface="Mistral"/>
                <a:ea typeface="Mistral"/>
                <a:cs typeface="Mistral"/>
              </a:rPr>
              <a:t>Sangue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smtClean="0">
                <a:latin typeface="Mistral"/>
                <a:ea typeface="Mistral"/>
                <a:cs typeface="Mistral"/>
              </a:rPr>
              <a:t>Forte</a:t>
            </a:r>
            <a:endParaRPr lang="es-ES" sz="3200" dirty="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pitchFamily="2" charset="2"/>
              <a:buChar char="ü"/>
            </a:pPr>
            <a:r>
              <a:rPr lang="es-ES" sz="3200" dirty="0" err="1">
                <a:latin typeface="Mistral"/>
                <a:ea typeface="Mistral"/>
                <a:cs typeface="Mistral"/>
              </a:rPr>
              <a:t>Inmortale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3051175" y="366713"/>
            <a:ext cx="2347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rappresenta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 rot="1476967">
            <a:off x="3198813" y="1939925"/>
            <a:ext cx="2347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rappresenta</a:t>
            </a:r>
          </a:p>
        </p:txBody>
      </p:sp>
      <p:sp>
        <p:nvSpPr>
          <p:cNvPr id="13" name="Flecha derecha 12"/>
          <p:cNvSpPr/>
          <p:nvPr/>
        </p:nvSpPr>
        <p:spPr>
          <a:xfrm rot="5400000">
            <a:off x="234950" y="2798763"/>
            <a:ext cx="981075" cy="654050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2991361" y="3616325"/>
            <a:ext cx="3599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000" dirty="0">
                <a:latin typeface="Mistral"/>
                <a:ea typeface="Mistral"/>
                <a:cs typeface="Mistral"/>
              </a:rPr>
              <a:t>OGGETTO IDEALE DESIDERATO</a:t>
            </a:r>
          </a:p>
        </p:txBody>
      </p:sp>
      <p:sp>
        <p:nvSpPr>
          <p:cNvPr id="17" name="Flecha derecha 16"/>
          <p:cNvSpPr/>
          <p:nvPr/>
        </p:nvSpPr>
        <p:spPr>
          <a:xfrm rot="2702486">
            <a:off x="1887538" y="2771775"/>
            <a:ext cx="1752600" cy="654050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Flecha izquierda 17"/>
          <p:cNvSpPr/>
          <p:nvPr/>
        </p:nvSpPr>
        <p:spPr>
          <a:xfrm>
            <a:off x="5203825" y="4246563"/>
            <a:ext cx="742950" cy="854075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 rot="2723714">
            <a:off x="1862138" y="2997200"/>
            <a:ext cx="2347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rappresenta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319088" y="3702050"/>
            <a:ext cx="1797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OGGETTO TEMUTO</a:t>
            </a:r>
          </a:p>
        </p:txBody>
      </p:sp>
      <p:sp>
        <p:nvSpPr>
          <p:cNvPr id="21" name="Flecha izquierda 20"/>
          <p:cNvSpPr/>
          <p:nvPr/>
        </p:nvSpPr>
        <p:spPr>
          <a:xfrm>
            <a:off x="2039938" y="4281488"/>
            <a:ext cx="742950" cy="852487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5026025"/>
            <a:ext cx="1565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25" descr="images-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8825" y="4883150"/>
            <a:ext cx="1912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uadroTexto 26"/>
          <p:cNvSpPr txBox="1">
            <a:spLocks noChangeArrowheads="1"/>
          </p:cNvSpPr>
          <p:nvPr/>
        </p:nvSpPr>
        <p:spPr bwMode="auto">
          <a:xfrm rot="5400000">
            <a:off x="382358" y="2895312"/>
            <a:ext cx="85612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 err="1" smtClean="0">
                <a:latin typeface="Mistral"/>
                <a:ea typeface="Mistral"/>
                <a:cs typeface="Mistral"/>
              </a:rPr>
              <a:t>rapp</a:t>
            </a:r>
            <a:r>
              <a:rPr lang="es-ES" sz="3200" dirty="0" smtClean="0">
                <a:latin typeface="Mistral"/>
                <a:ea typeface="Mistral"/>
                <a:cs typeface="Mistral"/>
              </a:rPr>
              <a:t>.</a:t>
            </a:r>
            <a:endParaRPr lang="es-ES" sz="3200" dirty="0"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/>
      <p:bldP spid="10" grpId="0"/>
      <p:bldP spid="11" grpId="0"/>
      <p:bldP spid="13" grpId="0" animBg="1"/>
      <p:bldP spid="15" grpId="0"/>
      <p:bldP spid="17" grpId="0" animBg="1"/>
      <p:bldP spid="18" grpId="0" animBg="1"/>
      <p:bldP spid="19" grpId="0"/>
      <p:bldP spid="20" grpId="0"/>
      <p:bldP spid="21" grpId="0" animBg="1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4550" y="55563"/>
            <a:ext cx="19335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cap="all" dirty="0">
                <a:solidFill>
                  <a:srgbClr val="FF0000"/>
                </a:solidFill>
                <a:latin typeface="Mistral"/>
                <a:cs typeface="Mistral"/>
              </a:rPr>
              <a:t>VAMPIRO</a:t>
            </a:r>
          </a:p>
        </p:txBody>
      </p:sp>
      <p:pic>
        <p:nvPicPr>
          <p:cNvPr id="99330" name="Imagen 2" descr="images-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392113"/>
            <a:ext cx="2590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123825" y="1770063"/>
            <a:ext cx="50498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Parassita succhiasangue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Pipistrello</a:t>
            </a:r>
            <a:endParaRPr lang="es-ES" sz="4000">
              <a:latin typeface="Mistral"/>
              <a:ea typeface="Mistral"/>
              <a:cs typeface="Mistral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4000">
                <a:latin typeface="Mistral"/>
                <a:ea typeface="Mistral"/>
                <a:cs typeface="Mistral"/>
              </a:rPr>
              <a:t>PORFIRIA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2963" y="3359150"/>
            <a:ext cx="23399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503238" y="971550"/>
            <a:ext cx="3789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Mito o Realtà?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263525" y="4497388"/>
            <a:ext cx="41036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s-ES" sz="4000">
                <a:latin typeface="Mistral"/>
                <a:ea typeface="Mistral"/>
                <a:cs typeface="Mistral"/>
              </a:rPr>
              <a:t>Patologia dell’ EMO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s-ES" sz="4000">
                <a:latin typeface="Mistral"/>
                <a:ea typeface="Mistral"/>
                <a:cs typeface="Mistral"/>
              </a:rPr>
              <a:t>Anemia Emolitica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s-ES" sz="4000">
                <a:latin typeface="Mistral"/>
                <a:ea typeface="Mistral"/>
                <a:cs typeface="Mistral"/>
              </a:rPr>
              <a:t>Fotosensibilità</a:t>
            </a: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5219700" y="4497388"/>
            <a:ext cx="428148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s-ES" sz="40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Bocca aperta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s-ES" sz="40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Gengive ritratte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s-ES" sz="4000">
                <a:solidFill>
                  <a:srgbClr val="000000"/>
                </a:solidFill>
                <a:latin typeface="Mistral"/>
                <a:ea typeface="Mistral"/>
                <a:cs typeface="Mistral"/>
              </a:rPr>
              <a:t>Tto. Globuli rossi</a:t>
            </a:r>
          </a:p>
          <a:p>
            <a:pPr marL="285750" indent="-285750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944563" y="3514725"/>
            <a:ext cx="960437" cy="59213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uadroTexto 1"/>
          <p:cNvSpPr txBox="1">
            <a:spLocks noChangeArrowheads="1"/>
          </p:cNvSpPr>
          <p:nvPr/>
        </p:nvSpPr>
        <p:spPr bwMode="auto">
          <a:xfrm rot="2193376">
            <a:off x="7024688" y="663575"/>
            <a:ext cx="2484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In Sintesi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155575" y="1165225"/>
            <a:ext cx="51260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4000" dirty="0">
                <a:latin typeface="Mistral"/>
                <a:ea typeface="Mistral"/>
                <a:cs typeface="Mistral"/>
              </a:rPr>
              <a:t>Per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timore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della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frustrazione</a:t>
            </a:r>
            <a:r>
              <a:rPr lang="es-ES" sz="4000" dirty="0">
                <a:latin typeface="Mistral"/>
                <a:ea typeface="Mistral"/>
                <a:cs typeface="Mistral"/>
              </a:rPr>
              <a:t> e del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dolore</a:t>
            </a:r>
            <a:endParaRPr lang="es-ES" sz="4000" dirty="0">
              <a:latin typeface="Mistral"/>
              <a:ea typeface="Mistral"/>
              <a:cs typeface="Mistr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000" dirty="0">
                <a:latin typeface="Mistral"/>
                <a:ea typeface="Mistral"/>
                <a:cs typeface="Mistral"/>
              </a:rPr>
              <a:t>Per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timore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dell’intensità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delle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passioni</a:t>
            </a:r>
            <a:endParaRPr lang="es-ES" sz="4000" dirty="0">
              <a:latin typeface="Mistral"/>
              <a:ea typeface="Mistral"/>
              <a:cs typeface="Mistr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000" dirty="0" smtClean="0">
                <a:latin typeface="Mistral"/>
                <a:ea typeface="Mistral"/>
                <a:cs typeface="Mistral"/>
              </a:rPr>
              <a:t>Per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paura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dell’eccitazione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immaginandola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troppo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rossa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,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carnale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>
                <a:latin typeface="Mistral"/>
                <a:ea typeface="Mistral"/>
                <a:cs typeface="Mistral"/>
              </a:rPr>
              <a:t>e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focosa</a:t>
            </a:r>
            <a:r>
              <a:rPr lang="es-ES" sz="4000" dirty="0">
                <a:latin typeface="Mistral"/>
                <a:ea typeface="Mistral"/>
                <a:cs typeface="Mistral"/>
              </a:rPr>
              <a:t>.</a:t>
            </a: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5653088" y="1663700"/>
            <a:ext cx="2246312" cy="1019175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errar corchete 4"/>
          <p:cNvSpPr/>
          <p:nvPr/>
        </p:nvSpPr>
        <p:spPr>
          <a:xfrm>
            <a:off x="5080000" y="1331913"/>
            <a:ext cx="465138" cy="4235450"/>
          </a:xfrm>
          <a:prstGeom prst="rightBracket">
            <a:avLst/>
          </a:prstGeom>
          <a:ln w="7620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448425" y="2881313"/>
            <a:ext cx="3035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latin typeface="Mistral"/>
                <a:ea typeface="Mistral"/>
                <a:cs typeface="Mistral"/>
              </a:rPr>
              <a:t>Vita Affettiva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7078663" y="4055638"/>
            <a:ext cx="1176337" cy="603250"/>
          </a:xfrm>
          <a:prstGeom prst="down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6221413" y="4802188"/>
            <a:ext cx="3382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INDOLENZA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663" y="2644540"/>
            <a:ext cx="125571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>
            <a:spLocks noChangeArrowheads="1"/>
          </p:cNvSpPr>
          <p:nvPr/>
        </p:nvSpPr>
        <p:spPr bwMode="auto">
          <a:xfrm rot="-2152027">
            <a:off x="7044492" y="2891019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Mistral"/>
                <a:ea typeface="Mistral"/>
                <a:cs typeface="Mistral"/>
              </a:rPr>
              <a:t>NON SENTIRE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izquierda 14"/>
          <p:cNvSpPr/>
          <p:nvPr/>
        </p:nvSpPr>
        <p:spPr>
          <a:xfrm>
            <a:off x="2881313" y="4037013"/>
            <a:ext cx="1876425" cy="484187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757738" y="1377950"/>
            <a:ext cx="46863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 err="1">
                <a:latin typeface="Mistral"/>
                <a:ea typeface="Mistral"/>
                <a:cs typeface="Mistral"/>
              </a:rPr>
              <a:t>Diventa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aneptetizzata</a:t>
            </a:r>
            <a:r>
              <a:rPr lang="es-ES" sz="4000" dirty="0">
                <a:latin typeface="Mistral"/>
                <a:ea typeface="Mistral"/>
                <a:cs typeface="Mistral"/>
              </a:rPr>
              <a:t>,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indolore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,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incolore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.</a:t>
            </a:r>
            <a:r>
              <a:rPr lang="es-ES" sz="4000" dirty="0">
                <a:latin typeface="Mistral"/>
                <a:ea typeface="Mistral"/>
                <a:cs typeface="Mistral"/>
              </a:rPr>
              <a:t>..</a:t>
            </a:r>
          </a:p>
          <a:p>
            <a:r>
              <a:rPr lang="es-ES" sz="4000" dirty="0">
                <a:latin typeface="Mistral"/>
                <a:ea typeface="Mistral"/>
                <a:cs typeface="Mistral"/>
              </a:rPr>
              <a:t>Ha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perso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ogni</a:t>
            </a:r>
            <a:r>
              <a:rPr lang="es-ES" sz="4000" dirty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motivazone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; </a:t>
            </a:r>
            <a:r>
              <a:rPr lang="es-ES" sz="4000" dirty="0" err="1" smtClean="0">
                <a:latin typeface="Mistral"/>
                <a:ea typeface="Mistral"/>
                <a:cs typeface="Mistral"/>
              </a:rPr>
              <a:t>ogni</a:t>
            </a:r>
            <a:r>
              <a:rPr lang="es-ES" sz="4000" dirty="0" smtClean="0"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latin typeface="Mistral"/>
                <a:ea typeface="Mistral"/>
                <a:cs typeface="Mistral"/>
              </a:rPr>
              <a:t>interesse</a:t>
            </a:r>
            <a:endParaRPr lang="es-ES" sz="4000" dirty="0">
              <a:latin typeface="Mistral"/>
              <a:ea typeface="Mistral"/>
              <a:cs typeface="Mistral"/>
            </a:endParaRPr>
          </a:p>
          <a:p>
            <a:r>
              <a:rPr lang="es-ES" sz="4000" dirty="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Le manca </a:t>
            </a:r>
            <a:r>
              <a:rPr lang="es-ES" sz="4000" dirty="0" err="1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passione</a:t>
            </a:r>
            <a:r>
              <a:rPr lang="es-ES" sz="4000" dirty="0">
                <a:solidFill>
                  <a:srgbClr val="FF0000"/>
                </a:solidFill>
                <a:latin typeface="Mistral"/>
                <a:ea typeface="Mistral"/>
                <a:cs typeface="Mistral"/>
              </a:rPr>
              <a:t> </a:t>
            </a: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155575" y="176213"/>
            <a:ext cx="3382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INDOLENZA</a:t>
            </a: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2673350" y="528638"/>
            <a:ext cx="4451350" cy="730250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12152" y="3207748"/>
            <a:ext cx="279575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>
                <a:latin typeface="Mistral"/>
                <a:ea typeface="Mistral"/>
                <a:cs typeface="Mistral"/>
              </a:rPr>
              <a:t>I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desideri</a:t>
            </a:r>
            <a:r>
              <a:rPr lang="es-ES" sz="3600" dirty="0">
                <a:latin typeface="Mistral"/>
                <a:ea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rimossi</a:t>
            </a:r>
            <a:r>
              <a:rPr lang="es-ES" sz="3600" dirty="0">
                <a:latin typeface="Mistral"/>
                <a:ea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ritornano</a:t>
            </a:r>
            <a:r>
              <a:rPr lang="es-ES" sz="3600" dirty="0">
                <a:latin typeface="Mistral"/>
                <a:ea typeface="Mistral"/>
                <a:cs typeface="Mistral"/>
              </a:rPr>
              <a:t>,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ma</a:t>
            </a:r>
            <a:r>
              <a:rPr lang="es-ES" sz="3600" dirty="0">
                <a:latin typeface="Mistral"/>
                <a:ea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privati</a:t>
            </a:r>
            <a:r>
              <a:rPr lang="es-ES" sz="3600" dirty="0">
                <a:latin typeface="Mistral"/>
                <a:ea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della</a:t>
            </a:r>
            <a:r>
              <a:rPr lang="es-ES" sz="3600" dirty="0">
                <a:latin typeface="Mistral"/>
                <a:ea typeface="Mistral"/>
                <a:cs typeface="Mistral"/>
              </a:rPr>
              <a:t> loro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intensità</a:t>
            </a:r>
            <a:r>
              <a:rPr lang="es-ES" sz="3600" dirty="0">
                <a:latin typeface="Mistral"/>
                <a:ea typeface="Mistral"/>
                <a:cs typeface="Mistral"/>
              </a:rPr>
              <a:t>, </a:t>
            </a:r>
            <a:r>
              <a:rPr lang="es-ES" sz="3600" dirty="0" err="1">
                <a:latin typeface="Mistral"/>
                <a:ea typeface="Mistral"/>
                <a:cs typeface="Mistral"/>
              </a:rPr>
              <a:t>rossa</a:t>
            </a:r>
            <a:r>
              <a:rPr lang="es-ES" sz="3600" dirty="0">
                <a:latin typeface="Mistral"/>
                <a:ea typeface="Mistral"/>
                <a:cs typeface="Mistral"/>
              </a:rPr>
              <a:t> </a:t>
            </a:r>
            <a:r>
              <a:rPr lang="es-ES" sz="3600" dirty="0" smtClean="0">
                <a:latin typeface="Mistral"/>
                <a:ea typeface="Mistral"/>
                <a:cs typeface="Mistral"/>
              </a:rPr>
              <a:t>e </a:t>
            </a:r>
            <a:r>
              <a:rPr lang="es-ES" sz="3600" dirty="0" err="1" smtClean="0">
                <a:latin typeface="Mistral"/>
                <a:ea typeface="Mistral"/>
                <a:cs typeface="Mistral"/>
              </a:rPr>
              <a:t>carnale</a:t>
            </a:r>
            <a:r>
              <a:rPr lang="es-ES" sz="3600" dirty="0">
                <a:latin typeface="Mistral"/>
                <a:ea typeface="Mistral"/>
                <a:cs typeface="Mistral"/>
              </a:rPr>
              <a:t>. </a:t>
            </a:r>
          </a:p>
        </p:txBody>
      </p:sp>
      <p:sp>
        <p:nvSpPr>
          <p:cNvPr id="8" name="Flecha arriba 7"/>
          <p:cNvSpPr/>
          <p:nvPr/>
        </p:nvSpPr>
        <p:spPr>
          <a:xfrm>
            <a:off x="790575" y="2601913"/>
            <a:ext cx="1350963" cy="428625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139449" y="1781175"/>
            <a:ext cx="342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IDEALE ROMANTICO</a:t>
            </a:r>
          </a:p>
        </p:txBody>
      </p:sp>
      <p:sp>
        <p:nvSpPr>
          <p:cNvPr id="10" name="Flecha doblada hacia arriba 9"/>
          <p:cNvSpPr/>
          <p:nvPr/>
        </p:nvSpPr>
        <p:spPr>
          <a:xfrm rot="10800000" flipH="1">
            <a:off x="3492406" y="2044700"/>
            <a:ext cx="911225" cy="2762250"/>
          </a:xfrm>
          <a:prstGeom prst="bent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4043363" y="4699000"/>
            <a:ext cx="4476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Le </a:t>
            </a:r>
            <a:r>
              <a:rPr lang="es-ES" sz="40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sembra</a:t>
            </a:r>
            <a:r>
              <a:rPr lang="es-ES" sz="40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un </a:t>
            </a:r>
            <a:r>
              <a:rPr lang="es-ES" sz="40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pallido</a:t>
            </a:r>
            <a:r>
              <a:rPr lang="es-ES" sz="40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riflesso</a:t>
            </a:r>
            <a:r>
              <a:rPr lang="es-ES" sz="40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di </a:t>
            </a:r>
            <a:r>
              <a:rPr lang="es-ES" sz="40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ciò</a:t>
            </a:r>
            <a:r>
              <a:rPr lang="es-ES" sz="40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che </a:t>
            </a:r>
            <a:r>
              <a:rPr lang="es-ES" sz="40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vorrebbe</a:t>
            </a:r>
            <a:r>
              <a:rPr lang="es-ES" sz="4000" dirty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vivere</a:t>
            </a:r>
            <a:endParaRPr lang="es-ES" sz="4000" dirty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12" name="Pentágono regular 11"/>
          <p:cNvSpPr/>
          <p:nvPr/>
        </p:nvSpPr>
        <p:spPr>
          <a:xfrm rot="10800000">
            <a:off x="7286625" y="285750"/>
            <a:ext cx="1417638" cy="1258888"/>
          </a:xfrm>
          <a:prstGeom prst="pentagon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7479491" y="44661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Mistral"/>
                <a:cs typeface="Mistral"/>
              </a:rPr>
              <a:t>VITA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 rot="-2329976">
            <a:off x="3248025" y="236538"/>
            <a:ext cx="119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Mistral"/>
                <a:ea typeface="Mistral"/>
                <a:cs typeface="Mistral"/>
              </a:rPr>
              <a:t>Apatia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 rot="-2329976">
            <a:off x="4184650" y="185738"/>
            <a:ext cx="2046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Mistral"/>
                <a:ea typeface="Mistral"/>
                <a:cs typeface="Mistral"/>
              </a:rPr>
              <a:t>Indifferenza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7" grpId="0"/>
      <p:bldP spid="8" grpId="0" animBg="1"/>
      <p:bldP spid="9" grpId="0"/>
      <p:bldP spid="11" grpId="0"/>
      <p:bldP spid="12" grpId="0" animBg="1"/>
      <p:bldP spid="5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03225" y="403225"/>
            <a:ext cx="9913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800">
                <a:latin typeface="Mistral"/>
                <a:ea typeface="Mistral"/>
                <a:cs typeface="Mistral"/>
              </a:rPr>
              <a:t>Rimozione dell’ Affetto INDOLENZA</a:t>
            </a:r>
          </a:p>
        </p:txBody>
      </p:sp>
      <p:sp>
        <p:nvSpPr>
          <p:cNvPr id="10" name="Llamada de flecha hacia abajo 9"/>
          <p:cNvSpPr/>
          <p:nvPr/>
        </p:nvSpPr>
        <p:spPr>
          <a:xfrm>
            <a:off x="201980" y="1455738"/>
            <a:ext cx="5105284" cy="173513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01979" y="1504950"/>
            <a:ext cx="48157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La </a:t>
            </a:r>
            <a:r>
              <a:rPr lang="es-ES" sz="3200" dirty="0" err="1">
                <a:solidFill>
                  <a:schemeClr val="accent1"/>
                </a:solidFill>
              </a:rPr>
              <a:t>chiave</a:t>
            </a:r>
            <a:r>
              <a:rPr lang="es-ES" sz="3200" dirty="0">
                <a:solidFill>
                  <a:schemeClr val="accent1"/>
                </a:solidFill>
              </a:rPr>
              <a:t> di </a:t>
            </a:r>
            <a:r>
              <a:rPr lang="es-ES" sz="3200" dirty="0" err="1" smtClean="0">
                <a:solidFill>
                  <a:schemeClr val="accent1"/>
                </a:solidFill>
              </a:rPr>
              <a:t>innervazione</a:t>
            </a:r>
            <a:endParaRPr lang="es-ES" sz="3200" dirty="0">
              <a:solidFill>
                <a:schemeClr val="accent1"/>
              </a:solidFill>
            </a:endParaRPr>
          </a:p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si </a:t>
            </a:r>
            <a:r>
              <a:rPr lang="es-ES" sz="3200" dirty="0" err="1">
                <a:solidFill>
                  <a:schemeClr val="accent1"/>
                </a:solidFill>
              </a:rPr>
              <a:t>destruttura</a:t>
            </a:r>
            <a:endParaRPr lang="es-ES" sz="3200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851580396"/>
              </p:ext>
            </p:extLst>
          </p:nvPr>
        </p:nvGraphicFramePr>
        <p:xfrm>
          <a:off x="-969642" y="2392708"/>
          <a:ext cx="6096000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 rot="20311200">
            <a:off x="4429125" y="3341688"/>
            <a:ext cx="2076450" cy="7937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 rot="-1288800">
            <a:off x="4746625" y="3425825"/>
            <a:ext cx="131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bg1"/>
                </a:solidFill>
                <a:latin typeface="Mistral"/>
                <a:ea typeface="Mistral"/>
                <a:cs typeface="Mistral"/>
              </a:rPr>
              <a:t>scarica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659563" y="2001838"/>
            <a:ext cx="23336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s-ES" sz="3600">
                <a:solidFill>
                  <a:srgbClr val="000000"/>
                </a:solidFill>
                <a:sym typeface="Wingdings" pitchFamily="2" charset="2"/>
              </a:rPr>
              <a:t>↓O</a:t>
            </a:r>
            <a:r>
              <a:rPr lang="es-ES" sz="3600" baseline="-17000">
                <a:solidFill>
                  <a:srgbClr val="000000"/>
                </a:solidFill>
                <a:sym typeface="Wingdings" pitchFamily="2" charset="2"/>
              </a:rPr>
              <a:t>2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baseline="-17000">
                <a:solidFill>
                  <a:srgbClr val="000000"/>
                </a:solidFill>
                <a:sym typeface="Wingdings" pitchFamily="2" charset="2"/>
              </a:rPr>
              <a:t>Astenia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baseline="-17000">
                <a:solidFill>
                  <a:srgbClr val="000000"/>
                </a:solidFill>
                <a:sym typeface="Wingdings" pitchFamily="2" charset="2"/>
              </a:rPr>
              <a:t>Pallore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baseline="-17000">
                <a:solidFill>
                  <a:srgbClr val="000000"/>
                </a:solidFill>
                <a:sym typeface="Wingdings" pitchFamily="2" charset="2"/>
              </a:rPr>
              <a:t>Dispnea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ES" sz="3600" baseline="-17000">
                <a:solidFill>
                  <a:srgbClr val="000000"/>
                </a:solidFill>
                <a:sym typeface="Wingdings" pitchFamily="2" charset="2"/>
              </a:rPr>
              <a:t>Tachicardia</a:t>
            </a:r>
            <a:endParaRPr lang="es-ES" sz="3600" baseline="-17000">
              <a:solidFill>
                <a:srgbClr val="000000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 rot="1483144">
            <a:off x="6708775" y="4213225"/>
            <a:ext cx="1042988" cy="908050"/>
          </a:xfrm>
          <a:prstGeom prst="down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805488" y="5062538"/>
            <a:ext cx="169545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cap="all" dirty="0">
                <a:latin typeface="Mistral"/>
                <a:cs typeface="Mistral"/>
              </a:rPr>
              <a:t>Anemia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23" grpId="0">
        <p:bldAsOne/>
      </p:bldGraphic>
      <p:bldP spid="9" grpId="0" animBg="1"/>
      <p:bldP spid="13" grpId="0"/>
      <p:bldP spid="2" grpId="0" animBg="1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ultiplicación 14"/>
          <p:cNvSpPr/>
          <p:nvPr/>
        </p:nvSpPr>
        <p:spPr>
          <a:xfrm>
            <a:off x="1122363" y="24288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539750" y="222250"/>
            <a:ext cx="2513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Disanimo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3376770" y="447675"/>
            <a:ext cx="2970213" cy="4841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524783" y="215900"/>
            <a:ext cx="1555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Astenia</a:t>
            </a:r>
          </a:p>
        </p:txBody>
      </p:sp>
      <p:sp>
        <p:nvSpPr>
          <p:cNvPr id="16" name="Multiplicación 15"/>
          <p:cNvSpPr/>
          <p:nvPr/>
        </p:nvSpPr>
        <p:spPr>
          <a:xfrm>
            <a:off x="1128713" y="99853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515938" y="965200"/>
            <a:ext cx="5094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Mancanza di vitalità</a:t>
            </a:r>
          </a:p>
        </p:txBody>
      </p:sp>
      <p:sp>
        <p:nvSpPr>
          <p:cNvPr id="13" name="Flecha derecha 12"/>
          <p:cNvSpPr/>
          <p:nvPr/>
        </p:nvSpPr>
        <p:spPr>
          <a:xfrm>
            <a:off x="4530883" y="1235075"/>
            <a:ext cx="1816100" cy="4841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6524783" y="974725"/>
            <a:ext cx="1924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Pallore</a:t>
            </a:r>
          </a:p>
        </p:txBody>
      </p:sp>
      <p:sp>
        <p:nvSpPr>
          <p:cNvPr id="17" name="Multiplicación 16"/>
          <p:cNvSpPr/>
          <p:nvPr/>
        </p:nvSpPr>
        <p:spPr>
          <a:xfrm>
            <a:off x="1117600" y="17272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8163" y="1757363"/>
            <a:ext cx="2825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Desaliento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3376770" y="2011363"/>
            <a:ext cx="2970213" cy="4841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6524783" y="1768475"/>
            <a:ext cx="223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Dispnea</a:t>
            </a:r>
          </a:p>
        </p:txBody>
      </p:sp>
      <p:sp>
        <p:nvSpPr>
          <p:cNvPr id="25" name="Multiplicación 24"/>
          <p:cNvSpPr/>
          <p:nvPr/>
        </p:nvSpPr>
        <p:spPr>
          <a:xfrm>
            <a:off x="1114425" y="249872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534988" y="2528888"/>
            <a:ext cx="304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Eccitazione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3373595" y="2782888"/>
            <a:ext cx="2971800" cy="485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CuadroTexto 26"/>
          <p:cNvSpPr txBox="1">
            <a:spLocks noChangeArrowheads="1"/>
          </p:cNvSpPr>
          <p:nvPr/>
        </p:nvSpPr>
        <p:spPr bwMode="auto">
          <a:xfrm>
            <a:off x="6521608" y="2541588"/>
            <a:ext cx="307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Tachicardia</a:t>
            </a:r>
          </a:p>
        </p:txBody>
      </p:sp>
      <p:sp>
        <p:nvSpPr>
          <p:cNvPr id="14" name="Multiplicación 13"/>
          <p:cNvSpPr/>
          <p:nvPr/>
        </p:nvSpPr>
        <p:spPr>
          <a:xfrm>
            <a:off x="1119188" y="343217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03238" y="3414713"/>
            <a:ext cx="3382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INDOLENZA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3406776" y="3614738"/>
            <a:ext cx="2940208" cy="4857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6507320" y="3414713"/>
            <a:ext cx="16954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ANEMIA</a:t>
            </a:r>
          </a:p>
        </p:txBody>
      </p:sp>
      <p:sp>
        <p:nvSpPr>
          <p:cNvPr id="23" name="Marco 22"/>
          <p:cNvSpPr/>
          <p:nvPr/>
        </p:nvSpPr>
        <p:spPr>
          <a:xfrm>
            <a:off x="185738" y="123825"/>
            <a:ext cx="4552950" cy="4414838"/>
          </a:xfrm>
          <a:prstGeom prst="frame">
            <a:avLst>
              <a:gd name="adj1" fmla="val 3174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154113" y="4616450"/>
            <a:ext cx="1119187" cy="6191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650875" y="5127625"/>
            <a:ext cx="2755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Conflitto emotivo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3282950" y="5235575"/>
            <a:ext cx="2478088" cy="1041400"/>
          </a:xfrm>
          <a:prstGeom prst="rightArrow">
            <a:avLst>
              <a:gd name="adj1" fmla="val 56392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3468688" y="5421313"/>
            <a:ext cx="270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latin typeface="Mistral"/>
                <a:ea typeface="Mistral"/>
                <a:cs typeface="Mistral"/>
              </a:rPr>
              <a:t>Emerge come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6084888" y="5127625"/>
            <a:ext cx="25701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Malattia ematologica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6" grpId="0"/>
      <p:bldP spid="7" grpId="0"/>
      <p:bldP spid="13" grpId="0" animBg="1"/>
      <p:bldP spid="8" grpId="0"/>
      <p:bldP spid="5" grpId="0"/>
      <p:bldP spid="12" grpId="0" animBg="1"/>
      <p:bldP spid="10" grpId="0"/>
      <p:bldP spid="24" grpId="0"/>
      <p:bldP spid="26" grpId="0" animBg="1"/>
      <p:bldP spid="27" grpId="0"/>
      <p:bldP spid="2" grpId="0"/>
      <p:bldP spid="4" grpId="0" animBg="1"/>
      <p:bldP spid="3" grpId="0"/>
      <p:bldP spid="18" grpId="0" animBg="1"/>
      <p:bldP spid="19" grpId="0"/>
      <p:bldP spid="21" grpId="0" animBg="1"/>
      <p:bldP spid="22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885" y="650559"/>
            <a:ext cx="8781957" cy="6056261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Trastornos hepáticos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Trastornos renales y urinarios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Litiasis Renal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hiperplasia de próstata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Diabetes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Cardiopatías Isquémicas 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Hipertensión Arterial Esencial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Trastornos Respiratorios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 Asma Bronquial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Psoriasis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Enfermedades </a:t>
            </a:r>
            <a:r>
              <a:rPr lang="es-ES" sz="2000" cap="all" dirty="0" err="1">
                <a:latin typeface="+mj-lt"/>
              </a:rPr>
              <a:t>Autoinmunitarias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Lupus Eritematoso Sistémico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Micosis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Gripe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Várices de miembros inferiores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Hemorroides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Trastornos Óseos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Cáncer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Melanoma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Leucemia </a:t>
            </a:r>
            <a:r>
              <a:rPr lang="es-ES" sz="2000" cap="all" dirty="0" err="1">
                <a:latin typeface="+mj-lt"/>
              </a:rPr>
              <a:t>Linfoblástica</a:t>
            </a:r>
            <a:r>
              <a:rPr lang="es-ES" sz="2000" cap="all" dirty="0">
                <a:latin typeface="+mj-lt"/>
              </a:rPr>
              <a:t> Aguda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Esclerosis en Placas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Parkinson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Obesidad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SIDA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Enfermedades Tiroideas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Herpes Ocular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Ampollas, vesículas y quistes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Cefaleas y Accidentes cerebrovasculares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Esclerosis</a:t>
            </a:r>
            <a:endParaRPr lang="es-ES_tradnl" sz="2000" cap="all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Enfermedades Dentarias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 dirty="0">
                <a:latin typeface="+mj-lt"/>
              </a:rPr>
              <a:t>La Tristeza y el llanto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000" cap="all">
                <a:latin typeface="+mj-lt"/>
              </a:rPr>
              <a:t>anemia</a:t>
            </a:r>
            <a:endParaRPr lang="es-ES_tradnl" sz="2000" cap="all" dirty="0">
              <a:latin typeface="+mj-lt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224088" y="2462213"/>
            <a:ext cx="4302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400" dirty="0" err="1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Altre</a:t>
            </a:r>
            <a:r>
              <a:rPr lang="es-ES" sz="4400" dirty="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Informazioni</a:t>
            </a:r>
            <a:endParaRPr lang="es-ES" sz="4400" dirty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  <a:p>
            <a:pPr algn="ctr"/>
            <a:r>
              <a:rPr lang="es-ES" sz="4800" dirty="0" err="1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www.funchiozza.com</a:t>
            </a:r>
            <a:endParaRPr lang="es-ES" sz="4800" dirty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900738" y="5781675"/>
            <a:ext cx="2228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dirty="0" err="1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Tante</a:t>
            </a:r>
            <a:r>
              <a:rPr lang="es-ES" sz="4000" dirty="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grazie</a:t>
            </a:r>
            <a:r>
              <a:rPr lang="es-ES" sz="4000" dirty="0" smtClean="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.</a:t>
            </a:r>
            <a:endParaRPr lang="es-ES" sz="4000" dirty="0">
              <a:solidFill>
                <a:srgbClr val="000090"/>
              </a:solidFill>
              <a:latin typeface="Mistral"/>
              <a:ea typeface="Mistral"/>
              <a:cs typeface="Mistr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b="1" i="1" dirty="0" err="1" smtClean="0"/>
              <a:t>Due</a:t>
            </a:r>
            <a:r>
              <a:rPr lang="es-ES" sz="4000" b="1" i="1" dirty="0" smtClean="0"/>
              <a:t> forme </a:t>
            </a:r>
            <a:r>
              <a:rPr lang="es-ES" sz="4000" b="1" i="1" dirty="0" err="1" smtClean="0"/>
              <a:t>distinte</a:t>
            </a:r>
            <a:r>
              <a:rPr lang="es-ES" sz="4000" b="1" i="1" dirty="0" smtClean="0"/>
              <a:t> </a:t>
            </a:r>
            <a:r>
              <a:rPr lang="es-ES" sz="4000" b="1" i="1" dirty="0" err="1" smtClean="0"/>
              <a:t>della</a:t>
            </a:r>
            <a:r>
              <a:rPr lang="es-ES" sz="4000" b="1" i="1" dirty="0" smtClean="0"/>
              <a:t> </a:t>
            </a:r>
            <a:r>
              <a:rPr lang="es-ES" sz="4000" b="1" i="1" dirty="0" err="1" smtClean="0"/>
              <a:t>Esistenza</a:t>
            </a:r>
            <a:endParaRPr lang="es-ES" sz="4000" b="1" i="1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5813"/>
            <a:ext cx="7513638" cy="835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sz="4400" smtClean="0">
                <a:latin typeface="Mistral"/>
                <a:ea typeface="Mistral"/>
                <a:cs typeface="Mistral"/>
              </a:rPr>
              <a:t>Ciò che nella realtà esiste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74663" y="2890838"/>
            <a:ext cx="619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Ciò che nella realtà non esiste…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546725" y="3686175"/>
            <a:ext cx="35131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…ma esiste nell’immaginario dei filosofi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150" y="892175"/>
            <a:ext cx="2717800" cy="2536825"/>
          </a:xfrm>
        </p:spPr>
      </p:pic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3549650" y="2027238"/>
            <a:ext cx="4876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Questa forma di dividere la realtà esistente in due tipi distinti si conosce come:</a:t>
            </a: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3549650" y="765175"/>
            <a:ext cx="52562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>
                <a:latin typeface="Mistral"/>
                <a:ea typeface="Mistral"/>
                <a:cs typeface="Mistral"/>
              </a:rPr>
              <a:t>Di questo tipo di ricerca si occupa la filosofia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611313" y="4630738"/>
            <a:ext cx="5588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5400">
                <a:solidFill>
                  <a:srgbClr val="000090"/>
                </a:solidFill>
                <a:latin typeface="Mistral"/>
                <a:ea typeface="Mistral"/>
                <a:cs typeface="Mistral"/>
              </a:rPr>
              <a:t>DUALISMO CARTESIANO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08038" y="511175"/>
            <a:ext cx="3338512" cy="1136650"/>
          </a:xfrm>
        </p:spPr>
        <p:txBody>
          <a:bodyPr/>
          <a:lstStyle/>
          <a:p>
            <a:pPr algn="ctr" eaLnBrk="1" hangingPunct="1"/>
            <a:r>
              <a:rPr lang="es-ES" sz="4000" smtClean="0"/>
              <a:t>MATERIA</a:t>
            </a:r>
          </a:p>
          <a:p>
            <a:pPr algn="ctr" eaLnBrk="1" hangingPunct="1"/>
            <a:r>
              <a:rPr lang="es-ES" i="1" smtClean="0"/>
              <a:t>(res extensa)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286375" y="511175"/>
            <a:ext cx="2759075" cy="1136650"/>
          </a:xfrm>
        </p:spPr>
        <p:txBody>
          <a:bodyPr/>
          <a:lstStyle/>
          <a:p>
            <a:pPr algn="ctr" eaLnBrk="1" hangingPunct="1"/>
            <a:r>
              <a:rPr lang="es-ES" sz="4000" smtClean="0"/>
              <a:t>IDEA</a:t>
            </a:r>
          </a:p>
          <a:p>
            <a:pPr algn="ctr" eaLnBrk="1" hangingPunct="1"/>
            <a:r>
              <a:rPr lang="es-ES" i="1" smtClean="0"/>
              <a:t>(res cogitans)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580063" y="2517775"/>
            <a:ext cx="2760662" cy="3951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Anima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Psichico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Nella mente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Ricordo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1071563" y="2460625"/>
            <a:ext cx="3700462" cy="43037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988"/>
              </a:spcBef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Corpo</a:t>
            </a:r>
          </a:p>
          <a:p>
            <a:pPr eaLnBrk="1" hangingPunct="1">
              <a:lnSpc>
                <a:spcPct val="150000"/>
              </a:lnSpc>
              <a:spcBef>
                <a:spcPts val="988"/>
              </a:spcBef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Somatico</a:t>
            </a:r>
          </a:p>
          <a:p>
            <a:pPr eaLnBrk="1" hangingPunct="1">
              <a:lnSpc>
                <a:spcPct val="150000"/>
              </a:lnSpc>
              <a:spcBef>
                <a:spcPts val="988"/>
              </a:spcBef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Nel mondo</a:t>
            </a:r>
          </a:p>
          <a:p>
            <a:pPr eaLnBrk="1" hangingPunct="1">
              <a:lnSpc>
                <a:spcPct val="150000"/>
              </a:lnSpc>
              <a:spcBef>
                <a:spcPts val="988"/>
              </a:spcBef>
              <a:buFont typeface="Wingdings" pitchFamily="2" charset="2"/>
              <a:buChar char="q"/>
            </a:pPr>
            <a:r>
              <a:rPr lang="es-ES" sz="3700" smtClean="0">
                <a:latin typeface="Mistral"/>
                <a:ea typeface="Mistral"/>
                <a:cs typeface="Mistral"/>
              </a:rPr>
              <a:t>Percezione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1177925" y="1784350"/>
            <a:ext cx="2398713" cy="5524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Flecha abajo 11"/>
          <p:cNvSpPr/>
          <p:nvPr/>
        </p:nvSpPr>
        <p:spPr>
          <a:xfrm>
            <a:off x="5502275" y="1784350"/>
            <a:ext cx="2398713" cy="552450"/>
          </a:xfrm>
          <a:prstGeom prst="downArrow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21469</TotalTime>
  <Words>2275</Words>
  <Application>Microsoft Macintosh PowerPoint</Application>
  <PresentationFormat>Presentación en pantalla (4:3)</PresentationFormat>
  <Paragraphs>587</Paragraphs>
  <Slides>69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Due forme distinte della Esistenza</vt:lpstr>
      <vt:lpstr>Presentación de PowerPoint</vt:lpstr>
      <vt:lpstr>Presentación de PowerPoint</vt:lpstr>
      <vt:lpstr>DUALISMO CARTESIANO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DOPPIA ORGANIZZAZIONE DELLA CONOSCENZA NELLA COSCIENZA</vt:lpstr>
      <vt:lpstr>DA QUESTO APPROCCIO EPISTEMOLOGICO</vt:lpstr>
      <vt:lpstr>COME SIGNIFICATO INCONSCIO</vt:lpstr>
      <vt:lpstr>Presentación de PowerPoint</vt:lpstr>
      <vt:lpstr>Presentación de PowerPoint</vt:lpstr>
      <vt:lpstr>L’Affetto</vt:lpstr>
      <vt:lpstr>Presentación de PowerPoint</vt:lpstr>
      <vt:lpstr>Presentación de PowerPoint</vt:lpstr>
      <vt:lpstr>Nevrosi</vt:lpstr>
      <vt:lpstr>Presentación de PowerPoint</vt:lpstr>
      <vt:lpstr>Presentación de PowerPoint</vt:lpstr>
      <vt:lpstr>Presentación de PowerPoint</vt:lpstr>
      <vt:lpstr>Presentación de PowerPoint</vt:lpstr>
      <vt:lpstr>In Sintesi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Gustavo Luis Chiozza</cp:lastModifiedBy>
  <cp:revision>540</cp:revision>
  <dcterms:created xsi:type="dcterms:W3CDTF">2010-04-12T23:12:02Z</dcterms:created>
  <dcterms:modified xsi:type="dcterms:W3CDTF">2012-03-06T12:42:12Z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