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4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0E58B-E5B8-D84C-B582-B2226767F747}" type="datetimeFigureOut">
              <a:rPr lang="es-ES" smtClean="0"/>
              <a:t>24/10/12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9CA9-FB64-3542-A5B5-0197D627C8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3398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0E58B-E5B8-D84C-B582-B2226767F747}" type="datetimeFigureOut">
              <a:rPr lang="es-ES" smtClean="0"/>
              <a:t>24/10/12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9CA9-FB64-3542-A5B5-0197D627C8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4150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0E58B-E5B8-D84C-B582-B2226767F747}" type="datetimeFigureOut">
              <a:rPr lang="es-ES" smtClean="0"/>
              <a:t>24/10/12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9CA9-FB64-3542-A5B5-0197D627C8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9591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0E58B-E5B8-D84C-B582-B2226767F747}" type="datetimeFigureOut">
              <a:rPr lang="es-ES" smtClean="0"/>
              <a:t>24/10/12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9CA9-FB64-3542-A5B5-0197D627C8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30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0E58B-E5B8-D84C-B582-B2226767F747}" type="datetimeFigureOut">
              <a:rPr lang="es-ES" smtClean="0"/>
              <a:t>24/10/12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9CA9-FB64-3542-A5B5-0197D627C8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9861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0E58B-E5B8-D84C-B582-B2226767F747}" type="datetimeFigureOut">
              <a:rPr lang="es-ES" smtClean="0"/>
              <a:t>24/10/12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9CA9-FB64-3542-A5B5-0197D627C8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6534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0E58B-E5B8-D84C-B582-B2226767F747}" type="datetimeFigureOut">
              <a:rPr lang="es-ES" smtClean="0"/>
              <a:t>24/10/12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9CA9-FB64-3542-A5B5-0197D627C8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1930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0E58B-E5B8-D84C-B582-B2226767F747}" type="datetimeFigureOut">
              <a:rPr lang="es-ES" smtClean="0"/>
              <a:t>24/10/12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9CA9-FB64-3542-A5B5-0197D627C8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3997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0E58B-E5B8-D84C-B582-B2226767F747}" type="datetimeFigureOut">
              <a:rPr lang="es-ES" smtClean="0"/>
              <a:t>24/10/12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9CA9-FB64-3542-A5B5-0197D627C8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1983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0E58B-E5B8-D84C-B582-B2226767F747}" type="datetimeFigureOut">
              <a:rPr lang="es-ES" smtClean="0"/>
              <a:t>24/10/12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9CA9-FB64-3542-A5B5-0197D627C8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3614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0E58B-E5B8-D84C-B582-B2226767F747}" type="datetimeFigureOut">
              <a:rPr lang="es-ES" smtClean="0"/>
              <a:t>24/10/12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9CA9-FB64-3542-A5B5-0197D627C8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191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0E58B-E5B8-D84C-B582-B2226767F747}" type="datetimeFigureOut">
              <a:rPr lang="es-ES" smtClean="0"/>
              <a:t>24/10/12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29CA9-FB64-3542-A5B5-0197D627C8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727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ESTUDIO PATOBIOGR</a:t>
            </a:r>
            <a:r>
              <a:rPr lang="es-ES" dirty="0" smtClean="0"/>
              <a:t>ÁFICO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1"/>
                </a:solidFill>
              </a:rPr>
              <a:t>Procedimiento</a:t>
            </a:r>
          </a:p>
        </p:txBody>
      </p:sp>
    </p:spTree>
    <p:extLst>
      <p:ext uri="{BB962C8B-B14F-4D97-AF65-F5344CB8AC3E}">
        <p14:creationId xmlns:p14="http://schemas.microsoft.com/office/powerpoint/2010/main" val="3895746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/>
          <p:cNvCxnSpPr/>
          <p:nvPr/>
        </p:nvCxnSpPr>
        <p:spPr>
          <a:xfrm>
            <a:off x="1460510" y="277730"/>
            <a:ext cx="0" cy="6120000"/>
          </a:xfrm>
          <a:prstGeom prst="line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Imagen 5" descr="rbsb2_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47" y="2977654"/>
            <a:ext cx="331285" cy="77043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 rot="16200000">
            <a:off x="597665" y="663744"/>
            <a:ext cx="1194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rgbClr val="008000"/>
                </a:solidFill>
              </a:rPr>
              <a:t>CWCM</a:t>
            </a:r>
            <a:endParaRPr lang="es-ES" sz="2800" dirty="0">
              <a:solidFill>
                <a:srgbClr val="008000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1718303" y="2839080"/>
            <a:ext cx="2042030" cy="1451440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/>
          <p:cNvSpPr txBox="1"/>
          <p:nvPr/>
        </p:nvSpPr>
        <p:spPr>
          <a:xfrm>
            <a:off x="2130694" y="3698277"/>
            <a:ext cx="113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DIRECTOR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" name="Flecha abajo 1"/>
          <p:cNvSpPr/>
          <p:nvPr/>
        </p:nvSpPr>
        <p:spPr>
          <a:xfrm>
            <a:off x="2449068" y="4290520"/>
            <a:ext cx="484632" cy="101808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/>
          <p:cNvSpPr txBox="1"/>
          <p:nvPr/>
        </p:nvSpPr>
        <p:spPr>
          <a:xfrm>
            <a:off x="1718303" y="5398488"/>
            <a:ext cx="27267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TIPO DE ESTUDIO </a:t>
            </a:r>
            <a:endParaRPr lang="es-ES" sz="2800" dirty="0"/>
          </a:p>
        </p:txBody>
      </p:sp>
      <p:sp>
        <p:nvSpPr>
          <p:cNvPr id="24" name="Flecha abajo 23"/>
          <p:cNvSpPr/>
          <p:nvPr/>
        </p:nvSpPr>
        <p:spPr>
          <a:xfrm>
            <a:off x="2449068" y="5921708"/>
            <a:ext cx="484632" cy="70058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6718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908 -0.00023 L 0.21261 0.0025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85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2" grpId="0" animBg="1"/>
      <p:bldP spid="4" grpId="0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42900" y="622300"/>
            <a:ext cx="744972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rgbClr val="000090"/>
                </a:solidFill>
              </a:rPr>
              <a:t>1. ESTUDIO DE TIEMPO NORMAL:</a:t>
            </a:r>
          </a:p>
          <a:p>
            <a:pPr marL="540000" indent="-457200">
              <a:buFont typeface="Arial"/>
              <a:buChar char="•"/>
            </a:pPr>
            <a:r>
              <a:rPr lang="es-ES" sz="2800" dirty="0" smtClean="0">
                <a:solidFill>
                  <a:srgbClr val="000090"/>
                </a:solidFill>
              </a:rPr>
              <a:t>Duraci</a:t>
            </a:r>
            <a:r>
              <a:rPr lang="es-ES" sz="2800" dirty="0" smtClean="0">
                <a:solidFill>
                  <a:srgbClr val="000090"/>
                </a:solidFill>
              </a:rPr>
              <a:t>ón: 40 a 45 días.</a:t>
            </a:r>
          </a:p>
          <a:p>
            <a:pPr marL="540000" indent="-457200">
              <a:buFont typeface="Arial"/>
              <a:buChar char="•"/>
            </a:pPr>
            <a:r>
              <a:rPr lang="es-ES" sz="2800" dirty="0" smtClean="0">
                <a:solidFill>
                  <a:srgbClr val="000090"/>
                </a:solidFill>
              </a:rPr>
              <a:t>Horarios: Determinados por los profesionales.</a:t>
            </a:r>
          </a:p>
          <a:p>
            <a:pPr marL="540000" indent="-457200">
              <a:buFont typeface="Arial"/>
              <a:buChar char="•"/>
            </a:pPr>
            <a:r>
              <a:rPr lang="es-ES" sz="2800" dirty="0" smtClean="0">
                <a:solidFill>
                  <a:srgbClr val="000090"/>
                </a:solidFill>
              </a:rPr>
              <a:t>Lugar: Sede de CW y consultorios particulares.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42900" y="2592407"/>
            <a:ext cx="612885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000090"/>
                </a:solidFill>
              </a:rPr>
              <a:t>2</a:t>
            </a:r>
            <a:r>
              <a:rPr lang="es-ES" sz="2800" dirty="0" smtClean="0">
                <a:solidFill>
                  <a:srgbClr val="000090"/>
                </a:solidFill>
              </a:rPr>
              <a:t>. ESTUDIO DE URGENCIA:</a:t>
            </a:r>
          </a:p>
          <a:p>
            <a:pPr marL="540000" indent="-457200">
              <a:buFont typeface="Arial"/>
              <a:buChar char="•"/>
            </a:pPr>
            <a:r>
              <a:rPr lang="es-ES" sz="2800" dirty="0" smtClean="0">
                <a:solidFill>
                  <a:srgbClr val="000090"/>
                </a:solidFill>
              </a:rPr>
              <a:t>Duraci</a:t>
            </a:r>
            <a:r>
              <a:rPr lang="es-ES" sz="2800" dirty="0" smtClean="0">
                <a:solidFill>
                  <a:srgbClr val="000090"/>
                </a:solidFill>
              </a:rPr>
              <a:t>ón: 10 días.</a:t>
            </a:r>
          </a:p>
          <a:p>
            <a:pPr marL="540000" indent="-457200">
              <a:buFont typeface="Arial"/>
              <a:buChar char="•"/>
            </a:pPr>
            <a:r>
              <a:rPr lang="es-ES" sz="2800" dirty="0" smtClean="0">
                <a:solidFill>
                  <a:srgbClr val="000090"/>
                </a:solidFill>
              </a:rPr>
              <a:t>Horarios: Requeridos por la urgencia.</a:t>
            </a:r>
          </a:p>
          <a:p>
            <a:pPr marL="540000" indent="-457200">
              <a:buFont typeface="Arial"/>
              <a:buChar char="•"/>
            </a:pPr>
            <a:r>
              <a:rPr lang="es-ES" sz="2800" dirty="0" smtClean="0">
                <a:solidFill>
                  <a:srgbClr val="000090"/>
                </a:solidFill>
              </a:rPr>
              <a:t>Lugar: </a:t>
            </a:r>
            <a:r>
              <a:rPr lang="es-ES" sz="2800" dirty="0" smtClean="0">
                <a:solidFill>
                  <a:srgbClr val="000090"/>
                </a:solidFill>
              </a:rPr>
              <a:t>Requeridos por la urgencia.</a:t>
            </a:r>
            <a:endParaRPr lang="es-ES" sz="2800" dirty="0">
              <a:solidFill>
                <a:srgbClr val="000090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610100" y="5005407"/>
            <a:ext cx="34470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rgbClr val="953735"/>
                </a:solidFill>
              </a:rPr>
              <a:t>B. ESTUDIO CERRADO:</a:t>
            </a:r>
          </a:p>
          <a:p>
            <a:pPr marL="540000" indent="-457200">
              <a:buFont typeface="Arial"/>
              <a:buChar char="•"/>
            </a:pPr>
            <a:r>
              <a:rPr lang="es-ES" sz="2800" dirty="0" smtClean="0">
                <a:solidFill>
                  <a:srgbClr val="953735"/>
                </a:solidFill>
              </a:rPr>
              <a:t>Equipo reducido.</a:t>
            </a:r>
            <a:endParaRPr lang="es-ES" sz="2800" dirty="0">
              <a:solidFill>
                <a:srgbClr val="953735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42900" y="5005407"/>
            <a:ext cx="358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es-ES" sz="2800" dirty="0" smtClean="0">
                <a:solidFill>
                  <a:schemeClr val="accent2">
                    <a:lumMod val="75000"/>
                  </a:schemeClr>
                </a:solidFill>
              </a:rPr>
              <a:t>. ESTUDIO ABIERTO:</a:t>
            </a:r>
          </a:p>
          <a:p>
            <a:pPr marL="540000" indent="-457200">
              <a:buFont typeface="Arial"/>
              <a:buChar char="•"/>
            </a:pPr>
            <a:r>
              <a:rPr lang="es-ES" sz="2800" dirty="0" smtClean="0">
                <a:solidFill>
                  <a:schemeClr val="accent2">
                    <a:lumMod val="75000"/>
                  </a:schemeClr>
                </a:solidFill>
              </a:rPr>
              <a:t>Equipo Completo.</a:t>
            </a:r>
            <a:endParaRPr lang="es-E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69516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/>
          <p:cNvCxnSpPr/>
          <p:nvPr/>
        </p:nvCxnSpPr>
        <p:spPr>
          <a:xfrm>
            <a:off x="1460510" y="277730"/>
            <a:ext cx="0" cy="6120000"/>
          </a:xfrm>
          <a:prstGeom prst="line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Imagen 5" descr="rbsb2_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415" y="2996660"/>
            <a:ext cx="331285" cy="77043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 rot="16200000">
            <a:off x="597665" y="663744"/>
            <a:ext cx="1194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rgbClr val="008000"/>
                </a:solidFill>
              </a:rPr>
              <a:t>CWCM</a:t>
            </a:r>
            <a:endParaRPr lang="es-ES" sz="2800" dirty="0">
              <a:solidFill>
                <a:srgbClr val="008000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1718303" y="2839080"/>
            <a:ext cx="2042030" cy="1451440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/>
        </p:nvSpPr>
        <p:spPr>
          <a:xfrm>
            <a:off x="2303510" y="647510"/>
            <a:ext cx="1992224" cy="812600"/>
          </a:xfrm>
          <a:prstGeom prst="rect">
            <a:avLst/>
          </a:prstGeom>
          <a:noFill/>
          <a:ln w="28575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8000"/>
                </a:solidFill>
              </a:rPr>
              <a:t>SECRETARÍA</a:t>
            </a:r>
            <a:endParaRPr lang="es-ES" dirty="0"/>
          </a:p>
        </p:txBody>
      </p:sp>
      <p:sp>
        <p:nvSpPr>
          <p:cNvPr id="12" name="Flecha derecha 11"/>
          <p:cNvSpPr/>
          <p:nvPr/>
        </p:nvSpPr>
        <p:spPr>
          <a:xfrm>
            <a:off x="3823082" y="3349619"/>
            <a:ext cx="970710" cy="41914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Octágono 44"/>
          <p:cNvSpPr/>
          <p:nvPr/>
        </p:nvSpPr>
        <p:spPr>
          <a:xfrm>
            <a:off x="4905855" y="3088125"/>
            <a:ext cx="1606230" cy="917224"/>
          </a:xfrm>
          <a:prstGeom prst="octagon">
            <a:avLst/>
          </a:prstGeom>
          <a:noFill/>
          <a:ln w="3810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rgbClr val="000090"/>
                </a:solidFill>
              </a:rPr>
              <a:t>Jefe Equipo</a:t>
            </a:r>
            <a:endParaRPr lang="es-ES" sz="2400" dirty="0">
              <a:solidFill>
                <a:srgbClr val="000090"/>
              </a:solidFill>
            </a:endParaRPr>
          </a:p>
        </p:txBody>
      </p:sp>
      <p:sp>
        <p:nvSpPr>
          <p:cNvPr id="46" name="Elipse 45"/>
          <p:cNvSpPr/>
          <p:nvPr/>
        </p:nvSpPr>
        <p:spPr>
          <a:xfrm>
            <a:off x="7248474" y="1121677"/>
            <a:ext cx="1260000" cy="1260000"/>
          </a:xfrm>
          <a:prstGeom prst="ellipse">
            <a:avLst/>
          </a:prstGeom>
          <a:noFill/>
          <a:ln w="38100" cmpd="sng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</a:t>
            </a: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édico Clínico</a:t>
            </a: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7" name="Heptágono 46"/>
          <p:cNvSpPr/>
          <p:nvPr/>
        </p:nvSpPr>
        <p:spPr>
          <a:xfrm>
            <a:off x="7248474" y="4814704"/>
            <a:ext cx="1260000" cy="1260000"/>
          </a:xfrm>
          <a:prstGeom prst="heptagon">
            <a:avLst/>
          </a:prstGeom>
          <a:noFill/>
          <a:ln w="3810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Anam.</a:t>
            </a:r>
            <a:endParaRPr lang="es-E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9" name="Conector curvado 48"/>
          <p:cNvCxnSpPr/>
          <p:nvPr/>
        </p:nvCxnSpPr>
        <p:spPr>
          <a:xfrm>
            <a:off x="3760332" y="3872606"/>
            <a:ext cx="3299614" cy="1975015"/>
          </a:xfrm>
          <a:prstGeom prst="curvedConnector3">
            <a:avLst>
              <a:gd name="adj1" fmla="val 943"/>
            </a:avLst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Flecha circular 61"/>
          <p:cNvSpPr/>
          <p:nvPr/>
        </p:nvSpPr>
        <p:spPr>
          <a:xfrm rot="16627113">
            <a:off x="5265738" y="1539717"/>
            <a:ext cx="3165796" cy="2875877"/>
          </a:xfrm>
          <a:prstGeom prst="circularArrow">
            <a:avLst>
              <a:gd name="adj1" fmla="val 6940"/>
              <a:gd name="adj2" fmla="val 1142319"/>
              <a:gd name="adj3" fmla="val 20426710"/>
              <a:gd name="adj4" fmla="val 15489727"/>
              <a:gd name="adj5" fmla="val 12500"/>
            </a:avLst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3" name="Flecha circular 62"/>
          <p:cNvSpPr/>
          <p:nvPr/>
        </p:nvSpPr>
        <p:spPr>
          <a:xfrm rot="4942954" flipV="1">
            <a:off x="5277801" y="2650142"/>
            <a:ext cx="3165796" cy="2875877"/>
          </a:xfrm>
          <a:prstGeom prst="circularArrow">
            <a:avLst>
              <a:gd name="adj1" fmla="val 6940"/>
              <a:gd name="adj2" fmla="val 1142319"/>
              <a:gd name="adj3" fmla="val 20426710"/>
              <a:gd name="adj4" fmla="val 15489727"/>
              <a:gd name="adj5" fmla="val 12500"/>
            </a:avLst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cxnSp>
        <p:nvCxnSpPr>
          <p:cNvPr id="66" name="Conector recto 65"/>
          <p:cNvCxnSpPr/>
          <p:nvPr/>
        </p:nvCxnSpPr>
        <p:spPr>
          <a:xfrm>
            <a:off x="7059946" y="277730"/>
            <a:ext cx="0" cy="3060000"/>
          </a:xfrm>
          <a:prstGeom prst="line">
            <a:avLst/>
          </a:prstGeom>
          <a:ln w="76200" cmpd="sng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70"/>
          <p:cNvCxnSpPr/>
          <p:nvPr/>
        </p:nvCxnSpPr>
        <p:spPr>
          <a:xfrm>
            <a:off x="7059946" y="3440778"/>
            <a:ext cx="0" cy="3060000"/>
          </a:xfrm>
          <a:prstGeom prst="line">
            <a:avLst/>
          </a:prstGeom>
          <a:ln w="76200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CuadroTexto 78"/>
          <p:cNvSpPr txBox="1"/>
          <p:nvPr/>
        </p:nvSpPr>
        <p:spPr>
          <a:xfrm rot="16200000">
            <a:off x="6100478" y="2377314"/>
            <a:ext cx="1346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</a:t>
            </a:r>
            <a:r>
              <a:rPr lang="es-E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ínica</a:t>
            </a:r>
            <a:endParaRPr lang="es-E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0" name="CuadroTexto 79"/>
          <p:cNvSpPr txBox="1"/>
          <p:nvPr/>
        </p:nvSpPr>
        <p:spPr>
          <a:xfrm rot="16200000">
            <a:off x="5910216" y="3859659"/>
            <a:ext cx="172695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chemeClr val="accent6">
                    <a:lumMod val="75000"/>
                  </a:schemeClr>
                </a:solidFill>
              </a:rPr>
              <a:t>Biogr</a:t>
            </a:r>
            <a:r>
              <a:rPr lang="es-ES" sz="2800" dirty="0" smtClean="0">
                <a:solidFill>
                  <a:schemeClr val="accent6">
                    <a:lumMod val="75000"/>
                  </a:schemeClr>
                </a:solidFill>
              </a:rPr>
              <a:t>áfica</a:t>
            </a:r>
            <a:endParaRPr lang="es-E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1" name="Flecha abajo 80"/>
          <p:cNvSpPr/>
          <p:nvPr/>
        </p:nvSpPr>
        <p:spPr>
          <a:xfrm>
            <a:off x="2449068" y="4290520"/>
            <a:ext cx="484632" cy="101808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CuadroTexto 81"/>
          <p:cNvSpPr txBox="1"/>
          <p:nvPr/>
        </p:nvSpPr>
        <p:spPr>
          <a:xfrm>
            <a:off x="1718303" y="5398488"/>
            <a:ext cx="27267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TIPO DE ESTUDIO </a:t>
            </a:r>
            <a:endParaRPr lang="es-ES" sz="2800" dirty="0"/>
          </a:p>
        </p:txBody>
      </p:sp>
      <p:sp>
        <p:nvSpPr>
          <p:cNvPr id="83" name="Flecha abajo 82"/>
          <p:cNvSpPr/>
          <p:nvPr/>
        </p:nvSpPr>
        <p:spPr>
          <a:xfrm>
            <a:off x="2449068" y="5921708"/>
            <a:ext cx="484632" cy="70058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CuadroTexto 83"/>
          <p:cNvSpPr txBox="1"/>
          <p:nvPr/>
        </p:nvSpPr>
        <p:spPr>
          <a:xfrm>
            <a:off x="2130694" y="3698277"/>
            <a:ext cx="113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DIRECTOR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653462"/>
      </p:ext>
    </p:extLst>
  </p:cSld>
  <p:clrMapOvr>
    <a:masterClrMapping/>
  </p:clrMapOvr>
  <p:transition xmlns:p14="http://schemas.microsoft.com/office/powerpoint/2010/main" spd="slow">
    <p:push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33333E-6 L -0.0849 -0.345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53" y="-17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49 -0.34583 L 0.56371 -0.4192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431" y="-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371 -0.41922 L 0.56389 0.15486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45" grpId="0" animBg="1"/>
      <p:bldP spid="46" grpId="0" animBg="1"/>
      <p:bldP spid="47" grpId="0" animBg="1"/>
      <p:bldP spid="62" grpId="0" animBg="1"/>
      <p:bldP spid="63" grpId="0" animBg="1"/>
      <p:bldP spid="79" grpId="0"/>
      <p:bldP spid="8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834440" y="1070877"/>
            <a:ext cx="1260000" cy="1260000"/>
          </a:xfrm>
          <a:prstGeom prst="ellipse">
            <a:avLst/>
          </a:prstGeom>
          <a:noFill/>
          <a:ln w="38100" cmpd="sng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</a:t>
            </a: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édico Clínico</a:t>
            </a: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Heptágono 3"/>
          <p:cNvSpPr/>
          <p:nvPr/>
        </p:nvSpPr>
        <p:spPr>
          <a:xfrm>
            <a:off x="834440" y="4535304"/>
            <a:ext cx="1260000" cy="1260000"/>
          </a:xfrm>
          <a:prstGeom prst="heptagon">
            <a:avLst/>
          </a:prstGeom>
          <a:noFill/>
          <a:ln w="3810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Anam.</a:t>
            </a:r>
            <a:endParaRPr lang="es-E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" name="Conector recto 4"/>
          <p:cNvCxnSpPr/>
          <p:nvPr/>
        </p:nvCxnSpPr>
        <p:spPr>
          <a:xfrm>
            <a:off x="685553" y="323545"/>
            <a:ext cx="0" cy="3060000"/>
          </a:xfrm>
          <a:prstGeom prst="line">
            <a:avLst/>
          </a:prstGeom>
          <a:ln w="76200" cmpd="sng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>
            <a:off x="685553" y="3486593"/>
            <a:ext cx="0" cy="3060000"/>
          </a:xfrm>
          <a:prstGeom prst="line">
            <a:avLst/>
          </a:prstGeom>
          <a:ln w="76200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lecha derecha 7"/>
          <p:cNvSpPr/>
          <p:nvPr/>
        </p:nvSpPr>
        <p:spPr>
          <a:xfrm>
            <a:off x="2216357" y="1357281"/>
            <a:ext cx="759536" cy="697318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lecha derecha 8"/>
          <p:cNvSpPr/>
          <p:nvPr/>
        </p:nvSpPr>
        <p:spPr>
          <a:xfrm rot="2400000">
            <a:off x="1925619" y="2330878"/>
            <a:ext cx="759536" cy="697318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/>
        </p:nvSpPr>
        <p:spPr>
          <a:xfrm>
            <a:off x="2820243" y="2435212"/>
            <a:ext cx="199223" cy="65996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Flecha derecha 10"/>
          <p:cNvSpPr/>
          <p:nvPr/>
        </p:nvSpPr>
        <p:spPr>
          <a:xfrm rot="19200000" flipV="1">
            <a:off x="1925620" y="440920"/>
            <a:ext cx="759536" cy="697318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/>
          <p:cNvSpPr txBox="1"/>
          <p:nvPr/>
        </p:nvSpPr>
        <p:spPr>
          <a:xfrm>
            <a:off x="3175108" y="1496369"/>
            <a:ext cx="1277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EST. COMP.</a:t>
            </a:r>
            <a:endParaRPr lang="es-ES" dirty="0"/>
          </a:p>
        </p:txBody>
      </p:sp>
      <p:sp>
        <p:nvSpPr>
          <p:cNvPr id="13" name="Elipse 12"/>
          <p:cNvSpPr/>
          <p:nvPr/>
        </p:nvSpPr>
        <p:spPr>
          <a:xfrm>
            <a:off x="2820421" y="214435"/>
            <a:ext cx="900000" cy="900000"/>
          </a:xfrm>
          <a:prstGeom prst="ellipse">
            <a:avLst/>
          </a:prstGeom>
          <a:noFill/>
          <a:ln w="38100" cmpd="sng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SP</a:t>
            </a: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3935642" y="225989"/>
            <a:ext cx="900000" cy="900000"/>
          </a:xfrm>
          <a:prstGeom prst="ellipse">
            <a:avLst/>
          </a:prstGeom>
          <a:noFill/>
          <a:ln w="38100" cmpd="sng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SP</a:t>
            </a: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Flecha derecha 15"/>
          <p:cNvSpPr/>
          <p:nvPr/>
        </p:nvSpPr>
        <p:spPr>
          <a:xfrm rot="3460667">
            <a:off x="3427420" y="1114952"/>
            <a:ext cx="331546" cy="31442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Flecha derecha 16"/>
          <p:cNvSpPr/>
          <p:nvPr/>
        </p:nvSpPr>
        <p:spPr>
          <a:xfrm rot="18139333" flipH="1">
            <a:off x="3858152" y="1114951"/>
            <a:ext cx="331546" cy="31442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Flecha derecha 17"/>
          <p:cNvSpPr/>
          <p:nvPr/>
        </p:nvSpPr>
        <p:spPr>
          <a:xfrm>
            <a:off x="5124657" y="103370"/>
            <a:ext cx="759536" cy="1022619"/>
          </a:xfrm>
          <a:prstGeom prst="rightArrow">
            <a:avLst>
              <a:gd name="adj1" fmla="val 50000"/>
              <a:gd name="adj2" fmla="val 44536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CuadroTexto 18"/>
          <p:cNvSpPr txBox="1"/>
          <p:nvPr/>
        </p:nvSpPr>
        <p:spPr>
          <a:xfrm>
            <a:off x="6243986" y="778489"/>
            <a:ext cx="242326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/>
              <a:t>CONCLUSI</a:t>
            </a:r>
            <a:r>
              <a:rPr lang="es-ES" sz="3200" dirty="0" smtClean="0"/>
              <a:t>ÓN</a:t>
            </a:r>
            <a:endParaRPr lang="es-ES" sz="3200" dirty="0"/>
          </a:p>
        </p:txBody>
      </p:sp>
      <p:cxnSp>
        <p:nvCxnSpPr>
          <p:cNvPr id="21" name="Conector recto 20"/>
          <p:cNvCxnSpPr/>
          <p:nvPr/>
        </p:nvCxnSpPr>
        <p:spPr>
          <a:xfrm>
            <a:off x="685553" y="3438968"/>
            <a:ext cx="8458447" cy="0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Flecha derecha 25"/>
          <p:cNvSpPr/>
          <p:nvPr/>
        </p:nvSpPr>
        <p:spPr>
          <a:xfrm rot="5400000">
            <a:off x="6974443" y="681515"/>
            <a:ext cx="759536" cy="2330877"/>
          </a:xfrm>
          <a:prstGeom prst="rightArrow">
            <a:avLst>
              <a:gd name="adj1" fmla="val 50000"/>
              <a:gd name="adj2" fmla="val 44536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CuadroTexto 26"/>
          <p:cNvSpPr txBox="1"/>
          <p:nvPr/>
        </p:nvSpPr>
        <p:spPr>
          <a:xfrm>
            <a:off x="6142386" y="2416464"/>
            <a:ext cx="24440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/>
              <a:t>ALTA CL</a:t>
            </a:r>
            <a:r>
              <a:rPr lang="es-ES" sz="3200" dirty="0" smtClean="0"/>
              <a:t>ÍNICA</a:t>
            </a:r>
            <a:endParaRPr lang="es-ES" sz="3200" dirty="0"/>
          </a:p>
        </p:txBody>
      </p:sp>
      <p:sp>
        <p:nvSpPr>
          <p:cNvPr id="28" name="Flecha derecha 27"/>
          <p:cNvSpPr/>
          <p:nvPr/>
        </p:nvSpPr>
        <p:spPr>
          <a:xfrm>
            <a:off x="5124657" y="1108974"/>
            <a:ext cx="759536" cy="1022619"/>
          </a:xfrm>
          <a:prstGeom prst="rightArrow">
            <a:avLst>
              <a:gd name="adj1" fmla="val 50000"/>
              <a:gd name="adj2" fmla="val 44536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Flecha derecha 39"/>
          <p:cNvSpPr/>
          <p:nvPr/>
        </p:nvSpPr>
        <p:spPr>
          <a:xfrm>
            <a:off x="2216178" y="4782376"/>
            <a:ext cx="759536" cy="697318"/>
          </a:xfrm>
          <a:prstGeom prst="rightArrow">
            <a:avLst/>
          </a:prstGeom>
          <a:solidFill>
            <a:srgbClr val="E46C0A"/>
          </a:solidFill>
          <a:ln>
            <a:solidFill>
              <a:srgbClr val="E46C0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Flecha derecha 40"/>
          <p:cNvSpPr/>
          <p:nvPr/>
        </p:nvSpPr>
        <p:spPr>
          <a:xfrm rot="2400000">
            <a:off x="1925440" y="5755973"/>
            <a:ext cx="759536" cy="697318"/>
          </a:xfrm>
          <a:prstGeom prst="rightArrow">
            <a:avLst/>
          </a:prstGeom>
          <a:solidFill>
            <a:srgbClr val="E46C0A"/>
          </a:solidFill>
          <a:ln>
            <a:solidFill>
              <a:srgbClr val="E46C0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Flecha derecha 41"/>
          <p:cNvSpPr/>
          <p:nvPr/>
        </p:nvSpPr>
        <p:spPr>
          <a:xfrm rot="19200000" flipV="1">
            <a:off x="1925441" y="3866015"/>
            <a:ext cx="759536" cy="697318"/>
          </a:xfrm>
          <a:prstGeom prst="rightArrow">
            <a:avLst/>
          </a:prstGeom>
          <a:solidFill>
            <a:srgbClr val="E46C0A"/>
          </a:solidFill>
          <a:ln>
            <a:solidFill>
              <a:srgbClr val="E46C0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CuadroTexto 42"/>
          <p:cNvSpPr txBox="1"/>
          <p:nvPr/>
        </p:nvSpPr>
        <p:spPr>
          <a:xfrm>
            <a:off x="2820241" y="3776812"/>
            <a:ext cx="171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rgbClr val="E46C0A"/>
                </a:solidFill>
              </a:rPr>
              <a:t>ANAMNESIS</a:t>
            </a:r>
            <a:endParaRPr lang="es-ES" sz="2400" dirty="0">
              <a:solidFill>
                <a:srgbClr val="E46C0A"/>
              </a:solidFill>
            </a:endParaRPr>
          </a:p>
        </p:txBody>
      </p:sp>
      <p:sp>
        <p:nvSpPr>
          <p:cNvPr id="44" name="CuadroTexto 43"/>
          <p:cNvSpPr txBox="1"/>
          <p:nvPr/>
        </p:nvSpPr>
        <p:spPr>
          <a:xfrm>
            <a:off x="3019466" y="4665710"/>
            <a:ext cx="13803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rgbClr val="E46C0A"/>
                </a:solidFill>
              </a:rPr>
              <a:t>FOTOS </a:t>
            </a:r>
          </a:p>
          <a:p>
            <a:r>
              <a:rPr lang="es-ES" sz="2400" dirty="0" smtClean="0">
                <a:solidFill>
                  <a:srgbClr val="E46C0A"/>
                </a:solidFill>
              </a:rPr>
              <a:t>ESCRITOS</a:t>
            </a:r>
            <a:endParaRPr lang="es-ES" sz="2400" dirty="0">
              <a:solidFill>
                <a:srgbClr val="E46C0A"/>
              </a:solidFill>
            </a:endParaRPr>
          </a:p>
        </p:txBody>
      </p:sp>
      <p:sp>
        <p:nvSpPr>
          <p:cNvPr id="45" name="CuadroTexto 44"/>
          <p:cNvSpPr txBox="1"/>
          <p:nvPr/>
        </p:nvSpPr>
        <p:spPr>
          <a:xfrm>
            <a:off x="2820421" y="6031055"/>
            <a:ext cx="1325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rgbClr val="E46C0A"/>
                </a:solidFill>
              </a:rPr>
              <a:t>SINOPSIS</a:t>
            </a:r>
            <a:endParaRPr lang="es-ES" sz="2400" dirty="0">
              <a:solidFill>
                <a:srgbClr val="E46C0A"/>
              </a:solidFill>
            </a:endParaRPr>
          </a:p>
        </p:txBody>
      </p:sp>
      <p:sp>
        <p:nvSpPr>
          <p:cNvPr id="46" name="Flecha derecha 45"/>
          <p:cNvSpPr/>
          <p:nvPr/>
        </p:nvSpPr>
        <p:spPr>
          <a:xfrm>
            <a:off x="4152450" y="5706374"/>
            <a:ext cx="759536" cy="1022619"/>
          </a:xfrm>
          <a:prstGeom prst="rightArrow">
            <a:avLst>
              <a:gd name="adj1" fmla="val 50000"/>
              <a:gd name="adj2" fmla="val 44536"/>
            </a:avLst>
          </a:prstGeom>
          <a:solidFill>
            <a:schemeClr val="accent6">
              <a:lumMod val="75000"/>
            </a:schemeClr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Octágono 46"/>
          <p:cNvSpPr/>
          <p:nvPr/>
        </p:nvSpPr>
        <p:spPr>
          <a:xfrm rot="16200000">
            <a:off x="4622466" y="4835765"/>
            <a:ext cx="1606230" cy="917224"/>
          </a:xfrm>
          <a:prstGeom prst="octagon">
            <a:avLst/>
          </a:prstGeom>
          <a:noFill/>
          <a:ln w="3810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rgbClr val="000090"/>
                </a:solidFill>
              </a:rPr>
              <a:t>Jefe Equipo</a:t>
            </a:r>
            <a:endParaRPr lang="es-ES" sz="2400" dirty="0">
              <a:solidFill>
                <a:srgbClr val="000090"/>
              </a:solidFill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5814515" y="5907944"/>
            <a:ext cx="267493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/>
              <a:t>PREDISCUSI</a:t>
            </a:r>
            <a:r>
              <a:rPr lang="es-ES" sz="3200" dirty="0" smtClean="0"/>
              <a:t>ÓN</a:t>
            </a:r>
            <a:endParaRPr lang="es-ES" sz="3200" dirty="0"/>
          </a:p>
        </p:txBody>
      </p:sp>
      <p:sp>
        <p:nvSpPr>
          <p:cNvPr id="49" name="Flecha derecha 48"/>
          <p:cNvSpPr/>
          <p:nvPr/>
        </p:nvSpPr>
        <p:spPr>
          <a:xfrm rot="16200000" flipV="1">
            <a:off x="6944239" y="3907198"/>
            <a:ext cx="759536" cy="2330877"/>
          </a:xfrm>
          <a:prstGeom prst="rightArrow">
            <a:avLst>
              <a:gd name="adj1" fmla="val 50000"/>
              <a:gd name="adj2" fmla="val 44536"/>
            </a:avLst>
          </a:prstGeom>
          <a:solidFill>
            <a:srgbClr val="E46C0A"/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CuadroTexto 49"/>
          <p:cNvSpPr txBox="1"/>
          <p:nvPr/>
        </p:nvSpPr>
        <p:spPr>
          <a:xfrm>
            <a:off x="5570886" y="3824760"/>
            <a:ext cx="361088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/>
              <a:t>ALTA «BIOGR</a:t>
            </a:r>
            <a:r>
              <a:rPr lang="es-ES" sz="3200" dirty="0" smtClean="0"/>
              <a:t>ÁFICA»</a:t>
            </a:r>
            <a:endParaRPr lang="es-ES" sz="3200" dirty="0"/>
          </a:p>
        </p:txBody>
      </p:sp>
      <p:sp>
        <p:nvSpPr>
          <p:cNvPr id="51" name="Flecha derecha 50"/>
          <p:cNvSpPr/>
          <p:nvPr/>
        </p:nvSpPr>
        <p:spPr>
          <a:xfrm>
            <a:off x="8384464" y="2927658"/>
            <a:ext cx="759536" cy="1022619"/>
          </a:xfrm>
          <a:prstGeom prst="rightArrow">
            <a:avLst>
              <a:gd name="adj1" fmla="val 50000"/>
              <a:gd name="adj2" fmla="val 4453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389033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/>
      <p:bldP spid="13" grpId="0" animBg="1"/>
      <p:bldP spid="14" grpId="0" animBg="1"/>
      <p:bldP spid="16" grpId="0" animBg="1"/>
      <p:bldP spid="17" grpId="0" animBg="1"/>
      <p:bldP spid="18" grpId="0" animBg="1"/>
      <p:bldP spid="19" grpId="0"/>
      <p:bldP spid="26" grpId="0" animBg="1"/>
      <p:bldP spid="27" grpId="0"/>
      <p:bldP spid="28" grpId="0" animBg="1"/>
      <p:bldP spid="40" grpId="0" animBg="1"/>
      <p:bldP spid="41" grpId="0" animBg="1"/>
      <p:bldP spid="42" grpId="0" animBg="1"/>
      <p:bldP spid="43" grpId="0"/>
      <p:bldP spid="44" grpId="0"/>
      <p:bldP spid="45" grpId="0"/>
      <p:bldP spid="46" grpId="0" animBg="1"/>
      <p:bldP spid="47" grpId="1" animBg="1"/>
      <p:bldP spid="48" grpId="0"/>
      <p:bldP spid="49" grpId="0" animBg="1"/>
      <p:bldP spid="50" grpId="0"/>
      <p:bldP spid="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/>
          <p:cNvCxnSpPr/>
          <p:nvPr/>
        </p:nvCxnSpPr>
        <p:spPr>
          <a:xfrm>
            <a:off x="0" y="3438968"/>
            <a:ext cx="9144000" cy="0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 rot="1981119">
            <a:off x="7347958" y="70520"/>
            <a:ext cx="20073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>
                <a:latin typeface="Mistral"/>
                <a:cs typeface="Mistral"/>
              </a:rPr>
              <a:t>Ateneo Cl</a:t>
            </a:r>
            <a:r>
              <a:rPr lang="es-ES" sz="4400" dirty="0" smtClean="0">
                <a:latin typeface="Mistral"/>
                <a:cs typeface="Mistral"/>
              </a:rPr>
              <a:t>ínico</a:t>
            </a:r>
            <a:endParaRPr lang="es-ES" sz="4400" dirty="0">
              <a:latin typeface="Mistral"/>
              <a:cs typeface="Mistral"/>
            </a:endParaRPr>
          </a:p>
        </p:txBody>
      </p:sp>
      <p:sp>
        <p:nvSpPr>
          <p:cNvPr id="4" name="Elipse 3"/>
          <p:cNvSpPr/>
          <p:nvPr/>
        </p:nvSpPr>
        <p:spPr>
          <a:xfrm>
            <a:off x="317500" y="342900"/>
            <a:ext cx="8547100" cy="6172200"/>
          </a:xfrm>
          <a:prstGeom prst="ellipse">
            <a:avLst/>
          </a:prstGeom>
          <a:noFill/>
          <a:ln w="76200" cmpd="sng"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Elipse 4"/>
          <p:cNvSpPr/>
          <p:nvPr/>
        </p:nvSpPr>
        <p:spPr>
          <a:xfrm>
            <a:off x="3646033" y="2713248"/>
            <a:ext cx="2042030" cy="1451440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4073794" y="3513611"/>
            <a:ext cx="113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DIRECTOR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2002840" y="1947177"/>
            <a:ext cx="1260000" cy="1260000"/>
          </a:xfrm>
          <a:prstGeom prst="ellipse">
            <a:avLst/>
          </a:prstGeom>
          <a:noFill/>
          <a:ln w="38100" cmpd="sng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</a:t>
            </a: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édico Clínico</a:t>
            </a: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Heptágono 7"/>
          <p:cNvSpPr/>
          <p:nvPr/>
        </p:nvSpPr>
        <p:spPr>
          <a:xfrm>
            <a:off x="6097240" y="3540415"/>
            <a:ext cx="1260000" cy="1260000"/>
          </a:xfrm>
          <a:prstGeom prst="heptagon">
            <a:avLst/>
          </a:prstGeom>
          <a:noFill/>
          <a:ln w="3810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Anam.</a:t>
            </a:r>
            <a:endParaRPr lang="es-E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4230121" y="1243135"/>
            <a:ext cx="900000" cy="900000"/>
          </a:xfrm>
          <a:prstGeom prst="ellipse">
            <a:avLst/>
          </a:prstGeom>
          <a:noFill/>
          <a:ln w="38100" cmpd="sng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SP</a:t>
            </a: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6018442" y="2143135"/>
            <a:ext cx="900000" cy="900000"/>
          </a:xfrm>
          <a:prstGeom prst="ellipse">
            <a:avLst/>
          </a:prstGeom>
          <a:noFill/>
          <a:ln w="38100" cmpd="sng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SP</a:t>
            </a: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Octágono 10"/>
          <p:cNvSpPr/>
          <p:nvPr/>
        </p:nvSpPr>
        <p:spPr>
          <a:xfrm>
            <a:off x="1777666" y="3706076"/>
            <a:ext cx="1606230" cy="917224"/>
          </a:xfrm>
          <a:prstGeom prst="octagon">
            <a:avLst/>
          </a:prstGeom>
          <a:noFill/>
          <a:ln w="3810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rgbClr val="000090"/>
                </a:solidFill>
              </a:rPr>
              <a:t>Jefe Equipo</a:t>
            </a:r>
            <a:endParaRPr lang="es-ES" sz="2400" dirty="0">
              <a:solidFill>
                <a:srgbClr val="000090"/>
              </a:solidFill>
            </a:endParaRPr>
          </a:p>
        </p:txBody>
      </p:sp>
      <p:sp>
        <p:nvSpPr>
          <p:cNvPr id="12" name="Heptágono 11"/>
          <p:cNvSpPr/>
          <p:nvPr/>
        </p:nvSpPr>
        <p:spPr>
          <a:xfrm>
            <a:off x="5590480" y="5334250"/>
            <a:ext cx="1107600" cy="812300"/>
          </a:xfrm>
          <a:prstGeom prst="heptagon">
            <a:avLst/>
          </a:prstGeom>
          <a:noFill/>
          <a:ln w="3810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CW</a:t>
            </a:r>
            <a:endParaRPr lang="es-E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Heptágono 14"/>
          <p:cNvSpPr/>
          <p:nvPr/>
        </p:nvSpPr>
        <p:spPr>
          <a:xfrm>
            <a:off x="4273347" y="5486650"/>
            <a:ext cx="1107600" cy="812300"/>
          </a:xfrm>
          <a:prstGeom prst="heptagon">
            <a:avLst/>
          </a:prstGeom>
          <a:noFill/>
          <a:ln w="3810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CW</a:t>
            </a:r>
            <a:endParaRPr lang="es-E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Heptágono 15"/>
          <p:cNvSpPr/>
          <p:nvPr/>
        </p:nvSpPr>
        <p:spPr>
          <a:xfrm>
            <a:off x="2928094" y="5360150"/>
            <a:ext cx="1107600" cy="812300"/>
          </a:xfrm>
          <a:prstGeom prst="heptagon">
            <a:avLst/>
          </a:prstGeom>
          <a:noFill/>
          <a:ln w="3810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CW</a:t>
            </a:r>
            <a:endParaRPr lang="es-E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Heptágono 16"/>
          <p:cNvSpPr/>
          <p:nvPr/>
        </p:nvSpPr>
        <p:spPr>
          <a:xfrm>
            <a:off x="1777666" y="4954000"/>
            <a:ext cx="1107600" cy="812300"/>
          </a:xfrm>
          <a:prstGeom prst="heptagon">
            <a:avLst/>
          </a:prstGeom>
          <a:noFill/>
          <a:ln w="3810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CW</a:t>
            </a:r>
            <a:endParaRPr lang="es-E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4595170" y="4446472"/>
            <a:ext cx="14715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>
                <a:latin typeface="Mistral"/>
                <a:cs typeface="Mistral"/>
              </a:rPr>
              <a:t>Cerrado</a:t>
            </a:r>
            <a:endParaRPr lang="es-ES" sz="4000" dirty="0">
              <a:latin typeface="Mistral"/>
              <a:cs typeface="Mistral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3277422" y="4449129"/>
            <a:ext cx="13424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>
                <a:latin typeface="Mistral"/>
                <a:cs typeface="Mistral"/>
              </a:rPr>
              <a:t>Abierto</a:t>
            </a:r>
            <a:endParaRPr lang="es-ES" sz="4000" dirty="0">
              <a:latin typeface="Mistral"/>
              <a:cs typeface="Mistral"/>
            </a:endParaRPr>
          </a:p>
        </p:txBody>
      </p:sp>
      <p:sp>
        <p:nvSpPr>
          <p:cNvPr id="20" name="Flecha derecha 19"/>
          <p:cNvSpPr/>
          <p:nvPr/>
        </p:nvSpPr>
        <p:spPr>
          <a:xfrm>
            <a:off x="8384464" y="2927658"/>
            <a:ext cx="759536" cy="1022619"/>
          </a:xfrm>
          <a:prstGeom prst="rightArrow">
            <a:avLst>
              <a:gd name="adj1" fmla="val 50000"/>
              <a:gd name="adj2" fmla="val 4453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4263358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6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6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/>
      <p:bldP spid="18" grpId="2"/>
      <p:bldP spid="19" grpId="0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/>
          <p:cNvCxnSpPr/>
          <p:nvPr/>
        </p:nvCxnSpPr>
        <p:spPr>
          <a:xfrm>
            <a:off x="0" y="3438968"/>
            <a:ext cx="9144000" cy="0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 rot="1981119">
            <a:off x="7347958" y="70520"/>
            <a:ext cx="20073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>
                <a:latin typeface="Mistral"/>
                <a:cs typeface="Mistral"/>
              </a:rPr>
              <a:t>Ateneo Biogr</a:t>
            </a:r>
            <a:r>
              <a:rPr lang="es-ES" sz="4400" dirty="0" smtClean="0">
                <a:latin typeface="Mistral"/>
                <a:cs typeface="Mistral"/>
              </a:rPr>
              <a:t>áfico</a:t>
            </a:r>
            <a:endParaRPr lang="es-ES" sz="4400" dirty="0">
              <a:latin typeface="Mistral"/>
              <a:cs typeface="Mistral"/>
            </a:endParaRPr>
          </a:p>
        </p:txBody>
      </p:sp>
      <p:sp>
        <p:nvSpPr>
          <p:cNvPr id="4" name="Elipse 3"/>
          <p:cNvSpPr/>
          <p:nvPr/>
        </p:nvSpPr>
        <p:spPr>
          <a:xfrm>
            <a:off x="317500" y="342900"/>
            <a:ext cx="8547100" cy="6172200"/>
          </a:xfrm>
          <a:prstGeom prst="ellipse">
            <a:avLst/>
          </a:prstGeom>
          <a:noFill/>
          <a:ln w="7620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Elipse 4"/>
          <p:cNvSpPr/>
          <p:nvPr/>
        </p:nvSpPr>
        <p:spPr>
          <a:xfrm>
            <a:off x="3646033" y="2713248"/>
            <a:ext cx="2042030" cy="1451440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4073794" y="3513611"/>
            <a:ext cx="113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DIRECTOR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2002840" y="1947177"/>
            <a:ext cx="1260000" cy="1260000"/>
          </a:xfrm>
          <a:prstGeom prst="ellipse">
            <a:avLst/>
          </a:prstGeom>
          <a:noFill/>
          <a:ln w="38100" cmpd="sng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</a:t>
            </a: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édico Clínico</a:t>
            </a: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Heptágono 7"/>
          <p:cNvSpPr/>
          <p:nvPr/>
        </p:nvSpPr>
        <p:spPr>
          <a:xfrm>
            <a:off x="6097240" y="3540415"/>
            <a:ext cx="1260000" cy="1260000"/>
          </a:xfrm>
          <a:prstGeom prst="heptagon">
            <a:avLst/>
          </a:prstGeom>
          <a:noFill/>
          <a:ln w="3810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Anam.</a:t>
            </a:r>
            <a:endParaRPr lang="es-E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4230121" y="1243135"/>
            <a:ext cx="900000" cy="900000"/>
          </a:xfrm>
          <a:prstGeom prst="ellipse">
            <a:avLst/>
          </a:prstGeom>
          <a:noFill/>
          <a:ln w="38100" cmpd="sng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SP</a:t>
            </a: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6018442" y="2143135"/>
            <a:ext cx="900000" cy="900000"/>
          </a:xfrm>
          <a:prstGeom prst="ellipse">
            <a:avLst/>
          </a:prstGeom>
          <a:noFill/>
          <a:ln w="38100" cmpd="sng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SP</a:t>
            </a: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Octágono 10"/>
          <p:cNvSpPr/>
          <p:nvPr/>
        </p:nvSpPr>
        <p:spPr>
          <a:xfrm>
            <a:off x="1777666" y="3706076"/>
            <a:ext cx="1606230" cy="917224"/>
          </a:xfrm>
          <a:prstGeom prst="octagon">
            <a:avLst/>
          </a:prstGeom>
          <a:noFill/>
          <a:ln w="3810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rgbClr val="000090"/>
                </a:solidFill>
              </a:rPr>
              <a:t>Jefe Equipo</a:t>
            </a:r>
            <a:endParaRPr lang="es-ES" sz="2400" dirty="0">
              <a:solidFill>
                <a:srgbClr val="000090"/>
              </a:solidFill>
            </a:endParaRPr>
          </a:p>
        </p:txBody>
      </p:sp>
      <p:sp>
        <p:nvSpPr>
          <p:cNvPr id="12" name="Heptágono 11"/>
          <p:cNvSpPr/>
          <p:nvPr/>
        </p:nvSpPr>
        <p:spPr>
          <a:xfrm>
            <a:off x="5590480" y="5334250"/>
            <a:ext cx="1107600" cy="812300"/>
          </a:xfrm>
          <a:prstGeom prst="heptagon">
            <a:avLst/>
          </a:prstGeom>
          <a:noFill/>
          <a:ln w="3810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CW</a:t>
            </a:r>
            <a:endParaRPr lang="es-E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Heptágono 14"/>
          <p:cNvSpPr/>
          <p:nvPr/>
        </p:nvSpPr>
        <p:spPr>
          <a:xfrm>
            <a:off x="4273347" y="5486650"/>
            <a:ext cx="1107600" cy="812300"/>
          </a:xfrm>
          <a:prstGeom prst="heptagon">
            <a:avLst/>
          </a:prstGeom>
          <a:noFill/>
          <a:ln w="3810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CW</a:t>
            </a:r>
            <a:endParaRPr lang="es-E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Heptágono 15"/>
          <p:cNvSpPr/>
          <p:nvPr/>
        </p:nvSpPr>
        <p:spPr>
          <a:xfrm>
            <a:off x="2928094" y="5360150"/>
            <a:ext cx="1107600" cy="812300"/>
          </a:xfrm>
          <a:prstGeom prst="heptagon">
            <a:avLst/>
          </a:prstGeom>
          <a:noFill/>
          <a:ln w="3810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CW</a:t>
            </a:r>
            <a:endParaRPr lang="es-E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Heptágono 16"/>
          <p:cNvSpPr/>
          <p:nvPr/>
        </p:nvSpPr>
        <p:spPr>
          <a:xfrm>
            <a:off x="1777666" y="4954000"/>
            <a:ext cx="1107600" cy="812300"/>
          </a:xfrm>
          <a:prstGeom prst="heptagon">
            <a:avLst/>
          </a:prstGeom>
          <a:noFill/>
          <a:ln w="3810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CW</a:t>
            </a:r>
            <a:endParaRPr lang="es-E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4595170" y="4446472"/>
            <a:ext cx="14715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>
                <a:latin typeface="Mistral"/>
                <a:cs typeface="Mistral"/>
              </a:rPr>
              <a:t>Cerrado</a:t>
            </a:r>
            <a:endParaRPr lang="es-ES" sz="4000" dirty="0">
              <a:latin typeface="Mistral"/>
              <a:cs typeface="Mistral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3277422" y="4449129"/>
            <a:ext cx="13424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>
                <a:latin typeface="Mistral"/>
                <a:cs typeface="Mistral"/>
              </a:rPr>
              <a:t>Abierto</a:t>
            </a:r>
            <a:endParaRPr lang="es-ES" sz="4000" dirty="0">
              <a:latin typeface="Mistral"/>
              <a:cs typeface="Mistral"/>
            </a:endParaRPr>
          </a:p>
        </p:txBody>
      </p:sp>
      <p:sp>
        <p:nvSpPr>
          <p:cNvPr id="20" name="Flecha derecha 19"/>
          <p:cNvSpPr/>
          <p:nvPr/>
        </p:nvSpPr>
        <p:spPr>
          <a:xfrm>
            <a:off x="8384464" y="2927658"/>
            <a:ext cx="759536" cy="1022619"/>
          </a:xfrm>
          <a:prstGeom prst="rightArrow">
            <a:avLst>
              <a:gd name="adj1" fmla="val 50000"/>
              <a:gd name="adj2" fmla="val 4453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4784925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2" grpId="0" animBg="1"/>
      <p:bldP spid="15" grpId="0" animBg="1"/>
      <p:bldP spid="16" grpId="0" animBg="1"/>
      <p:bldP spid="17" grpId="0" animBg="1"/>
      <p:bldP spid="18" grpId="0"/>
      <p:bldP spid="19" grpId="0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/>
          <p:cNvCxnSpPr/>
          <p:nvPr/>
        </p:nvCxnSpPr>
        <p:spPr>
          <a:xfrm>
            <a:off x="381000" y="1663700"/>
            <a:ext cx="2768600" cy="0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215900" y="1841500"/>
            <a:ext cx="3162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Primera Entrevista Resignificaci</a:t>
            </a:r>
            <a:r>
              <a:rPr lang="es-ES" sz="2800" dirty="0" smtClean="0"/>
              <a:t>ón</a:t>
            </a:r>
            <a:endParaRPr lang="es-ES" sz="2800" dirty="0"/>
          </a:p>
        </p:txBody>
      </p:sp>
      <p:pic>
        <p:nvPicPr>
          <p:cNvPr id="10" name="Imagen 9" descr="rbsb2_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294" y="755154"/>
            <a:ext cx="331285" cy="770431"/>
          </a:xfrm>
          <a:prstGeom prst="rect">
            <a:avLst/>
          </a:prstGeom>
        </p:spPr>
      </p:pic>
      <p:sp>
        <p:nvSpPr>
          <p:cNvPr id="11" name="Heptágono 10"/>
          <p:cNvSpPr/>
          <p:nvPr/>
        </p:nvSpPr>
        <p:spPr>
          <a:xfrm>
            <a:off x="1469974" y="265585"/>
            <a:ext cx="1260000" cy="1260000"/>
          </a:xfrm>
          <a:prstGeom prst="heptagon">
            <a:avLst/>
          </a:prstGeom>
          <a:noFill/>
          <a:ln w="3810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Anam.</a:t>
            </a:r>
            <a:endParaRPr lang="es-E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619500" y="304800"/>
            <a:ext cx="2400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Orientaci</a:t>
            </a:r>
            <a:r>
              <a:rPr lang="es-ES" sz="2800" dirty="0" smtClean="0"/>
              <a:t>ón Clínica</a:t>
            </a:r>
            <a:endParaRPr lang="es-ES" sz="2800" dirty="0"/>
          </a:p>
        </p:txBody>
      </p:sp>
      <p:sp>
        <p:nvSpPr>
          <p:cNvPr id="13" name="Flecha izquierda 12"/>
          <p:cNvSpPr/>
          <p:nvPr/>
        </p:nvSpPr>
        <p:spPr>
          <a:xfrm>
            <a:off x="3314700" y="405430"/>
            <a:ext cx="520700" cy="770431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Flecha izquierda 13"/>
          <p:cNvSpPr/>
          <p:nvPr/>
        </p:nvSpPr>
        <p:spPr>
          <a:xfrm rot="16200000">
            <a:off x="4495800" y="1214984"/>
            <a:ext cx="520700" cy="770431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" name="Conector recto 14"/>
          <p:cNvCxnSpPr/>
          <p:nvPr/>
        </p:nvCxnSpPr>
        <p:spPr>
          <a:xfrm>
            <a:off x="2729974" y="3632200"/>
            <a:ext cx="2768600" cy="0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2527037" y="3810000"/>
            <a:ext cx="33533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Segunda Entrevista Resignificaci</a:t>
            </a:r>
            <a:r>
              <a:rPr lang="es-ES" sz="2800" dirty="0" smtClean="0"/>
              <a:t>ón</a:t>
            </a:r>
            <a:endParaRPr lang="es-ES" sz="2800" dirty="0"/>
          </a:p>
        </p:txBody>
      </p:sp>
      <p:sp>
        <p:nvSpPr>
          <p:cNvPr id="17" name="Octágono 16"/>
          <p:cNvSpPr/>
          <p:nvPr/>
        </p:nvSpPr>
        <p:spPr>
          <a:xfrm>
            <a:off x="3835400" y="2629513"/>
            <a:ext cx="1606230" cy="917224"/>
          </a:xfrm>
          <a:prstGeom prst="octagon">
            <a:avLst/>
          </a:prstGeom>
          <a:noFill/>
          <a:ln w="3810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rgbClr val="000090"/>
                </a:solidFill>
              </a:rPr>
              <a:t>Jefe Equipo</a:t>
            </a:r>
            <a:endParaRPr lang="es-ES" sz="2400" dirty="0">
              <a:solidFill>
                <a:srgbClr val="000090"/>
              </a:solidFill>
            </a:endParaRPr>
          </a:p>
        </p:txBody>
      </p:sp>
      <p:cxnSp>
        <p:nvCxnSpPr>
          <p:cNvPr id="18" name="Conector recto 17"/>
          <p:cNvCxnSpPr/>
          <p:nvPr/>
        </p:nvCxnSpPr>
        <p:spPr>
          <a:xfrm>
            <a:off x="5917674" y="5257800"/>
            <a:ext cx="2768600" cy="0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5917674" y="5435600"/>
            <a:ext cx="276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Entrevista Seguimiento</a:t>
            </a:r>
            <a:endParaRPr lang="es-ES" sz="2800" dirty="0"/>
          </a:p>
        </p:txBody>
      </p:sp>
      <p:sp>
        <p:nvSpPr>
          <p:cNvPr id="20" name="Elipse 19"/>
          <p:cNvSpPr/>
          <p:nvPr/>
        </p:nvSpPr>
        <p:spPr>
          <a:xfrm>
            <a:off x="6644244" y="4051300"/>
            <a:ext cx="1890156" cy="111272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DIRECTOR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2" name="Flecha circular 21"/>
          <p:cNvSpPr/>
          <p:nvPr/>
        </p:nvSpPr>
        <p:spPr>
          <a:xfrm rot="4637160" flipV="1">
            <a:off x="1071230" y="2475438"/>
            <a:ext cx="2242265" cy="162699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734048"/>
              <a:gd name="adj5" fmla="val 12500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3" name="Flecha circular 22"/>
          <p:cNvSpPr/>
          <p:nvPr/>
        </p:nvSpPr>
        <p:spPr>
          <a:xfrm rot="4637160" flipV="1">
            <a:off x="4122863" y="4350527"/>
            <a:ext cx="2242265" cy="162699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734048"/>
              <a:gd name="adj5" fmla="val 12500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4" name="CuadroTexto 23"/>
          <p:cNvSpPr txBox="1"/>
          <p:nvPr/>
        </p:nvSpPr>
        <p:spPr>
          <a:xfrm rot="20388869">
            <a:off x="434011" y="3548390"/>
            <a:ext cx="12133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10 d</a:t>
            </a:r>
            <a:r>
              <a:rPr lang="es-ES" sz="2800" dirty="0" smtClean="0"/>
              <a:t>ías</a:t>
            </a:r>
            <a:endParaRPr lang="es-ES" sz="2800" dirty="0"/>
          </a:p>
        </p:txBody>
      </p:sp>
      <p:sp>
        <p:nvSpPr>
          <p:cNvPr id="25" name="CuadroTexto 24"/>
          <p:cNvSpPr txBox="1"/>
          <p:nvPr/>
        </p:nvSpPr>
        <p:spPr>
          <a:xfrm rot="20388869">
            <a:off x="3431210" y="5476467"/>
            <a:ext cx="12133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60 d</a:t>
            </a:r>
            <a:r>
              <a:rPr lang="es-ES" sz="2800" dirty="0" smtClean="0"/>
              <a:t>ías</a:t>
            </a:r>
            <a:endParaRPr lang="es-ES" sz="2800" dirty="0"/>
          </a:p>
        </p:txBody>
      </p:sp>
      <p:sp>
        <p:nvSpPr>
          <p:cNvPr id="26" name="Flecha izquierda 25"/>
          <p:cNvSpPr/>
          <p:nvPr/>
        </p:nvSpPr>
        <p:spPr>
          <a:xfrm flipH="1">
            <a:off x="5803374" y="405430"/>
            <a:ext cx="520700" cy="770431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Elipse 26"/>
          <p:cNvSpPr/>
          <p:nvPr/>
        </p:nvSpPr>
        <p:spPr>
          <a:xfrm>
            <a:off x="6644244" y="265585"/>
            <a:ext cx="1260000" cy="1260000"/>
          </a:xfrm>
          <a:prstGeom prst="ellipse">
            <a:avLst/>
          </a:prstGeom>
          <a:noFill/>
          <a:ln w="38100" cmpd="sng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</a:t>
            </a: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édico Clínico</a:t>
            </a: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8" name="Elipse 27"/>
          <p:cNvSpPr/>
          <p:nvPr/>
        </p:nvSpPr>
        <p:spPr>
          <a:xfrm>
            <a:off x="8084400" y="229092"/>
            <a:ext cx="900000" cy="900000"/>
          </a:xfrm>
          <a:prstGeom prst="ellipse">
            <a:avLst/>
          </a:prstGeom>
          <a:noFill/>
          <a:ln w="38100" cmpd="sng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SP</a:t>
            </a: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554980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94 -0.03333 L 0.15694 -0.03333 C 0.21302 -0.03333 0.28194 0.05857 0.28194 0.13334 L 0.28194 0.3 " pathEditMode="relative" rAng="0" ptsTypes="FfFF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194 0.3 L 0.44514 0.3 C 0.51788 0.3 0.60833 0.3632 0.60833 0.41528 L 0.60833 0.53125 " pathEditMode="relative" rAng="0" ptsTypes="FfFF">
                                      <p:cBhvr>
                                        <p:cTn id="10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19" y="1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2" grpId="0"/>
      <p:bldP spid="13" grpId="0" animBg="1"/>
      <p:bldP spid="14" grpId="0" animBg="1"/>
      <p:bldP spid="16" grpId="0"/>
      <p:bldP spid="17" grpId="0" animBg="1"/>
      <p:bldP spid="19" grpId="0"/>
      <p:bldP spid="20" grpId="0" animBg="1"/>
      <p:bldP spid="22" grpId="0" animBg="1"/>
      <p:bldP spid="23" grpId="0" animBg="1"/>
      <p:bldP spid="24" grpId="0"/>
      <p:bldP spid="25" grpId="0"/>
      <p:bldP spid="26" grpId="0" animBg="1"/>
      <p:bldP spid="27" grpId="0" animBg="1"/>
      <p:bldP spid="28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4188</TotalTime>
  <Words>173</Words>
  <Application>Microsoft Macintosh PowerPoint</Application>
  <PresentationFormat>Presentación en pantalla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ESTUDIO PATOBIOGRÁFICO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Fundación Luis Chiozza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ESTUDIO PATOBIOGRÁFICO</dc:title>
  <dc:creator>Gustavo Luis Chiozza</dc:creator>
  <cp:lastModifiedBy>Gustavo Luis Chiozza</cp:lastModifiedBy>
  <cp:revision>35</cp:revision>
  <dcterms:created xsi:type="dcterms:W3CDTF">2012-10-24T14:25:20Z</dcterms:created>
  <dcterms:modified xsi:type="dcterms:W3CDTF">2012-10-27T12:14:10Z</dcterms:modified>
</cp:coreProperties>
</file>