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7" r:id="rId3"/>
    <p:sldId id="260" r:id="rId4"/>
    <p:sldId id="262" r:id="rId5"/>
    <p:sldId id="261" r:id="rId6"/>
    <p:sldId id="263" r:id="rId7"/>
    <p:sldId id="264" r:id="rId8"/>
    <p:sldId id="265" r:id="rId9"/>
    <p:sldId id="268" r:id="rId10"/>
    <p:sldId id="266" r:id="rId11"/>
    <p:sldId id="269" r:id="rId12"/>
    <p:sldId id="270" r:id="rId13"/>
    <p:sldId id="271" r:id="rId14"/>
    <p:sldId id="289" r:id="rId15"/>
    <p:sldId id="272" r:id="rId16"/>
    <p:sldId id="273" r:id="rId17"/>
    <p:sldId id="274" r:id="rId18"/>
    <p:sldId id="275" r:id="rId19"/>
    <p:sldId id="276" r:id="rId20"/>
    <p:sldId id="284" r:id="rId21"/>
    <p:sldId id="277" r:id="rId22"/>
    <p:sldId id="279" r:id="rId23"/>
    <p:sldId id="280" r:id="rId24"/>
    <p:sldId id="281" r:id="rId25"/>
    <p:sldId id="285" r:id="rId26"/>
    <p:sldId id="282" r:id="rId27"/>
    <p:sldId id="283" r:id="rId28"/>
    <p:sldId id="286" r:id="rId29"/>
    <p:sldId id="287" r:id="rId30"/>
    <p:sldId id="288" r:id="rId31"/>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888" y="-1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DD478C3-1467-634A-BE98-FB58FA650AFF}" type="datetimeFigureOut">
              <a:rPr lang="es-ES" smtClean="0"/>
              <a:t>07/11/12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362623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DD478C3-1467-634A-BE98-FB58FA650AFF}" type="datetimeFigureOut">
              <a:rPr lang="es-ES" smtClean="0"/>
              <a:t>07/11/12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276010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DD478C3-1467-634A-BE98-FB58FA650AFF}" type="datetimeFigureOut">
              <a:rPr lang="es-ES" smtClean="0"/>
              <a:t>07/11/12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3836670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DDD478C3-1467-634A-BE98-FB58FA650AFF}" type="datetimeFigureOut">
              <a:rPr lang="es-ES" smtClean="0"/>
              <a:t>07/11/12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1762338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DDD478C3-1467-634A-BE98-FB58FA650AFF}" type="datetimeFigureOut">
              <a:rPr lang="es-ES" smtClean="0"/>
              <a:t>07/11/12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267381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DDD478C3-1467-634A-BE98-FB58FA650AFF}" type="datetimeFigureOut">
              <a:rPr lang="es-ES" smtClean="0"/>
              <a:t>07/11/12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614259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DDD478C3-1467-634A-BE98-FB58FA650AFF}" type="datetimeFigureOut">
              <a:rPr lang="es-ES" smtClean="0"/>
              <a:t>07/11/12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292892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DDD478C3-1467-634A-BE98-FB58FA650AFF}" type="datetimeFigureOut">
              <a:rPr lang="es-ES" smtClean="0"/>
              <a:t>07/11/12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3988389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DD478C3-1467-634A-BE98-FB58FA650AFF}" type="datetimeFigureOut">
              <a:rPr lang="es-ES" smtClean="0"/>
              <a:t>07/11/12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31810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DDD478C3-1467-634A-BE98-FB58FA650AFF}" type="datetimeFigureOut">
              <a:rPr lang="es-ES" smtClean="0"/>
              <a:t>07/11/12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241323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DDD478C3-1467-634A-BE98-FB58FA650AFF}" type="datetimeFigureOut">
              <a:rPr lang="es-ES" smtClean="0"/>
              <a:t>07/11/12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3EEC627-E7E4-A64E-8513-3C40DB6B41E0}" type="slidenum">
              <a:rPr lang="es-ES" smtClean="0"/>
              <a:t>‹Nr.›</a:t>
            </a:fld>
            <a:endParaRPr lang="es-ES"/>
          </a:p>
        </p:txBody>
      </p:sp>
    </p:spTree>
    <p:extLst>
      <p:ext uri="{BB962C8B-B14F-4D97-AF65-F5344CB8AC3E}">
        <p14:creationId xmlns:p14="http://schemas.microsoft.com/office/powerpoint/2010/main" val="33103403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478C3-1467-634A-BE98-FB58FA650AFF}" type="datetimeFigureOut">
              <a:rPr lang="es-ES" smtClean="0"/>
              <a:t>07/11/12</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EC627-E7E4-A64E-8513-3C40DB6B41E0}" type="slidenum">
              <a:rPr lang="es-ES" smtClean="0"/>
              <a:t>‹Nr.›</a:t>
            </a:fld>
            <a:endParaRPr lang="es-ES"/>
          </a:p>
        </p:txBody>
      </p:sp>
    </p:spTree>
    <p:extLst>
      <p:ext uri="{BB962C8B-B14F-4D97-AF65-F5344CB8AC3E}">
        <p14:creationId xmlns:p14="http://schemas.microsoft.com/office/powerpoint/2010/main" val="486725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microsoft.com/office/2007/relationships/hdphoto" Target="../media/hdphoto1.wdp"/></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microsoft.com/office/2007/relationships/hdphoto" Target="../media/hdphoto1.wdp"/></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microsoft.com/office/2007/relationships/hdphoto" Target="../media/hdphoto1.wdp"/></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microsoft.com/office/2007/relationships/hdphoto" Target="../media/hdphoto1.wd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 y="2309915"/>
            <a:ext cx="9144000" cy="1938992"/>
          </a:xfrm>
          <a:prstGeom prst="rect">
            <a:avLst/>
          </a:prstGeom>
        </p:spPr>
        <p:txBody>
          <a:bodyPr wrap="square">
            <a:spAutoFit/>
          </a:bodyPr>
          <a:lstStyle/>
          <a:p>
            <a:pPr algn="ctr"/>
            <a:r>
              <a:rPr lang="es-ES_tradnl" sz="4000" b="1" dirty="0" smtClean="0">
                <a:latin typeface="Mistral"/>
                <a:cs typeface="Mistral"/>
              </a:rPr>
              <a:t>«LA INFLUENCIA DE LA CONVIVENCIA INSTITUCIONAL EN EL TRATAMIENTO PSICOANALÍTICO.»</a:t>
            </a:r>
            <a:endParaRPr lang="es-ES_tradnl" sz="4000" dirty="0">
              <a:latin typeface="Mistral"/>
              <a:cs typeface="Mistral"/>
            </a:endParaRPr>
          </a:p>
        </p:txBody>
      </p:sp>
      <p:sp>
        <p:nvSpPr>
          <p:cNvPr id="3" name="CuadroTexto 2"/>
          <p:cNvSpPr txBox="1"/>
          <p:nvPr/>
        </p:nvSpPr>
        <p:spPr>
          <a:xfrm>
            <a:off x="667546" y="893109"/>
            <a:ext cx="3068568" cy="707886"/>
          </a:xfrm>
          <a:prstGeom prst="rect">
            <a:avLst/>
          </a:prstGeom>
          <a:noFill/>
        </p:spPr>
        <p:txBody>
          <a:bodyPr wrap="none" rtlCol="0">
            <a:spAutoFit/>
          </a:bodyPr>
          <a:lstStyle/>
          <a:p>
            <a:r>
              <a:rPr lang="es-ES_tradnl" sz="4000" dirty="0" smtClean="0">
                <a:latin typeface="Mistral"/>
                <a:cs typeface="Mistral"/>
              </a:rPr>
              <a:t>MESA REDONDA:</a:t>
            </a:r>
          </a:p>
        </p:txBody>
      </p:sp>
      <p:sp>
        <p:nvSpPr>
          <p:cNvPr id="4" name="CuadroTexto 3"/>
          <p:cNvSpPr txBox="1"/>
          <p:nvPr/>
        </p:nvSpPr>
        <p:spPr>
          <a:xfrm>
            <a:off x="5748223" y="5751102"/>
            <a:ext cx="2896246" cy="707886"/>
          </a:xfrm>
          <a:prstGeom prst="rect">
            <a:avLst/>
          </a:prstGeom>
          <a:noFill/>
        </p:spPr>
        <p:txBody>
          <a:bodyPr wrap="none" rtlCol="0">
            <a:spAutoFit/>
          </a:bodyPr>
          <a:lstStyle/>
          <a:p>
            <a:r>
              <a:rPr lang="es-ES" sz="4000" dirty="0" smtClean="0">
                <a:latin typeface="Mistral"/>
                <a:cs typeface="Mistral"/>
              </a:rPr>
              <a:t>Gustavo Chiozza</a:t>
            </a:r>
            <a:endParaRPr lang="es-ES" sz="4000" dirty="0">
              <a:latin typeface="Mistral"/>
              <a:cs typeface="Mistral"/>
            </a:endParaRPr>
          </a:p>
        </p:txBody>
      </p:sp>
    </p:spTree>
    <p:extLst>
      <p:ext uri="{BB962C8B-B14F-4D97-AF65-F5344CB8AC3E}">
        <p14:creationId xmlns:p14="http://schemas.microsoft.com/office/powerpoint/2010/main" val="7518636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ilindro 3"/>
          <p:cNvSpPr/>
          <p:nvPr/>
        </p:nvSpPr>
        <p:spPr>
          <a:xfrm>
            <a:off x="3187700" y="330200"/>
            <a:ext cx="2794000" cy="2095500"/>
          </a:xfrm>
          <a:prstGeom prst="can">
            <a:avLst/>
          </a:prstGeom>
          <a:pattFill prst="pct60">
            <a:fgClr>
              <a:prstClr val="black"/>
            </a:fgClr>
            <a:bgClr>
              <a:prstClr val="white"/>
            </a:bgClr>
          </a:pattFill>
          <a:ln w="1905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CuadroTexto 1"/>
          <p:cNvSpPr txBox="1"/>
          <p:nvPr/>
        </p:nvSpPr>
        <p:spPr>
          <a:xfrm>
            <a:off x="673100" y="901700"/>
            <a:ext cx="1160294" cy="584776"/>
          </a:xfrm>
          <a:prstGeom prst="rect">
            <a:avLst/>
          </a:prstGeom>
          <a:noFill/>
        </p:spPr>
        <p:txBody>
          <a:bodyPr wrap="none" rtlCol="0">
            <a:spAutoFit/>
          </a:bodyPr>
          <a:lstStyle/>
          <a:p>
            <a:r>
              <a:rPr lang="es-ES" sz="3200" dirty="0" smtClean="0">
                <a:solidFill>
                  <a:srgbClr val="000090"/>
                </a:solidFill>
                <a:latin typeface="Mistral"/>
                <a:cs typeface="Mistral"/>
              </a:rPr>
              <a:t>TEORÍA</a:t>
            </a:r>
            <a:endParaRPr lang="es-ES" sz="3200" dirty="0">
              <a:solidFill>
                <a:srgbClr val="000090"/>
              </a:solidFill>
              <a:latin typeface="Mistral"/>
              <a:cs typeface="Mistral"/>
            </a:endParaRPr>
          </a:p>
        </p:txBody>
      </p:sp>
      <p:sp>
        <p:nvSpPr>
          <p:cNvPr id="3" name="CuadroTexto 2"/>
          <p:cNvSpPr txBox="1"/>
          <p:nvPr/>
        </p:nvSpPr>
        <p:spPr>
          <a:xfrm>
            <a:off x="7378700" y="1486476"/>
            <a:ext cx="1357663" cy="584776"/>
          </a:xfrm>
          <a:prstGeom prst="rect">
            <a:avLst/>
          </a:prstGeom>
          <a:noFill/>
        </p:spPr>
        <p:txBody>
          <a:bodyPr wrap="none" rtlCol="0">
            <a:spAutoFit/>
          </a:bodyPr>
          <a:lstStyle/>
          <a:p>
            <a:r>
              <a:rPr lang="es-ES" sz="3200" dirty="0" smtClean="0">
                <a:solidFill>
                  <a:srgbClr val="FF0000"/>
                </a:solidFill>
                <a:latin typeface="Mistral"/>
                <a:cs typeface="Mistral"/>
              </a:rPr>
              <a:t>TÉCNICA</a:t>
            </a:r>
            <a:endParaRPr lang="es-ES" sz="3200" dirty="0">
              <a:solidFill>
                <a:srgbClr val="FF0000"/>
              </a:solidFill>
              <a:latin typeface="Mistral"/>
              <a:cs typeface="Mistral"/>
            </a:endParaRPr>
          </a:p>
        </p:txBody>
      </p:sp>
      <p:sp>
        <p:nvSpPr>
          <p:cNvPr id="5" name="CuadroTexto 4"/>
          <p:cNvSpPr txBox="1"/>
          <p:nvPr/>
        </p:nvSpPr>
        <p:spPr>
          <a:xfrm>
            <a:off x="3479800" y="254000"/>
            <a:ext cx="2476960" cy="584776"/>
          </a:xfrm>
          <a:prstGeom prst="rect">
            <a:avLst/>
          </a:prstGeom>
          <a:noFill/>
        </p:spPr>
        <p:txBody>
          <a:bodyPr wrap="none" rtlCol="0">
            <a:spAutoFit/>
          </a:bodyPr>
          <a:lstStyle/>
          <a:p>
            <a:r>
              <a:rPr lang="es-ES" sz="3200" dirty="0">
                <a:solidFill>
                  <a:srgbClr val="FFFF00"/>
                </a:solidFill>
                <a:latin typeface="Mistral"/>
                <a:cs typeface="Mistral"/>
              </a:rPr>
              <a:t>O</a:t>
            </a:r>
            <a:r>
              <a:rPr lang="es-ES" sz="3200" dirty="0" smtClean="0">
                <a:solidFill>
                  <a:srgbClr val="FFFF00"/>
                </a:solidFill>
                <a:latin typeface="Mistral"/>
                <a:cs typeface="Mistral"/>
              </a:rPr>
              <a:t>bjeto de Estudio</a:t>
            </a:r>
            <a:endParaRPr lang="es-ES" sz="3200" dirty="0">
              <a:solidFill>
                <a:srgbClr val="FFFF00"/>
              </a:solidFill>
              <a:latin typeface="Mistral"/>
              <a:cs typeface="Mistral"/>
            </a:endParaRPr>
          </a:p>
        </p:txBody>
      </p:sp>
      <p:sp>
        <p:nvSpPr>
          <p:cNvPr id="6" name="Flecha derecha 5"/>
          <p:cNvSpPr/>
          <p:nvPr/>
        </p:nvSpPr>
        <p:spPr>
          <a:xfrm>
            <a:off x="1833394" y="963744"/>
            <a:ext cx="1354306" cy="484632"/>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Flecha derecha 6"/>
          <p:cNvSpPr/>
          <p:nvPr/>
        </p:nvSpPr>
        <p:spPr>
          <a:xfrm flipH="1">
            <a:off x="6011694" y="1585164"/>
            <a:ext cx="1354306" cy="484632"/>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CuadroTexto 7"/>
          <p:cNvSpPr txBox="1"/>
          <p:nvPr/>
        </p:nvSpPr>
        <p:spPr>
          <a:xfrm rot="18181717">
            <a:off x="2364738" y="2090998"/>
            <a:ext cx="1043876" cy="584776"/>
          </a:xfrm>
          <a:prstGeom prst="rect">
            <a:avLst/>
          </a:prstGeom>
          <a:noFill/>
        </p:spPr>
        <p:txBody>
          <a:bodyPr wrap="none" rtlCol="0">
            <a:spAutoFit/>
          </a:bodyPr>
          <a:lstStyle/>
          <a:p>
            <a:r>
              <a:rPr lang="es-ES" sz="3200" dirty="0" smtClean="0">
                <a:solidFill>
                  <a:srgbClr val="800000"/>
                </a:solidFill>
                <a:latin typeface="Mistral"/>
                <a:cs typeface="Mistral"/>
              </a:rPr>
              <a:t>Interés</a:t>
            </a:r>
            <a:endParaRPr lang="es-ES" sz="3200" dirty="0">
              <a:solidFill>
                <a:srgbClr val="800000"/>
              </a:solidFill>
              <a:latin typeface="Mistral"/>
              <a:cs typeface="Mistral"/>
            </a:endParaRPr>
          </a:p>
        </p:txBody>
      </p:sp>
      <p:sp>
        <p:nvSpPr>
          <p:cNvPr id="9" name="CuadroTexto 8"/>
          <p:cNvSpPr txBox="1"/>
          <p:nvPr/>
        </p:nvSpPr>
        <p:spPr>
          <a:xfrm rot="18181717">
            <a:off x="3599439" y="2574173"/>
            <a:ext cx="1210588" cy="584776"/>
          </a:xfrm>
          <a:prstGeom prst="rect">
            <a:avLst/>
          </a:prstGeom>
          <a:noFill/>
        </p:spPr>
        <p:txBody>
          <a:bodyPr wrap="none" rtlCol="0">
            <a:spAutoFit/>
          </a:bodyPr>
          <a:lstStyle/>
          <a:p>
            <a:r>
              <a:rPr lang="es-ES" sz="3200" dirty="0" smtClean="0">
                <a:solidFill>
                  <a:srgbClr val="800000"/>
                </a:solidFill>
                <a:latin typeface="Mistral"/>
                <a:cs typeface="Mistral"/>
              </a:rPr>
              <a:t>Importa</a:t>
            </a:r>
            <a:endParaRPr lang="es-ES" sz="3200" dirty="0">
              <a:solidFill>
                <a:srgbClr val="800000"/>
              </a:solidFill>
              <a:latin typeface="Mistral"/>
              <a:cs typeface="Mistral"/>
            </a:endParaRPr>
          </a:p>
        </p:txBody>
      </p:sp>
      <p:sp>
        <p:nvSpPr>
          <p:cNvPr id="10" name="CuadroTexto 9"/>
          <p:cNvSpPr txBox="1"/>
          <p:nvPr/>
        </p:nvSpPr>
        <p:spPr>
          <a:xfrm rot="18181717">
            <a:off x="5031987" y="2263946"/>
            <a:ext cx="1456448" cy="584776"/>
          </a:xfrm>
          <a:prstGeom prst="rect">
            <a:avLst/>
          </a:prstGeom>
          <a:noFill/>
        </p:spPr>
        <p:txBody>
          <a:bodyPr wrap="none" rtlCol="0">
            <a:spAutoFit/>
          </a:bodyPr>
          <a:lstStyle/>
          <a:p>
            <a:r>
              <a:rPr lang="es-ES" sz="3200" dirty="0" smtClean="0">
                <a:solidFill>
                  <a:srgbClr val="800000"/>
                </a:solidFill>
                <a:latin typeface="Mistral"/>
                <a:cs typeface="Mistral"/>
              </a:rPr>
              <a:t>Necesidad</a:t>
            </a:r>
            <a:endParaRPr lang="es-ES" sz="3200" dirty="0">
              <a:solidFill>
                <a:srgbClr val="800000"/>
              </a:solidFill>
              <a:latin typeface="Mistral"/>
              <a:cs typeface="Mistral"/>
            </a:endParaRPr>
          </a:p>
        </p:txBody>
      </p:sp>
      <p:sp>
        <p:nvSpPr>
          <p:cNvPr id="12" name="CuadroTexto 11"/>
          <p:cNvSpPr txBox="1"/>
          <p:nvPr/>
        </p:nvSpPr>
        <p:spPr>
          <a:xfrm>
            <a:off x="431800" y="3394283"/>
            <a:ext cx="8547100" cy="1077218"/>
          </a:xfrm>
          <a:prstGeom prst="rect">
            <a:avLst/>
          </a:prstGeom>
          <a:noFill/>
        </p:spPr>
        <p:txBody>
          <a:bodyPr wrap="square" rtlCol="0">
            <a:spAutoFit/>
          </a:bodyPr>
          <a:lstStyle/>
          <a:p>
            <a:r>
              <a:rPr lang="es-ES" sz="3200" dirty="0" smtClean="0">
                <a:latin typeface="Mistral"/>
                <a:cs typeface="Mistral"/>
              </a:rPr>
              <a:t>El genuino interés por el</a:t>
            </a:r>
            <a:r>
              <a:rPr lang="es-ES" sz="3200" dirty="0" smtClean="0">
                <a:solidFill>
                  <a:srgbClr val="000090"/>
                </a:solidFill>
                <a:latin typeface="Mistral"/>
                <a:cs typeface="Mistral"/>
              </a:rPr>
              <a:t> PSICOANÁLISIS </a:t>
            </a:r>
            <a:r>
              <a:rPr lang="es-ES" sz="3200" dirty="0" smtClean="0">
                <a:solidFill>
                  <a:srgbClr val="000000"/>
                </a:solidFill>
                <a:latin typeface="Mistral"/>
                <a:cs typeface="Mistral"/>
              </a:rPr>
              <a:t>es el interés por </a:t>
            </a:r>
            <a:r>
              <a:rPr lang="es-ES" sz="3200" dirty="0" smtClean="0">
                <a:solidFill>
                  <a:srgbClr val="FF0000"/>
                </a:solidFill>
                <a:latin typeface="Mistral"/>
                <a:cs typeface="Mistral"/>
              </a:rPr>
              <a:t>PSICOANALIZAR</a:t>
            </a:r>
            <a:endParaRPr lang="es-ES" sz="3200" dirty="0">
              <a:solidFill>
                <a:srgbClr val="FF0000"/>
              </a:solidFill>
              <a:latin typeface="Mistral"/>
              <a:cs typeface="Mistral"/>
            </a:endParaRPr>
          </a:p>
        </p:txBody>
      </p:sp>
      <p:sp>
        <p:nvSpPr>
          <p:cNvPr id="13" name="CuadroTexto 12"/>
          <p:cNvSpPr txBox="1"/>
          <p:nvPr/>
        </p:nvSpPr>
        <p:spPr>
          <a:xfrm>
            <a:off x="431800" y="4715083"/>
            <a:ext cx="8547100" cy="1077218"/>
          </a:xfrm>
          <a:prstGeom prst="rect">
            <a:avLst/>
          </a:prstGeom>
          <a:noFill/>
        </p:spPr>
        <p:txBody>
          <a:bodyPr wrap="square" rtlCol="0">
            <a:spAutoFit/>
          </a:bodyPr>
          <a:lstStyle/>
          <a:p>
            <a:r>
              <a:rPr lang="es-ES" sz="3200" dirty="0" smtClean="0">
                <a:latin typeface="Mistral"/>
                <a:cs typeface="Mistral"/>
              </a:rPr>
              <a:t>El genuino interés </a:t>
            </a:r>
            <a:r>
              <a:rPr lang="es-ES" sz="3200" dirty="0" smtClean="0">
                <a:solidFill>
                  <a:srgbClr val="FF0000"/>
                </a:solidFill>
                <a:latin typeface="Mistral"/>
                <a:cs typeface="Mistral"/>
              </a:rPr>
              <a:t>PSICOANALIZAR </a:t>
            </a:r>
            <a:r>
              <a:rPr lang="es-ES" sz="3200" dirty="0" smtClean="0">
                <a:solidFill>
                  <a:srgbClr val="000000"/>
                </a:solidFill>
                <a:latin typeface="Mistral"/>
                <a:cs typeface="Mistral"/>
              </a:rPr>
              <a:t>es el interés por </a:t>
            </a:r>
            <a:r>
              <a:rPr lang="es-ES" sz="3200" dirty="0" smtClean="0">
                <a:solidFill>
                  <a:srgbClr val="800000"/>
                </a:solidFill>
                <a:latin typeface="Mistral"/>
                <a:cs typeface="Mistral"/>
              </a:rPr>
              <a:t>PSICOANALIZARSE</a:t>
            </a:r>
            <a:endParaRPr lang="es-ES" sz="3200" dirty="0">
              <a:solidFill>
                <a:srgbClr val="800000"/>
              </a:solidFill>
              <a:latin typeface="Mistral"/>
              <a:cs typeface="Mistral"/>
            </a:endParaRPr>
          </a:p>
        </p:txBody>
      </p:sp>
    </p:spTree>
    <p:extLst>
      <p:ext uri="{BB962C8B-B14F-4D97-AF65-F5344CB8AC3E}">
        <p14:creationId xmlns:p14="http://schemas.microsoft.com/office/powerpoint/2010/main" val="34980602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righ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42" presetClass="path" presetSubtype="0" accel="50000" decel="50000" fill="hold" grpId="1" nodeType="clickEffect">
                                  <p:stCondLst>
                                    <p:cond delay="0"/>
                                  </p:stCondLst>
                                  <p:iterate type="lt">
                                    <p:tmPct val="0"/>
                                  </p:iterate>
                                  <p:childTnLst>
                                    <p:animMotion origin="layout" path="M 8.33333E-7 -4.07407E-6 L 0.37778 -0.00185 " pathEditMode="relative" rAng="0" ptsTypes="AA">
                                      <p:cBhvr>
                                        <p:cTn id="44" dur="2000" fill="hold"/>
                                        <p:tgtEl>
                                          <p:spTgt spid="2"/>
                                        </p:tgtEl>
                                        <p:attrNameLst>
                                          <p:attrName>ppt_x</p:attrName>
                                          <p:attrName>ppt_y</p:attrName>
                                        </p:attrNameLst>
                                      </p:cBhvr>
                                      <p:rCtr x="18889" y="-93"/>
                                    </p:animMotion>
                                  </p:childTnLst>
                                </p:cTn>
                              </p:par>
                              <p:par>
                                <p:cTn id="45" presetID="42" presetClass="path" presetSubtype="0" accel="50000" decel="50000" fill="hold" grpId="1" nodeType="withEffect">
                                  <p:stCondLst>
                                    <p:cond delay="0"/>
                                  </p:stCondLst>
                                  <p:iterate type="lt">
                                    <p:tmPct val="0"/>
                                  </p:iterate>
                                  <p:childTnLst>
                                    <p:animMotion origin="layout" path="M 3.61111E-6 7.40741E-7 L -0.36615 0.0037 " pathEditMode="relative" rAng="0" ptsTypes="AA">
                                      <p:cBhvr>
                                        <p:cTn id="46" dur="2000" fill="hold"/>
                                        <p:tgtEl>
                                          <p:spTgt spid="3"/>
                                        </p:tgtEl>
                                        <p:attrNameLst>
                                          <p:attrName>ppt_x</p:attrName>
                                          <p:attrName>ppt_y</p:attrName>
                                        </p:attrNameLst>
                                      </p:cBhvr>
                                      <p:rCtr x="-18316" y="185"/>
                                    </p:animMotion>
                                  </p:childTnLst>
                                </p:cTn>
                              </p:par>
                            </p:childTnLst>
                          </p:cTn>
                        </p:par>
                      </p:childTnLst>
                    </p:cTn>
                  </p:par>
                  <p:par>
                    <p:cTn id="47" fill="hold">
                      <p:stCondLst>
                        <p:cond delay="indefinite"/>
                      </p:stCondLst>
                      <p:childTnLst>
                        <p:par>
                          <p:cTn id="48" fill="hold">
                            <p:stCondLst>
                              <p:cond delay="0"/>
                            </p:stCondLst>
                            <p:childTnLst>
                              <p:par>
                                <p:cTn id="49" presetID="16" presetClass="emph" presetSubtype="0" fill="hold" grpId="2" nodeType="clickEffect">
                                  <p:stCondLst>
                                    <p:cond delay="0"/>
                                  </p:stCondLst>
                                  <p:iterate type="lt">
                                    <p:tmPct val="4000"/>
                                  </p:iterate>
                                  <p:childTnLst>
                                    <p:set>
                                      <p:cBhvr override="childStyle">
                                        <p:cTn id="50" dur="500" fill="hold"/>
                                        <p:tgtEl>
                                          <p:spTgt spid="2"/>
                                        </p:tgtEl>
                                        <p:attrNameLst>
                                          <p:attrName>style.color</p:attrName>
                                        </p:attrNameLst>
                                      </p:cBhvr>
                                      <p:to>
                                        <p:clrVal>
                                          <a:schemeClr val="accent2"/>
                                        </p:clrVal>
                                      </p:to>
                                    </p:set>
                                    <p:set>
                                      <p:cBhvr>
                                        <p:cTn id="51" dur="500" fill="hold"/>
                                        <p:tgtEl>
                                          <p:spTgt spid="2"/>
                                        </p:tgtEl>
                                        <p:attrNameLst>
                                          <p:attrName>fillcolor</p:attrName>
                                        </p:attrNameLst>
                                      </p:cBhvr>
                                      <p:to>
                                        <p:clrVal>
                                          <a:schemeClr val="accent2"/>
                                        </p:clrVal>
                                      </p:to>
                                    </p:set>
                                    <p:set>
                                      <p:cBhvr>
                                        <p:cTn id="52" dur="500" fill="hold"/>
                                        <p:tgtEl>
                                          <p:spTgt spid="2"/>
                                        </p:tgtEl>
                                        <p:attrNameLst>
                                          <p:attrName>fill.type</p:attrName>
                                        </p:attrNameLst>
                                      </p:cBhvr>
                                      <p:to>
                                        <p:strVal val="solid"/>
                                      </p:to>
                                    </p:set>
                                  </p:childTnLst>
                                </p:cTn>
                              </p:par>
                              <p:par>
                                <p:cTn id="53" presetID="16" presetClass="emph" presetSubtype="0" fill="hold" grpId="2" nodeType="withEffect">
                                  <p:stCondLst>
                                    <p:cond delay="0"/>
                                  </p:stCondLst>
                                  <p:iterate type="lt">
                                    <p:tmPct val="4000"/>
                                  </p:iterate>
                                  <p:childTnLst>
                                    <p:set>
                                      <p:cBhvr override="childStyle">
                                        <p:cTn id="54" dur="500" fill="hold"/>
                                        <p:tgtEl>
                                          <p:spTgt spid="3"/>
                                        </p:tgtEl>
                                        <p:attrNameLst>
                                          <p:attrName>style.color</p:attrName>
                                        </p:attrNameLst>
                                      </p:cBhvr>
                                      <p:to>
                                        <p:clrVal>
                                          <a:schemeClr val="accent2"/>
                                        </p:clrVal>
                                      </p:to>
                                    </p:set>
                                    <p:set>
                                      <p:cBhvr>
                                        <p:cTn id="55" dur="500" fill="hold"/>
                                        <p:tgtEl>
                                          <p:spTgt spid="3"/>
                                        </p:tgtEl>
                                        <p:attrNameLst>
                                          <p:attrName>fillcolor</p:attrName>
                                        </p:attrNameLst>
                                      </p:cBhvr>
                                      <p:to>
                                        <p:clrVal>
                                          <a:schemeClr val="accent2"/>
                                        </p:clrVal>
                                      </p:to>
                                    </p:set>
                                    <p:set>
                                      <p:cBhvr>
                                        <p:cTn id="56" dur="500" fill="hold"/>
                                        <p:tgtEl>
                                          <p:spTgt spid="3"/>
                                        </p:tgtEl>
                                        <p:attrNameLst>
                                          <p:attrName>fill.type</p:attrName>
                                        </p:attrNameLst>
                                      </p:cBhvr>
                                      <p:to>
                                        <p:strVal val="solid"/>
                                      </p:to>
                                    </p:set>
                                  </p:childTnLst>
                                </p:cTn>
                              </p:par>
                              <p:par>
                                <p:cTn id="57" presetID="1" presetClass="exit" presetSubtype="0" fill="hold" grpId="1" nodeType="withEffect">
                                  <p:stCondLst>
                                    <p:cond delay="0"/>
                                  </p:stCondLst>
                                  <p:childTnLst>
                                    <p:set>
                                      <p:cBhvr>
                                        <p:cTn id="58" dur="1" fill="hold">
                                          <p:stCondLst>
                                            <p:cond delay="0"/>
                                          </p:stCondLst>
                                        </p:cTn>
                                        <p:tgtEl>
                                          <p:spTgt spid="6"/>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7"/>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 calcmode="lin" valueType="num">
                                      <p:cBhvr additive="base">
                                        <p:cTn id="65" dur="500" fill="hold"/>
                                        <p:tgtEl>
                                          <p:spTgt spid="12"/>
                                        </p:tgtEl>
                                        <p:attrNameLst>
                                          <p:attrName>ppt_x</p:attrName>
                                        </p:attrNameLst>
                                      </p:cBhvr>
                                      <p:tavLst>
                                        <p:tav tm="0">
                                          <p:val>
                                            <p:strVal val="0-#ppt_w/2"/>
                                          </p:val>
                                        </p:tav>
                                        <p:tav tm="100000">
                                          <p:val>
                                            <p:strVal val="#ppt_x"/>
                                          </p:val>
                                        </p:tav>
                                      </p:tavLst>
                                    </p:anim>
                                    <p:anim calcmode="lin" valueType="num">
                                      <p:cBhvr additive="base">
                                        <p:cTn id="6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0-#ppt_w/2"/>
                                          </p:val>
                                        </p:tav>
                                        <p:tav tm="100000">
                                          <p:val>
                                            <p:strVal val="#ppt_x"/>
                                          </p:val>
                                        </p:tav>
                                      </p:tavLst>
                                    </p:anim>
                                    <p:anim calcmode="lin" valueType="num">
                                      <p:cBhvr additive="base">
                                        <p:cTn id="72"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2" grpId="1"/>
      <p:bldP spid="2" grpId="2"/>
      <p:bldP spid="3" grpId="0"/>
      <p:bldP spid="3" grpId="1"/>
      <p:bldP spid="3" grpId="2"/>
      <p:bldP spid="5" grpId="0"/>
      <p:bldP spid="6" grpId="0" animBg="1"/>
      <p:bldP spid="6" grpId="1" animBg="1"/>
      <p:bldP spid="7" grpId="0" animBg="1"/>
      <p:bldP spid="7" grpId="1" animBg="1"/>
      <p:bldP spid="8" grpId="0"/>
      <p:bldP spid="9" grpId="0"/>
      <p:bldP spid="10"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993631" y="1066800"/>
            <a:ext cx="1160294" cy="584776"/>
          </a:xfrm>
          <a:prstGeom prst="rect">
            <a:avLst/>
          </a:prstGeom>
          <a:noFill/>
        </p:spPr>
        <p:txBody>
          <a:bodyPr wrap="none" rtlCol="0">
            <a:spAutoFit/>
          </a:bodyPr>
          <a:lstStyle/>
          <a:p>
            <a:r>
              <a:rPr lang="es-ES" sz="3200" dirty="0" smtClean="0">
                <a:solidFill>
                  <a:srgbClr val="000090"/>
                </a:solidFill>
                <a:latin typeface="Mistral"/>
                <a:cs typeface="Mistral"/>
              </a:rPr>
              <a:t>TEORÍA</a:t>
            </a:r>
            <a:endParaRPr lang="es-ES" sz="3200" dirty="0">
              <a:solidFill>
                <a:srgbClr val="000090"/>
              </a:solidFill>
              <a:latin typeface="Mistral"/>
              <a:cs typeface="Mistral"/>
            </a:endParaRPr>
          </a:p>
        </p:txBody>
      </p:sp>
      <p:sp>
        <p:nvSpPr>
          <p:cNvPr id="3" name="CuadroTexto 2"/>
          <p:cNvSpPr txBox="1"/>
          <p:nvPr/>
        </p:nvSpPr>
        <p:spPr>
          <a:xfrm>
            <a:off x="3993631" y="5195164"/>
            <a:ext cx="1357663" cy="584776"/>
          </a:xfrm>
          <a:prstGeom prst="rect">
            <a:avLst/>
          </a:prstGeom>
          <a:noFill/>
        </p:spPr>
        <p:txBody>
          <a:bodyPr wrap="none" rtlCol="0">
            <a:spAutoFit/>
          </a:bodyPr>
          <a:lstStyle/>
          <a:p>
            <a:r>
              <a:rPr lang="es-ES" sz="3200" dirty="0" smtClean="0">
                <a:solidFill>
                  <a:srgbClr val="FF0000"/>
                </a:solidFill>
                <a:latin typeface="Mistral"/>
                <a:cs typeface="Mistral"/>
              </a:rPr>
              <a:t>TÉCNICA</a:t>
            </a:r>
            <a:endParaRPr lang="es-ES" sz="3200" dirty="0">
              <a:solidFill>
                <a:srgbClr val="FF0000"/>
              </a:solidFill>
              <a:latin typeface="Mistral"/>
              <a:cs typeface="Mistral"/>
            </a:endParaRPr>
          </a:p>
        </p:txBody>
      </p:sp>
      <p:sp>
        <p:nvSpPr>
          <p:cNvPr id="4" name="Elipse 3"/>
          <p:cNvSpPr/>
          <p:nvPr/>
        </p:nvSpPr>
        <p:spPr>
          <a:xfrm>
            <a:off x="1943100" y="749300"/>
            <a:ext cx="5400000" cy="5400000"/>
          </a:xfrm>
          <a:prstGeom prst="ellipse">
            <a:avLst/>
          </a:prstGeom>
          <a:noFill/>
          <a:ln w="38100" cmpd="sng">
            <a:gradFill flip="none" rotWithShape="1">
              <a:gsLst>
                <a:gs pos="0">
                  <a:srgbClr val="000090"/>
                </a:gs>
                <a:gs pos="100000">
                  <a:srgbClr val="FF0000"/>
                </a:gs>
              </a:gsLst>
              <a:lin ang="5400000" scaled="0"/>
              <a:tileRect/>
            </a:gra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Flecha curvada hacia la izquierda 4"/>
          <p:cNvSpPr/>
          <p:nvPr/>
        </p:nvSpPr>
        <p:spPr>
          <a:xfrm>
            <a:off x="5389394" y="1206500"/>
            <a:ext cx="1328420" cy="4573440"/>
          </a:xfrm>
          <a:prstGeom prst="curvedLeftArrow">
            <a:avLst/>
          </a:prstGeom>
          <a:gradFill flip="none" rotWithShape="1">
            <a:gsLst>
              <a:gs pos="0">
                <a:srgbClr val="000090"/>
              </a:gs>
              <a:gs pos="100000">
                <a:srgbClr val="FF0000"/>
              </a:gs>
            </a:gsLst>
            <a:path path="circle">
              <a:fillToRect l="100000" b="100000"/>
            </a:path>
            <a:tileRect t="-100000" r="-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6" name="Flecha curvada hacia la izquierda 5"/>
          <p:cNvSpPr/>
          <p:nvPr/>
        </p:nvSpPr>
        <p:spPr>
          <a:xfrm flipH="1" flipV="1">
            <a:off x="2569994" y="1104900"/>
            <a:ext cx="1328420" cy="4573440"/>
          </a:xfrm>
          <a:prstGeom prst="curvedLeftArrow">
            <a:avLst/>
          </a:prstGeom>
          <a:gradFill flip="none" rotWithShape="1">
            <a:gsLst>
              <a:gs pos="0">
                <a:srgbClr val="FF0000"/>
              </a:gs>
              <a:gs pos="100000">
                <a:srgbClr val="000090"/>
              </a:gs>
            </a:gsLst>
            <a:path path="circle">
              <a:fillToRect l="100000" b="100000"/>
            </a:path>
            <a:tileRect t="-100000" r="-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7" name="Flecha curvada hacia abajo 6"/>
          <p:cNvSpPr/>
          <p:nvPr/>
        </p:nvSpPr>
        <p:spPr>
          <a:xfrm>
            <a:off x="927100" y="406400"/>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8" name="Flecha curvada hacia abajo 7"/>
          <p:cNvSpPr/>
          <p:nvPr/>
        </p:nvSpPr>
        <p:spPr>
          <a:xfrm flipH="1" flipV="1">
            <a:off x="762000" y="5251908"/>
            <a:ext cx="7505700" cy="1391920"/>
          </a:xfrm>
          <a:prstGeom prst="curved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9" name="Flecha arriba 8"/>
          <p:cNvSpPr/>
          <p:nvPr/>
        </p:nvSpPr>
        <p:spPr>
          <a:xfrm>
            <a:off x="762000" y="2514600"/>
            <a:ext cx="484632" cy="1955512"/>
          </a:xfrm>
          <a:prstGeom prst="upArrow">
            <a:avLst/>
          </a:prstGeom>
          <a:gradFill flip="none" rotWithShape="1">
            <a:gsLst>
              <a:gs pos="0">
                <a:srgbClr val="FF0000"/>
              </a:gs>
              <a:gs pos="90000">
                <a:srgbClr val="000090"/>
              </a:gs>
            </a:gsLst>
            <a:path path="circle">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Flecha arriba 9"/>
          <p:cNvSpPr/>
          <p:nvPr/>
        </p:nvSpPr>
        <p:spPr>
          <a:xfrm flipV="1">
            <a:off x="7948168" y="2514600"/>
            <a:ext cx="484632" cy="1955512"/>
          </a:xfrm>
          <a:prstGeom prst="upArrow">
            <a:avLst/>
          </a:prstGeom>
          <a:gradFill flip="none" rotWithShape="1">
            <a:gsLst>
              <a:gs pos="0">
                <a:srgbClr val="000090"/>
              </a:gs>
              <a:gs pos="94000">
                <a:srgbClr val="FF0000"/>
              </a:gs>
            </a:gsLst>
            <a:path path="circle">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CuadroTexto 10"/>
          <p:cNvSpPr txBox="1"/>
          <p:nvPr/>
        </p:nvSpPr>
        <p:spPr>
          <a:xfrm>
            <a:off x="282373" y="1844040"/>
            <a:ext cx="1762021" cy="584776"/>
          </a:xfrm>
          <a:prstGeom prst="rect">
            <a:avLst/>
          </a:prstGeom>
          <a:noFill/>
        </p:spPr>
        <p:txBody>
          <a:bodyPr wrap="none" rtlCol="0">
            <a:spAutoFit/>
          </a:bodyPr>
          <a:lstStyle/>
          <a:p>
            <a:r>
              <a:rPr lang="es-ES" sz="3200" dirty="0" smtClean="0">
                <a:solidFill>
                  <a:srgbClr val="000090"/>
                </a:solidFill>
                <a:latin typeface="Mistral"/>
                <a:cs typeface="Mistral"/>
              </a:rPr>
              <a:t>INVESTIGAR</a:t>
            </a:r>
            <a:endParaRPr lang="es-ES" sz="3200" dirty="0">
              <a:solidFill>
                <a:srgbClr val="000090"/>
              </a:solidFill>
              <a:latin typeface="Mistral"/>
              <a:cs typeface="Mistral"/>
            </a:endParaRPr>
          </a:p>
        </p:txBody>
      </p:sp>
      <p:sp>
        <p:nvSpPr>
          <p:cNvPr id="12" name="CuadroTexto 11"/>
          <p:cNvSpPr txBox="1"/>
          <p:nvPr/>
        </p:nvSpPr>
        <p:spPr>
          <a:xfrm>
            <a:off x="7343100" y="1798320"/>
            <a:ext cx="1710725" cy="584776"/>
          </a:xfrm>
          <a:prstGeom prst="rect">
            <a:avLst/>
          </a:prstGeom>
          <a:noFill/>
        </p:spPr>
        <p:txBody>
          <a:bodyPr wrap="none" rtlCol="0">
            <a:spAutoFit/>
          </a:bodyPr>
          <a:lstStyle/>
          <a:p>
            <a:r>
              <a:rPr lang="es-ES" sz="3200" dirty="0" smtClean="0">
                <a:solidFill>
                  <a:srgbClr val="000090"/>
                </a:solidFill>
                <a:latin typeface="Mistral"/>
                <a:cs typeface="Mistral"/>
              </a:rPr>
              <a:t>FORMARSE</a:t>
            </a:r>
            <a:endParaRPr lang="es-ES" sz="3200" dirty="0">
              <a:solidFill>
                <a:srgbClr val="000090"/>
              </a:solidFill>
              <a:latin typeface="Mistral"/>
              <a:cs typeface="Mistral"/>
            </a:endParaRPr>
          </a:p>
        </p:txBody>
      </p:sp>
      <p:sp>
        <p:nvSpPr>
          <p:cNvPr id="13" name="CuadroTexto 12"/>
          <p:cNvSpPr txBox="1"/>
          <p:nvPr/>
        </p:nvSpPr>
        <p:spPr>
          <a:xfrm>
            <a:off x="7343100" y="4470112"/>
            <a:ext cx="1851789" cy="584776"/>
          </a:xfrm>
          <a:prstGeom prst="rect">
            <a:avLst/>
          </a:prstGeom>
          <a:noFill/>
        </p:spPr>
        <p:txBody>
          <a:bodyPr wrap="none" rtlCol="0">
            <a:spAutoFit/>
          </a:bodyPr>
          <a:lstStyle/>
          <a:p>
            <a:r>
              <a:rPr lang="es-ES" sz="3200" dirty="0" smtClean="0">
                <a:solidFill>
                  <a:srgbClr val="FF0000"/>
                </a:solidFill>
                <a:latin typeface="Mistral"/>
                <a:cs typeface="Mistral"/>
              </a:rPr>
              <a:t>ANALIZARSE</a:t>
            </a:r>
            <a:endParaRPr lang="es-ES" sz="3200" dirty="0">
              <a:solidFill>
                <a:srgbClr val="FF0000"/>
              </a:solidFill>
              <a:latin typeface="Mistral"/>
              <a:cs typeface="Mistral"/>
            </a:endParaRPr>
          </a:p>
        </p:txBody>
      </p:sp>
      <p:sp>
        <p:nvSpPr>
          <p:cNvPr id="14" name="CuadroTexto 13"/>
          <p:cNvSpPr txBox="1"/>
          <p:nvPr/>
        </p:nvSpPr>
        <p:spPr>
          <a:xfrm>
            <a:off x="282373" y="4508212"/>
            <a:ext cx="1544012" cy="584776"/>
          </a:xfrm>
          <a:prstGeom prst="rect">
            <a:avLst/>
          </a:prstGeom>
          <a:noFill/>
        </p:spPr>
        <p:txBody>
          <a:bodyPr wrap="none" rtlCol="0">
            <a:spAutoFit/>
          </a:bodyPr>
          <a:lstStyle/>
          <a:p>
            <a:r>
              <a:rPr lang="es-ES" sz="3200" dirty="0" smtClean="0">
                <a:solidFill>
                  <a:srgbClr val="FF0000"/>
                </a:solidFill>
                <a:latin typeface="Mistral"/>
                <a:cs typeface="Mistral"/>
              </a:rPr>
              <a:t>ANALIZAR</a:t>
            </a:r>
            <a:endParaRPr lang="es-ES" sz="3200" dirty="0">
              <a:solidFill>
                <a:srgbClr val="FF0000"/>
              </a:solidFill>
              <a:latin typeface="Mistral"/>
              <a:cs typeface="Mistral"/>
            </a:endParaRPr>
          </a:p>
        </p:txBody>
      </p:sp>
    </p:spTree>
    <p:extLst>
      <p:ext uri="{BB962C8B-B14F-4D97-AF65-F5344CB8AC3E}">
        <p14:creationId xmlns:p14="http://schemas.microsoft.com/office/powerpoint/2010/main" val="2926347615"/>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1" presetClass="emph" presetSubtype="2" fill="hold" nodeType="withEffect">
                                  <p:stCondLst>
                                    <p:cond delay="0"/>
                                  </p:stCondLst>
                                  <p:childTnLst>
                                    <p:animClr clrSpc="rgb" dir="cw">
                                      <p:cBhvr>
                                        <p:cTn id="25" dur="2000" fill="hold"/>
                                        <p:tgtEl>
                                          <p:spTgt spid="6"/>
                                        </p:tgtEl>
                                        <p:attrNameLst>
                                          <p:attrName>fillcolor</p:attrName>
                                        </p:attrNameLst>
                                      </p:cBhvr>
                                      <p:to>
                                        <a:schemeClr val="accent2"/>
                                      </p:to>
                                    </p:animClr>
                                    <p:set>
                                      <p:cBhvr>
                                        <p:cTn id="26" dur="2000" fill="hold"/>
                                        <p:tgtEl>
                                          <p:spTgt spid="6"/>
                                        </p:tgtEl>
                                        <p:attrNameLst>
                                          <p:attrName>fill.type</p:attrName>
                                        </p:attrNameLst>
                                      </p:cBhvr>
                                      <p:to>
                                        <p:strVal val="solid"/>
                                      </p:to>
                                    </p:set>
                                    <p:set>
                                      <p:cBhvr>
                                        <p:cTn id="27" dur="2000" fill="hold"/>
                                        <p:tgtEl>
                                          <p:spTgt spid="6"/>
                                        </p:tgtEl>
                                        <p:attrNameLst>
                                          <p:attrName>fill.on</p:attrName>
                                        </p:attrNameLst>
                                      </p:cBhvr>
                                      <p:to>
                                        <p:strVal val="true"/>
                                      </p:to>
                                    </p:set>
                                  </p:childTnLst>
                                </p:cTn>
                              </p:par>
                              <p:par>
                                <p:cTn id="28" presetID="1" presetClass="emph" presetSubtype="2" fill="hold" nodeType="withEffect">
                                  <p:stCondLst>
                                    <p:cond delay="0"/>
                                  </p:stCondLst>
                                  <p:childTnLst>
                                    <p:animClr clrSpc="rgb" dir="cw">
                                      <p:cBhvr>
                                        <p:cTn id="29" dur="2000" fill="hold"/>
                                        <p:tgtEl>
                                          <p:spTgt spid="5"/>
                                        </p:tgtEl>
                                        <p:attrNameLst>
                                          <p:attrName>fillcolor</p:attrName>
                                        </p:attrNameLst>
                                      </p:cBhvr>
                                      <p:to>
                                        <a:schemeClr val="accent2"/>
                                      </p:to>
                                    </p:animClr>
                                    <p:set>
                                      <p:cBhvr>
                                        <p:cTn id="30" dur="2000" fill="hold"/>
                                        <p:tgtEl>
                                          <p:spTgt spid="5"/>
                                        </p:tgtEl>
                                        <p:attrNameLst>
                                          <p:attrName>fill.type</p:attrName>
                                        </p:attrNameLst>
                                      </p:cBhvr>
                                      <p:to>
                                        <p:strVal val="solid"/>
                                      </p:to>
                                    </p:set>
                                    <p:set>
                                      <p:cBhvr>
                                        <p:cTn id="31" dur="2000" fill="hold"/>
                                        <p:tgtEl>
                                          <p:spTgt spid="5"/>
                                        </p:tgtEl>
                                        <p:attrNameLst>
                                          <p:attrName>fill.on</p:attrName>
                                        </p:attrNameLst>
                                      </p:cBhvr>
                                      <p:to>
                                        <p:strVal val="true"/>
                                      </p:to>
                                    </p:set>
                                  </p:childTnLst>
                                </p:cTn>
                              </p:par>
                              <p:par>
                                <p:cTn id="32" presetID="3" presetClass="emph" presetSubtype="2" fill="hold" grpId="1" nodeType="withEffect">
                                  <p:stCondLst>
                                    <p:cond delay="0"/>
                                  </p:stCondLst>
                                  <p:childTnLst>
                                    <p:animClr clrSpc="rgb" dir="cw">
                                      <p:cBhvr override="childStyle">
                                        <p:cTn id="33" dur="2000" fill="hold"/>
                                        <p:tgtEl>
                                          <p:spTgt spid="2"/>
                                        </p:tgtEl>
                                        <p:attrNameLst>
                                          <p:attrName>style.color</p:attrName>
                                        </p:attrNameLst>
                                      </p:cBhvr>
                                      <p:to>
                                        <a:schemeClr val="accent2"/>
                                      </p:to>
                                    </p:animClr>
                                  </p:childTnLst>
                                </p:cTn>
                              </p:par>
                              <p:par>
                                <p:cTn id="34" presetID="3" presetClass="emph" presetSubtype="2" fill="hold" grpId="1" nodeType="withEffect">
                                  <p:stCondLst>
                                    <p:cond delay="0"/>
                                  </p:stCondLst>
                                  <p:childTnLst>
                                    <p:animClr clrSpc="rgb" dir="cw">
                                      <p:cBhvr override="childStyle">
                                        <p:cTn id="35" dur="2000" fill="hold"/>
                                        <p:tgtEl>
                                          <p:spTgt spid="3"/>
                                        </p:tgtEl>
                                        <p:attrNameLst>
                                          <p:attrName>style.color</p:attrName>
                                        </p:attrNameLst>
                                      </p:cBhvr>
                                      <p:to>
                                        <a:schemeClr val="accent2"/>
                                      </p:to>
                                    </p:animClr>
                                  </p:childTnLst>
                                </p:cTn>
                              </p:par>
                              <p:par>
                                <p:cTn id="36" presetID="21" presetClass="emph" presetSubtype="0" fill="hold" grpId="1" nodeType="withEffect">
                                  <p:stCondLst>
                                    <p:cond delay="0"/>
                                  </p:stCondLst>
                                  <p:childTnLst>
                                    <p:animClr clrSpc="hsl" dir="cw">
                                      <p:cBhvr override="childStyle">
                                        <p:cTn id="37" dur="500" fill="hold"/>
                                        <p:tgtEl>
                                          <p:spTgt spid="4"/>
                                        </p:tgtEl>
                                        <p:attrNameLst>
                                          <p:attrName>style.color</p:attrName>
                                        </p:attrNameLst>
                                      </p:cBhvr>
                                      <p:by>
                                        <p:hsl h="7200000" s="0" l="0"/>
                                      </p:by>
                                    </p:animClr>
                                    <p:animClr clrSpc="hsl" dir="cw">
                                      <p:cBhvr>
                                        <p:cTn id="38" dur="500" fill="hold"/>
                                        <p:tgtEl>
                                          <p:spTgt spid="4"/>
                                        </p:tgtEl>
                                        <p:attrNameLst>
                                          <p:attrName>fillcolor</p:attrName>
                                        </p:attrNameLst>
                                      </p:cBhvr>
                                      <p:by>
                                        <p:hsl h="7200000" s="0" l="0"/>
                                      </p:by>
                                    </p:animClr>
                                    <p:animClr clrSpc="hsl" dir="cw">
                                      <p:cBhvr>
                                        <p:cTn id="39" dur="500" fill="hold"/>
                                        <p:tgtEl>
                                          <p:spTgt spid="4"/>
                                        </p:tgtEl>
                                        <p:attrNameLst>
                                          <p:attrName>stroke.color</p:attrName>
                                        </p:attrNameLst>
                                      </p:cBhvr>
                                      <p:by>
                                        <p:hsl h="7200000" s="0" l="0"/>
                                      </p:by>
                                    </p:animClr>
                                    <p:set>
                                      <p:cBhvr>
                                        <p:cTn id="40" dur="500" fill="hold"/>
                                        <p:tgtEl>
                                          <p:spTgt spid="4"/>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iterate type="lt">
                                    <p:tmAbs val="0"/>
                                  </p:iterate>
                                  <p:childTnLst>
                                    <p:set>
                                      <p:cBhvr>
                                        <p:cTn id="53" dur="1" fill="hold">
                                          <p:stCondLst>
                                            <p:cond delay="0"/>
                                          </p:stCondLst>
                                        </p:cTn>
                                        <p:tgtEl>
                                          <p:spTgt spid="1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ipe(right)">
                                      <p:cBhvr>
                                        <p:cTn id="58" dur="500"/>
                                        <p:tgtEl>
                                          <p:spTgt spid="8"/>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down)">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7"/>
                                        </p:tgtEl>
                                        <p:attrNameLst>
                                          <p:attrName>style.visibility</p:attrName>
                                        </p:attrNameLst>
                                      </p:cBhvr>
                                      <p:to>
                                        <p:strVal val="visible"/>
                                      </p:to>
                                    </p:set>
                                    <p:animEffect transition="in" filter="wipe(left)">
                                      <p:cBhvr>
                                        <p:cTn id="76" dur="5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mph" presetSubtype="2" fill="hold" nodeType="clickEffect">
                                  <p:stCondLst>
                                    <p:cond delay="0"/>
                                  </p:stCondLst>
                                  <p:childTnLst>
                                    <p:animClr clrSpc="rgb" dir="cw">
                                      <p:cBhvr>
                                        <p:cTn id="80" dur="2000" fill="hold"/>
                                        <p:tgtEl>
                                          <p:spTgt spid="10"/>
                                        </p:tgtEl>
                                        <p:attrNameLst>
                                          <p:attrName>fillcolor</p:attrName>
                                        </p:attrNameLst>
                                      </p:cBhvr>
                                      <p:to>
                                        <a:schemeClr val="accent2"/>
                                      </p:to>
                                    </p:animClr>
                                    <p:set>
                                      <p:cBhvr>
                                        <p:cTn id="81" dur="2000" fill="hold"/>
                                        <p:tgtEl>
                                          <p:spTgt spid="10"/>
                                        </p:tgtEl>
                                        <p:attrNameLst>
                                          <p:attrName>fill.type</p:attrName>
                                        </p:attrNameLst>
                                      </p:cBhvr>
                                      <p:to>
                                        <p:strVal val="solid"/>
                                      </p:to>
                                    </p:set>
                                    <p:set>
                                      <p:cBhvr>
                                        <p:cTn id="82" dur="2000" fill="hold"/>
                                        <p:tgtEl>
                                          <p:spTgt spid="10"/>
                                        </p:tgtEl>
                                        <p:attrNameLst>
                                          <p:attrName>fill.on</p:attrName>
                                        </p:attrNameLst>
                                      </p:cBhvr>
                                      <p:to>
                                        <p:strVal val="true"/>
                                      </p:to>
                                    </p:set>
                                  </p:childTnLst>
                                </p:cTn>
                              </p:par>
                              <p:par>
                                <p:cTn id="83" presetID="1" presetClass="emph" presetSubtype="2" fill="hold" nodeType="withEffect">
                                  <p:stCondLst>
                                    <p:cond delay="0"/>
                                  </p:stCondLst>
                                  <p:childTnLst>
                                    <p:animClr clrSpc="rgb" dir="cw">
                                      <p:cBhvr>
                                        <p:cTn id="84" dur="2000" fill="hold"/>
                                        <p:tgtEl>
                                          <p:spTgt spid="8"/>
                                        </p:tgtEl>
                                        <p:attrNameLst>
                                          <p:attrName>fillcolor</p:attrName>
                                        </p:attrNameLst>
                                      </p:cBhvr>
                                      <p:to>
                                        <a:schemeClr val="accent2"/>
                                      </p:to>
                                    </p:animClr>
                                    <p:set>
                                      <p:cBhvr>
                                        <p:cTn id="85" dur="2000" fill="hold"/>
                                        <p:tgtEl>
                                          <p:spTgt spid="8"/>
                                        </p:tgtEl>
                                        <p:attrNameLst>
                                          <p:attrName>fill.type</p:attrName>
                                        </p:attrNameLst>
                                      </p:cBhvr>
                                      <p:to>
                                        <p:strVal val="solid"/>
                                      </p:to>
                                    </p:set>
                                    <p:set>
                                      <p:cBhvr>
                                        <p:cTn id="86" dur="2000" fill="hold"/>
                                        <p:tgtEl>
                                          <p:spTgt spid="8"/>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2000" fill="hold"/>
                                        <p:tgtEl>
                                          <p:spTgt spid="9"/>
                                        </p:tgtEl>
                                        <p:attrNameLst>
                                          <p:attrName>fillcolor</p:attrName>
                                        </p:attrNameLst>
                                      </p:cBhvr>
                                      <p:to>
                                        <a:schemeClr val="accent2"/>
                                      </p:to>
                                    </p:animClr>
                                    <p:set>
                                      <p:cBhvr>
                                        <p:cTn id="89" dur="2000" fill="hold"/>
                                        <p:tgtEl>
                                          <p:spTgt spid="9"/>
                                        </p:tgtEl>
                                        <p:attrNameLst>
                                          <p:attrName>fill.type</p:attrName>
                                        </p:attrNameLst>
                                      </p:cBhvr>
                                      <p:to>
                                        <p:strVal val="solid"/>
                                      </p:to>
                                    </p:set>
                                    <p:set>
                                      <p:cBhvr>
                                        <p:cTn id="90" dur="2000" fill="hold"/>
                                        <p:tgtEl>
                                          <p:spTgt spid="9"/>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2000" fill="hold"/>
                                        <p:tgtEl>
                                          <p:spTgt spid="7"/>
                                        </p:tgtEl>
                                        <p:attrNameLst>
                                          <p:attrName>fillcolor</p:attrName>
                                        </p:attrNameLst>
                                      </p:cBhvr>
                                      <p:to>
                                        <a:schemeClr val="accent2"/>
                                      </p:to>
                                    </p:animClr>
                                    <p:set>
                                      <p:cBhvr>
                                        <p:cTn id="93" dur="2000" fill="hold"/>
                                        <p:tgtEl>
                                          <p:spTgt spid="7"/>
                                        </p:tgtEl>
                                        <p:attrNameLst>
                                          <p:attrName>fill.type</p:attrName>
                                        </p:attrNameLst>
                                      </p:cBhvr>
                                      <p:to>
                                        <p:strVal val="solid"/>
                                      </p:to>
                                    </p:set>
                                    <p:set>
                                      <p:cBhvr>
                                        <p:cTn id="94" dur="2000" fill="hold"/>
                                        <p:tgtEl>
                                          <p:spTgt spid="7"/>
                                        </p:tgtEl>
                                        <p:attrNameLst>
                                          <p:attrName>fill.on</p:attrName>
                                        </p:attrNameLst>
                                      </p:cBhvr>
                                      <p:to>
                                        <p:strVal val="true"/>
                                      </p:to>
                                    </p:set>
                                  </p:childTnLst>
                                </p:cTn>
                              </p:par>
                              <p:par>
                                <p:cTn id="95" presetID="3" presetClass="emph" presetSubtype="2" fill="hold" grpId="1" nodeType="withEffect">
                                  <p:stCondLst>
                                    <p:cond delay="0"/>
                                  </p:stCondLst>
                                  <p:childTnLst>
                                    <p:animClr clrSpc="rgb" dir="cw">
                                      <p:cBhvr override="childStyle">
                                        <p:cTn id="96" dur="2000" fill="hold"/>
                                        <p:tgtEl>
                                          <p:spTgt spid="12"/>
                                        </p:tgtEl>
                                        <p:attrNameLst>
                                          <p:attrName>style.color</p:attrName>
                                        </p:attrNameLst>
                                      </p:cBhvr>
                                      <p:to>
                                        <a:schemeClr val="accent2"/>
                                      </p:to>
                                    </p:animClr>
                                  </p:childTnLst>
                                </p:cTn>
                              </p:par>
                              <p:par>
                                <p:cTn id="97" presetID="3" presetClass="emph" presetSubtype="2" fill="hold" grpId="1" nodeType="withEffect">
                                  <p:stCondLst>
                                    <p:cond delay="0"/>
                                  </p:stCondLst>
                                  <p:iterate type="lt">
                                    <p:tmPct val="0"/>
                                  </p:iterate>
                                  <p:childTnLst>
                                    <p:animClr clrSpc="rgb" dir="cw">
                                      <p:cBhvr override="childStyle">
                                        <p:cTn id="98" dur="2000" fill="hold"/>
                                        <p:tgtEl>
                                          <p:spTgt spid="13"/>
                                        </p:tgtEl>
                                        <p:attrNameLst>
                                          <p:attrName>style.color</p:attrName>
                                        </p:attrNameLst>
                                      </p:cBhvr>
                                      <p:to>
                                        <a:schemeClr val="accent2"/>
                                      </p:to>
                                    </p:animClr>
                                  </p:childTnLst>
                                </p:cTn>
                              </p:par>
                              <p:par>
                                <p:cTn id="99" presetID="3" presetClass="emph" presetSubtype="2" fill="hold" grpId="1" nodeType="withEffect">
                                  <p:stCondLst>
                                    <p:cond delay="0"/>
                                  </p:stCondLst>
                                  <p:childTnLst>
                                    <p:animClr clrSpc="rgb" dir="cw">
                                      <p:cBhvr override="childStyle">
                                        <p:cTn id="100" dur="2000" fill="hold"/>
                                        <p:tgtEl>
                                          <p:spTgt spid="14"/>
                                        </p:tgtEl>
                                        <p:attrNameLst>
                                          <p:attrName>style.color</p:attrName>
                                        </p:attrNameLst>
                                      </p:cBhvr>
                                      <p:to>
                                        <a:schemeClr val="accent2"/>
                                      </p:to>
                                    </p:animClr>
                                  </p:childTnLst>
                                </p:cTn>
                              </p:par>
                              <p:par>
                                <p:cTn id="101" presetID="3" presetClass="emph" presetSubtype="2" fill="hold" grpId="1" nodeType="withEffect">
                                  <p:stCondLst>
                                    <p:cond delay="0"/>
                                  </p:stCondLst>
                                  <p:childTnLst>
                                    <p:animClr clrSpc="rgb" dir="cw">
                                      <p:cBhvr override="childStyle">
                                        <p:cTn id="102" dur="2000" fill="hold"/>
                                        <p:tgtEl>
                                          <p:spTgt spid="11"/>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animBg="1"/>
      <p:bldP spid="4" grpId="1" animBg="1"/>
      <p:bldP spid="5" grpId="0" animBg="1"/>
      <p:bldP spid="6" grpId="0" animBg="1"/>
      <p:bldP spid="7" grpId="0" animBg="1"/>
      <p:bldP spid="8" grpId="0" animBg="1"/>
      <p:bldP spid="9" grpId="0" animBg="1"/>
      <p:bldP spid="10" grpId="0" animBg="1"/>
      <p:bldP spid="11" grpId="0"/>
      <p:bldP spid="11" grpId="1"/>
      <p:bldP spid="12" grpId="0"/>
      <p:bldP spid="12" grpId="1"/>
      <p:bldP spid="13" grpId="0"/>
      <p:bldP spid="13" grpId="1"/>
      <p:bldP spid="14" grpId="0"/>
      <p:bldP spid="1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curvada hacia abajo 1"/>
          <p:cNvSpPr/>
          <p:nvPr/>
        </p:nvSpPr>
        <p:spPr>
          <a:xfrm>
            <a:off x="927100" y="406400"/>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3" name="Flecha curvada hacia abajo 2"/>
          <p:cNvSpPr/>
          <p:nvPr/>
        </p:nvSpPr>
        <p:spPr>
          <a:xfrm flipH="1" flipV="1">
            <a:off x="762000" y="5251908"/>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4" name="Flecha arriba 3"/>
          <p:cNvSpPr/>
          <p:nvPr/>
        </p:nvSpPr>
        <p:spPr>
          <a:xfrm>
            <a:off x="762000" y="2514600"/>
            <a:ext cx="484632" cy="1955512"/>
          </a:xfrm>
          <a:prstGeom prst="up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Flecha arriba 4"/>
          <p:cNvSpPr/>
          <p:nvPr/>
        </p:nvSpPr>
        <p:spPr>
          <a:xfrm flipV="1">
            <a:off x="7948168" y="2514600"/>
            <a:ext cx="484632" cy="1955512"/>
          </a:xfrm>
          <a:prstGeom prst="up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uadroTexto 5"/>
          <p:cNvSpPr txBox="1"/>
          <p:nvPr/>
        </p:nvSpPr>
        <p:spPr>
          <a:xfrm>
            <a:off x="282373" y="1844040"/>
            <a:ext cx="1762021" cy="584776"/>
          </a:xfrm>
          <a:prstGeom prst="rect">
            <a:avLst/>
          </a:prstGeom>
          <a:noFill/>
        </p:spPr>
        <p:txBody>
          <a:bodyPr wrap="none" rtlCol="0">
            <a:spAutoFit/>
          </a:bodyPr>
          <a:lstStyle/>
          <a:p>
            <a:r>
              <a:rPr lang="es-ES" sz="3200" dirty="0" smtClean="0">
                <a:solidFill>
                  <a:srgbClr val="000090"/>
                </a:solidFill>
                <a:latin typeface="Mistral"/>
                <a:cs typeface="Mistral"/>
              </a:rPr>
              <a:t>INVESTIGAR</a:t>
            </a:r>
            <a:endParaRPr lang="es-ES" sz="3200" dirty="0">
              <a:solidFill>
                <a:srgbClr val="000090"/>
              </a:solidFill>
              <a:latin typeface="Mistral"/>
              <a:cs typeface="Mistral"/>
            </a:endParaRPr>
          </a:p>
        </p:txBody>
      </p:sp>
      <p:sp>
        <p:nvSpPr>
          <p:cNvPr id="7" name="CuadroTexto 6"/>
          <p:cNvSpPr txBox="1"/>
          <p:nvPr/>
        </p:nvSpPr>
        <p:spPr>
          <a:xfrm>
            <a:off x="7343100" y="1798320"/>
            <a:ext cx="1710725" cy="584776"/>
          </a:xfrm>
          <a:prstGeom prst="rect">
            <a:avLst/>
          </a:prstGeom>
          <a:noFill/>
        </p:spPr>
        <p:txBody>
          <a:bodyPr wrap="none" rtlCol="0">
            <a:spAutoFit/>
          </a:bodyPr>
          <a:lstStyle/>
          <a:p>
            <a:r>
              <a:rPr lang="es-ES" sz="3200" dirty="0" smtClean="0">
                <a:solidFill>
                  <a:srgbClr val="000090"/>
                </a:solidFill>
                <a:latin typeface="Mistral"/>
                <a:cs typeface="Mistral"/>
              </a:rPr>
              <a:t>FORMARSE</a:t>
            </a:r>
            <a:endParaRPr lang="es-ES" sz="3200" dirty="0">
              <a:solidFill>
                <a:srgbClr val="000090"/>
              </a:solidFill>
              <a:latin typeface="Mistral"/>
              <a:cs typeface="Mistral"/>
            </a:endParaRPr>
          </a:p>
        </p:txBody>
      </p:sp>
      <p:sp>
        <p:nvSpPr>
          <p:cNvPr id="8" name="CuadroTexto 7"/>
          <p:cNvSpPr txBox="1"/>
          <p:nvPr/>
        </p:nvSpPr>
        <p:spPr>
          <a:xfrm>
            <a:off x="7343100" y="4470112"/>
            <a:ext cx="1851789" cy="584776"/>
          </a:xfrm>
          <a:prstGeom prst="rect">
            <a:avLst/>
          </a:prstGeom>
          <a:noFill/>
        </p:spPr>
        <p:txBody>
          <a:bodyPr wrap="none" rtlCol="0">
            <a:spAutoFit/>
          </a:bodyPr>
          <a:lstStyle/>
          <a:p>
            <a:r>
              <a:rPr lang="es-ES" sz="3200" dirty="0" smtClean="0">
                <a:solidFill>
                  <a:srgbClr val="000090"/>
                </a:solidFill>
                <a:latin typeface="Mistral"/>
                <a:cs typeface="Mistral"/>
              </a:rPr>
              <a:t>ANALIZARSE</a:t>
            </a:r>
            <a:endParaRPr lang="es-ES" sz="3200" dirty="0">
              <a:solidFill>
                <a:srgbClr val="000090"/>
              </a:solidFill>
              <a:latin typeface="Mistral"/>
              <a:cs typeface="Mistral"/>
            </a:endParaRPr>
          </a:p>
        </p:txBody>
      </p:sp>
      <p:sp>
        <p:nvSpPr>
          <p:cNvPr id="9" name="CuadroTexto 8"/>
          <p:cNvSpPr txBox="1"/>
          <p:nvPr/>
        </p:nvSpPr>
        <p:spPr>
          <a:xfrm>
            <a:off x="282373" y="4508212"/>
            <a:ext cx="1544012" cy="584776"/>
          </a:xfrm>
          <a:prstGeom prst="rect">
            <a:avLst/>
          </a:prstGeom>
          <a:noFill/>
        </p:spPr>
        <p:txBody>
          <a:bodyPr wrap="none" rtlCol="0">
            <a:spAutoFit/>
          </a:bodyPr>
          <a:lstStyle/>
          <a:p>
            <a:r>
              <a:rPr lang="es-ES" sz="3200" dirty="0" smtClean="0">
                <a:solidFill>
                  <a:srgbClr val="000090"/>
                </a:solidFill>
                <a:latin typeface="Mistral"/>
                <a:cs typeface="Mistral"/>
              </a:rPr>
              <a:t>ANALIZAR</a:t>
            </a:r>
            <a:endParaRPr lang="es-ES" sz="3200" dirty="0">
              <a:solidFill>
                <a:srgbClr val="000090"/>
              </a:solidFill>
              <a:latin typeface="Mistral"/>
              <a:cs typeface="Mistral"/>
            </a:endParaRPr>
          </a:p>
        </p:txBody>
      </p:sp>
      <p:sp>
        <p:nvSpPr>
          <p:cNvPr id="10" name="Multiplicación 9"/>
          <p:cNvSpPr/>
          <p:nvPr/>
        </p:nvSpPr>
        <p:spPr>
          <a:xfrm>
            <a:off x="1929509" y="5781549"/>
            <a:ext cx="1063752" cy="1117599"/>
          </a:xfrm>
          <a:prstGeom prst="mathMultiply">
            <a:avLst>
              <a:gd name="adj1" fmla="val 18745"/>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Multiplicación 10"/>
          <p:cNvSpPr/>
          <p:nvPr/>
        </p:nvSpPr>
        <p:spPr>
          <a:xfrm>
            <a:off x="468118" y="2936749"/>
            <a:ext cx="1063752" cy="1117599"/>
          </a:xfrm>
          <a:prstGeom prst="mathMultiply">
            <a:avLst>
              <a:gd name="adj1" fmla="val 18745"/>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Multiplicación 12"/>
          <p:cNvSpPr/>
          <p:nvPr/>
        </p:nvSpPr>
        <p:spPr>
          <a:xfrm>
            <a:off x="6380948" y="203200"/>
            <a:ext cx="1063752" cy="1117599"/>
          </a:xfrm>
          <a:prstGeom prst="mathMultiply">
            <a:avLst>
              <a:gd name="adj1" fmla="val 18745"/>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CuadroTexto 14"/>
          <p:cNvSpPr txBox="1"/>
          <p:nvPr/>
        </p:nvSpPr>
        <p:spPr>
          <a:xfrm>
            <a:off x="2472033" y="2151919"/>
            <a:ext cx="4411367" cy="1569660"/>
          </a:xfrm>
          <a:prstGeom prst="rect">
            <a:avLst/>
          </a:prstGeom>
          <a:noFill/>
        </p:spPr>
        <p:txBody>
          <a:bodyPr wrap="square" rtlCol="0">
            <a:spAutoFit/>
          </a:bodyPr>
          <a:lstStyle/>
          <a:p>
            <a:pPr algn="ctr"/>
            <a:r>
              <a:rPr lang="es-ES" sz="3200" dirty="0">
                <a:solidFill>
                  <a:srgbClr val="000090"/>
                </a:solidFill>
                <a:latin typeface="Mistral"/>
                <a:cs typeface="Mistral"/>
              </a:rPr>
              <a:t>¿QUÉ COSECUENCIAS TIENE ANALIZARSE CON ALGUIEN DE </a:t>
            </a:r>
            <a:r>
              <a:rPr lang="es-ES" sz="3200" dirty="0" smtClean="0">
                <a:solidFill>
                  <a:srgbClr val="FF0000"/>
                </a:solidFill>
                <a:latin typeface="Mistral"/>
                <a:cs typeface="Mistral"/>
              </a:rPr>
              <a:t>DISTINTA IDEOLOGÍA</a:t>
            </a:r>
            <a:r>
              <a:rPr lang="es-ES" sz="3200" dirty="0" smtClean="0">
                <a:solidFill>
                  <a:srgbClr val="000090"/>
                </a:solidFill>
                <a:latin typeface="Mistral"/>
                <a:cs typeface="Mistral"/>
              </a:rPr>
              <a:t>?</a:t>
            </a:r>
            <a:endParaRPr lang="es-ES" sz="3200" dirty="0">
              <a:solidFill>
                <a:srgbClr val="000090"/>
              </a:solidFill>
              <a:latin typeface="Mistral"/>
              <a:cs typeface="Mistral"/>
            </a:endParaRPr>
          </a:p>
        </p:txBody>
      </p:sp>
      <p:sp>
        <p:nvSpPr>
          <p:cNvPr id="17" name="Flecha abajo 16"/>
          <p:cNvSpPr/>
          <p:nvPr/>
        </p:nvSpPr>
        <p:spPr>
          <a:xfrm rot="18848153">
            <a:off x="6656987" y="3213539"/>
            <a:ext cx="484632" cy="1490308"/>
          </a:xfrm>
          <a:prstGeom prst="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Distinto de 17"/>
          <p:cNvSpPr/>
          <p:nvPr/>
        </p:nvSpPr>
        <p:spPr>
          <a:xfrm>
            <a:off x="6478972" y="3588106"/>
            <a:ext cx="692952" cy="593852"/>
          </a:xfrm>
          <a:prstGeom prst="mathNotEqual">
            <a:avLst>
              <a:gd name="adj1" fmla="val 23520"/>
              <a:gd name="adj2" fmla="val 4200000"/>
              <a:gd name="adj3" fmla="val 11760"/>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4" name="Flecha abajo 13"/>
          <p:cNvSpPr/>
          <p:nvPr/>
        </p:nvSpPr>
        <p:spPr>
          <a:xfrm>
            <a:off x="7948168" y="2514600"/>
            <a:ext cx="484632" cy="901700"/>
          </a:xfrm>
          <a:prstGeom prst="downArrow">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0" name="Flecha abajo 19"/>
          <p:cNvSpPr/>
          <p:nvPr/>
        </p:nvSpPr>
        <p:spPr>
          <a:xfrm flipV="1">
            <a:off x="7944993" y="3416300"/>
            <a:ext cx="484632" cy="900000"/>
          </a:xfrm>
          <a:prstGeom prst="downArrow">
            <a:avLst/>
          </a:prstGeom>
          <a:solidFill>
            <a:srgbClr val="FF0000"/>
          </a:solidFill>
          <a:ln w="38100" cmpd="sng">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32198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8" fill="hold" grpId="1"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par>
                                <p:cTn id="18" presetID="21" presetClass="emph" presetSubtype="0" fill="hold" grpId="1" nodeType="withEffect">
                                  <p:stCondLst>
                                    <p:cond delay="0"/>
                                  </p:stCondLst>
                                  <p:childTnLst>
                                    <p:animClr clrSpc="hsl" dir="cw">
                                      <p:cBhvr override="childStyle">
                                        <p:cTn id="19" dur="500" fill="hold"/>
                                        <p:tgtEl>
                                          <p:spTgt spid="17"/>
                                        </p:tgtEl>
                                        <p:attrNameLst>
                                          <p:attrName>style.color</p:attrName>
                                        </p:attrNameLst>
                                      </p:cBhvr>
                                      <p:by>
                                        <p:hsl h="7200000" s="0" l="0"/>
                                      </p:by>
                                    </p:animClr>
                                    <p:animClr clrSpc="hsl" dir="cw">
                                      <p:cBhvr>
                                        <p:cTn id="20" dur="500" fill="hold"/>
                                        <p:tgtEl>
                                          <p:spTgt spid="17"/>
                                        </p:tgtEl>
                                        <p:attrNameLst>
                                          <p:attrName>fillcolor</p:attrName>
                                        </p:attrNameLst>
                                      </p:cBhvr>
                                      <p:by>
                                        <p:hsl h="7200000" s="0" l="0"/>
                                      </p:by>
                                    </p:animClr>
                                    <p:animClr clrSpc="hsl" dir="cw">
                                      <p:cBhvr>
                                        <p:cTn id="21" dur="500" fill="hold"/>
                                        <p:tgtEl>
                                          <p:spTgt spid="17"/>
                                        </p:tgtEl>
                                        <p:attrNameLst>
                                          <p:attrName>stroke.color</p:attrName>
                                        </p:attrNameLst>
                                      </p:cBhvr>
                                      <p:by>
                                        <p:hsl h="7200000" s="0" l="0"/>
                                      </p:by>
                                    </p:animClr>
                                    <p:set>
                                      <p:cBhvr>
                                        <p:cTn id="22" dur="500" fill="hold"/>
                                        <p:tgtEl>
                                          <p:spTgt spid="17"/>
                                        </p:tgtEl>
                                        <p:attrNameLst>
                                          <p:attrName>fill.type</p:attrName>
                                        </p:attrNameLst>
                                      </p:cBhvr>
                                      <p:to>
                                        <p:strVal val="solid"/>
                                      </p:to>
                                    </p:set>
                                  </p:childTnLst>
                                </p:cTn>
                              </p:par>
                              <p:par>
                                <p:cTn id="23" presetID="21" presetClass="emph" presetSubtype="0" fill="hold" grpId="2" nodeType="withEffect">
                                  <p:stCondLst>
                                    <p:cond delay="0"/>
                                  </p:stCondLst>
                                  <p:childTnLst>
                                    <p:animClr clrSpc="hsl" dir="cw">
                                      <p:cBhvr override="childStyle">
                                        <p:cTn id="24" dur="500" fill="hold"/>
                                        <p:tgtEl>
                                          <p:spTgt spid="15"/>
                                        </p:tgtEl>
                                        <p:attrNameLst>
                                          <p:attrName>style.color</p:attrName>
                                        </p:attrNameLst>
                                      </p:cBhvr>
                                      <p:by>
                                        <p:hsl h="7200000" s="0" l="0"/>
                                      </p:by>
                                    </p:animClr>
                                    <p:animClr clrSpc="hsl" dir="cw">
                                      <p:cBhvr>
                                        <p:cTn id="25" dur="500" fill="hold"/>
                                        <p:tgtEl>
                                          <p:spTgt spid="15"/>
                                        </p:tgtEl>
                                        <p:attrNameLst>
                                          <p:attrName>fillcolor</p:attrName>
                                        </p:attrNameLst>
                                      </p:cBhvr>
                                      <p:by>
                                        <p:hsl h="7200000" s="0" l="0"/>
                                      </p:by>
                                    </p:animClr>
                                    <p:animClr clrSpc="hsl" dir="cw">
                                      <p:cBhvr>
                                        <p:cTn id="26" dur="500" fill="hold"/>
                                        <p:tgtEl>
                                          <p:spTgt spid="15"/>
                                        </p:tgtEl>
                                        <p:attrNameLst>
                                          <p:attrName>stroke.color</p:attrName>
                                        </p:attrNameLst>
                                      </p:cBhvr>
                                      <p:by>
                                        <p:hsl h="7200000" s="0" l="0"/>
                                      </p:by>
                                    </p:animClr>
                                    <p:set>
                                      <p:cBhvr>
                                        <p:cTn id="27" dur="500" fill="hold"/>
                                        <p:tgtEl>
                                          <p:spTgt spid="15"/>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21" presetClass="emph" presetSubtype="0" fill="hold" grpId="0" nodeType="clickEffect">
                                  <p:stCondLst>
                                    <p:cond delay="0"/>
                                  </p:stCondLst>
                                  <p:childTnLst>
                                    <p:animClr clrSpc="hsl" dir="cw">
                                      <p:cBhvr override="childStyle">
                                        <p:cTn id="31" dur="500" fill="hold"/>
                                        <p:tgtEl>
                                          <p:spTgt spid="8"/>
                                        </p:tgtEl>
                                        <p:attrNameLst>
                                          <p:attrName>style.color</p:attrName>
                                        </p:attrNameLst>
                                      </p:cBhvr>
                                      <p:by>
                                        <p:hsl h="7200000" s="0" l="0"/>
                                      </p:by>
                                    </p:animClr>
                                    <p:animClr clrSpc="hsl" dir="cw">
                                      <p:cBhvr>
                                        <p:cTn id="32" dur="500" fill="hold"/>
                                        <p:tgtEl>
                                          <p:spTgt spid="8"/>
                                        </p:tgtEl>
                                        <p:attrNameLst>
                                          <p:attrName>fillcolor</p:attrName>
                                        </p:attrNameLst>
                                      </p:cBhvr>
                                      <p:by>
                                        <p:hsl h="7200000" s="0" l="0"/>
                                      </p:by>
                                    </p:animClr>
                                    <p:animClr clrSpc="hsl" dir="cw">
                                      <p:cBhvr>
                                        <p:cTn id="33" dur="500" fill="hold"/>
                                        <p:tgtEl>
                                          <p:spTgt spid="8"/>
                                        </p:tgtEl>
                                        <p:attrNameLst>
                                          <p:attrName>stroke.color</p:attrName>
                                        </p:attrNameLst>
                                      </p:cBhvr>
                                      <p:by>
                                        <p:hsl h="7200000" s="0" l="0"/>
                                      </p:by>
                                    </p:animClr>
                                    <p:set>
                                      <p:cBhvr>
                                        <p:cTn id="34" dur="500" fill="hold"/>
                                        <p:tgtEl>
                                          <p:spTgt spid="8"/>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21" presetClass="emph" presetSubtype="0" fill="hold" grpId="0" nodeType="clickEffect">
                                  <p:stCondLst>
                                    <p:cond delay="0"/>
                                  </p:stCondLst>
                                  <p:childTnLst>
                                    <p:animClr clrSpc="hsl" dir="cw">
                                      <p:cBhvr override="childStyle">
                                        <p:cTn id="38" dur="500" fill="hold"/>
                                        <p:tgtEl>
                                          <p:spTgt spid="3"/>
                                        </p:tgtEl>
                                        <p:attrNameLst>
                                          <p:attrName>style.color</p:attrName>
                                        </p:attrNameLst>
                                      </p:cBhvr>
                                      <p:by>
                                        <p:hsl h="7200000" s="0" l="0"/>
                                      </p:by>
                                    </p:animClr>
                                    <p:animClr clrSpc="hsl" dir="cw">
                                      <p:cBhvr>
                                        <p:cTn id="39" dur="500" fill="hold"/>
                                        <p:tgtEl>
                                          <p:spTgt spid="3"/>
                                        </p:tgtEl>
                                        <p:attrNameLst>
                                          <p:attrName>fillcolor</p:attrName>
                                        </p:attrNameLst>
                                      </p:cBhvr>
                                      <p:by>
                                        <p:hsl h="7200000" s="0" l="0"/>
                                      </p:by>
                                    </p:animClr>
                                    <p:animClr clrSpc="hsl" dir="cw">
                                      <p:cBhvr>
                                        <p:cTn id="40" dur="500" fill="hold"/>
                                        <p:tgtEl>
                                          <p:spTgt spid="3"/>
                                        </p:tgtEl>
                                        <p:attrNameLst>
                                          <p:attrName>stroke.color</p:attrName>
                                        </p:attrNameLst>
                                      </p:cBhvr>
                                      <p:by>
                                        <p:hsl h="7200000" s="0" l="0"/>
                                      </p:by>
                                    </p:animClr>
                                    <p:set>
                                      <p:cBhvr>
                                        <p:cTn id="41" dur="500" fill="hold"/>
                                        <p:tgtEl>
                                          <p:spTgt spid="3"/>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1" presetClass="emph" presetSubtype="0" fill="hold" grpId="0" nodeType="clickEffect">
                                  <p:stCondLst>
                                    <p:cond delay="0"/>
                                  </p:stCondLst>
                                  <p:childTnLst>
                                    <p:animClr clrSpc="hsl" dir="cw">
                                      <p:cBhvr override="childStyle">
                                        <p:cTn id="45" dur="500" fill="hold"/>
                                        <p:tgtEl>
                                          <p:spTgt spid="9"/>
                                        </p:tgtEl>
                                        <p:attrNameLst>
                                          <p:attrName>style.color</p:attrName>
                                        </p:attrNameLst>
                                      </p:cBhvr>
                                      <p:by>
                                        <p:hsl h="7200000" s="0" l="0"/>
                                      </p:by>
                                    </p:animClr>
                                    <p:animClr clrSpc="hsl" dir="cw">
                                      <p:cBhvr>
                                        <p:cTn id="46" dur="500" fill="hold"/>
                                        <p:tgtEl>
                                          <p:spTgt spid="9"/>
                                        </p:tgtEl>
                                        <p:attrNameLst>
                                          <p:attrName>fillcolor</p:attrName>
                                        </p:attrNameLst>
                                      </p:cBhvr>
                                      <p:by>
                                        <p:hsl h="7200000" s="0" l="0"/>
                                      </p:by>
                                    </p:animClr>
                                    <p:animClr clrSpc="hsl" dir="cw">
                                      <p:cBhvr>
                                        <p:cTn id="47" dur="500" fill="hold"/>
                                        <p:tgtEl>
                                          <p:spTgt spid="9"/>
                                        </p:tgtEl>
                                        <p:attrNameLst>
                                          <p:attrName>stroke.color</p:attrName>
                                        </p:attrNameLst>
                                      </p:cBhvr>
                                      <p:by>
                                        <p:hsl h="7200000" s="0" l="0"/>
                                      </p:by>
                                    </p:animClr>
                                    <p:set>
                                      <p:cBhvr>
                                        <p:cTn id="48" dur="500" fill="hold"/>
                                        <p:tgtEl>
                                          <p:spTgt spid="9"/>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1" presetClass="emph" presetSubtype="0" fill="hold" grpId="0" nodeType="clickEffect">
                                  <p:stCondLst>
                                    <p:cond delay="0"/>
                                  </p:stCondLst>
                                  <p:childTnLst>
                                    <p:animClr clrSpc="hsl" dir="cw">
                                      <p:cBhvr override="childStyle">
                                        <p:cTn id="52" dur="500" fill="hold"/>
                                        <p:tgtEl>
                                          <p:spTgt spid="4"/>
                                        </p:tgtEl>
                                        <p:attrNameLst>
                                          <p:attrName>style.color</p:attrName>
                                        </p:attrNameLst>
                                      </p:cBhvr>
                                      <p:by>
                                        <p:hsl h="7200000" s="0" l="0"/>
                                      </p:by>
                                    </p:animClr>
                                    <p:animClr clrSpc="hsl" dir="cw">
                                      <p:cBhvr>
                                        <p:cTn id="53" dur="500" fill="hold"/>
                                        <p:tgtEl>
                                          <p:spTgt spid="4"/>
                                        </p:tgtEl>
                                        <p:attrNameLst>
                                          <p:attrName>fillcolor</p:attrName>
                                        </p:attrNameLst>
                                      </p:cBhvr>
                                      <p:by>
                                        <p:hsl h="7200000" s="0" l="0"/>
                                      </p:by>
                                    </p:animClr>
                                    <p:animClr clrSpc="hsl" dir="cw">
                                      <p:cBhvr>
                                        <p:cTn id="54" dur="500" fill="hold"/>
                                        <p:tgtEl>
                                          <p:spTgt spid="4"/>
                                        </p:tgtEl>
                                        <p:attrNameLst>
                                          <p:attrName>stroke.color</p:attrName>
                                        </p:attrNameLst>
                                      </p:cBhvr>
                                      <p:by>
                                        <p:hsl h="7200000" s="0" l="0"/>
                                      </p:by>
                                    </p:animClr>
                                    <p:set>
                                      <p:cBhvr>
                                        <p:cTn id="55" dur="500" fill="hold"/>
                                        <p:tgtEl>
                                          <p:spTgt spid="4"/>
                                        </p:tgtEl>
                                        <p:attrNameLst>
                                          <p:attrName>fill.type</p:attrName>
                                        </p:attrNameLst>
                                      </p:cBhvr>
                                      <p:to>
                                        <p:strVal val="solid"/>
                                      </p:to>
                                    </p:set>
                                  </p:childTnLst>
                                </p:cTn>
                              </p:par>
                              <p:par>
                                <p:cTn id="56" presetID="21" presetClass="emph" presetSubtype="0" fill="hold" grpId="0" nodeType="withEffect">
                                  <p:stCondLst>
                                    <p:cond delay="0"/>
                                  </p:stCondLst>
                                  <p:childTnLst>
                                    <p:animClr clrSpc="hsl" dir="cw">
                                      <p:cBhvr override="childStyle">
                                        <p:cTn id="57" dur="500" fill="hold"/>
                                        <p:tgtEl>
                                          <p:spTgt spid="6"/>
                                        </p:tgtEl>
                                        <p:attrNameLst>
                                          <p:attrName>style.color</p:attrName>
                                        </p:attrNameLst>
                                      </p:cBhvr>
                                      <p:by>
                                        <p:hsl h="7200000" s="0" l="0"/>
                                      </p:by>
                                    </p:animClr>
                                    <p:animClr clrSpc="hsl" dir="cw">
                                      <p:cBhvr>
                                        <p:cTn id="58" dur="500" fill="hold"/>
                                        <p:tgtEl>
                                          <p:spTgt spid="6"/>
                                        </p:tgtEl>
                                        <p:attrNameLst>
                                          <p:attrName>fillcolor</p:attrName>
                                        </p:attrNameLst>
                                      </p:cBhvr>
                                      <p:by>
                                        <p:hsl h="7200000" s="0" l="0"/>
                                      </p:by>
                                    </p:animClr>
                                    <p:animClr clrSpc="hsl" dir="cw">
                                      <p:cBhvr>
                                        <p:cTn id="59" dur="500" fill="hold"/>
                                        <p:tgtEl>
                                          <p:spTgt spid="6"/>
                                        </p:tgtEl>
                                        <p:attrNameLst>
                                          <p:attrName>stroke.color</p:attrName>
                                        </p:attrNameLst>
                                      </p:cBhvr>
                                      <p:by>
                                        <p:hsl h="7200000" s="0" l="0"/>
                                      </p:by>
                                    </p:animClr>
                                    <p:set>
                                      <p:cBhvr>
                                        <p:cTn id="60" dur="500" fill="hold"/>
                                        <p:tgtEl>
                                          <p:spTgt spid="6"/>
                                        </p:tgtEl>
                                        <p:attrNameLst>
                                          <p:attrName>fill.type</p:attrName>
                                        </p:attrNameLst>
                                      </p:cBhvr>
                                      <p:to>
                                        <p:strVal val="solid"/>
                                      </p:to>
                                    </p:set>
                                  </p:childTnLst>
                                </p:cTn>
                              </p:par>
                            </p:childTnLst>
                          </p:cTn>
                        </p:par>
                      </p:childTnLst>
                    </p:cTn>
                  </p:par>
                  <p:par>
                    <p:cTn id="61" fill="hold">
                      <p:stCondLst>
                        <p:cond delay="indefinite"/>
                      </p:stCondLst>
                      <p:childTnLst>
                        <p:par>
                          <p:cTn id="62" fill="hold">
                            <p:stCondLst>
                              <p:cond delay="0"/>
                            </p:stCondLst>
                            <p:childTnLst>
                              <p:par>
                                <p:cTn id="63" presetID="21" presetClass="emph" presetSubtype="0" fill="hold" grpId="0" nodeType="clickEffect">
                                  <p:stCondLst>
                                    <p:cond delay="0"/>
                                  </p:stCondLst>
                                  <p:childTnLst>
                                    <p:animClr clrSpc="hsl" dir="cw">
                                      <p:cBhvr override="childStyle">
                                        <p:cTn id="64" dur="500" fill="hold"/>
                                        <p:tgtEl>
                                          <p:spTgt spid="2"/>
                                        </p:tgtEl>
                                        <p:attrNameLst>
                                          <p:attrName>style.color</p:attrName>
                                        </p:attrNameLst>
                                      </p:cBhvr>
                                      <p:by>
                                        <p:hsl h="7200000" s="0" l="0"/>
                                      </p:by>
                                    </p:animClr>
                                    <p:animClr clrSpc="hsl" dir="cw">
                                      <p:cBhvr>
                                        <p:cTn id="65" dur="500" fill="hold"/>
                                        <p:tgtEl>
                                          <p:spTgt spid="2"/>
                                        </p:tgtEl>
                                        <p:attrNameLst>
                                          <p:attrName>fillcolor</p:attrName>
                                        </p:attrNameLst>
                                      </p:cBhvr>
                                      <p:by>
                                        <p:hsl h="7200000" s="0" l="0"/>
                                      </p:by>
                                    </p:animClr>
                                    <p:animClr clrSpc="hsl" dir="cw">
                                      <p:cBhvr>
                                        <p:cTn id="66" dur="500" fill="hold"/>
                                        <p:tgtEl>
                                          <p:spTgt spid="2"/>
                                        </p:tgtEl>
                                        <p:attrNameLst>
                                          <p:attrName>stroke.color</p:attrName>
                                        </p:attrNameLst>
                                      </p:cBhvr>
                                      <p:by>
                                        <p:hsl h="7200000" s="0" l="0"/>
                                      </p:by>
                                    </p:animClr>
                                    <p:set>
                                      <p:cBhvr>
                                        <p:cTn id="67" dur="500" fill="hold"/>
                                        <p:tgtEl>
                                          <p:spTgt spid="2"/>
                                        </p:tgtEl>
                                        <p:attrNameLst>
                                          <p:attrName>fill.type</p:attrName>
                                        </p:attrNameLst>
                                      </p:cBhvr>
                                      <p:to>
                                        <p:strVal val="solid"/>
                                      </p:to>
                                    </p:set>
                                  </p:childTnLst>
                                </p:cTn>
                              </p:par>
                              <p:par>
                                <p:cTn id="68" presetID="21" presetClass="emph" presetSubtype="0" fill="hold" grpId="0" nodeType="withEffect">
                                  <p:stCondLst>
                                    <p:cond delay="0"/>
                                  </p:stCondLst>
                                  <p:childTnLst>
                                    <p:animClr clrSpc="hsl" dir="cw">
                                      <p:cBhvr override="childStyle">
                                        <p:cTn id="69" dur="500" fill="hold"/>
                                        <p:tgtEl>
                                          <p:spTgt spid="7"/>
                                        </p:tgtEl>
                                        <p:attrNameLst>
                                          <p:attrName>style.color</p:attrName>
                                        </p:attrNameLst>
                                      </p:cBhvr>
                                      <p:by>
                                        <p:hsl h="7200000" s="0" l="0"/>
                                      </p:by>
                                    </p:animClr>
                                    <p:animClr clrSpc="hsl" dir="cw">
                                      <p:cBhvr>
                                        <p:cTn id="70" dur="500" fill="hold"/>
                                        <p:tgtEl>
                                          <p:spTgt spid="7"/>
                                        </p:tgtEl>
                                        <p:attrNameLst>
                                          <p:attrName>fillcolor</p:attrName>
                                        </p:attrNameLst>
                                      </p:cBhvr>
                                      <p:by>
                                        <p:hsl h="7200000" s="0" l="0"/>
                                      </p:by>
                                    </p:animClr>
                                    <p:animClr clrSpc="hsl" dir="cw">
                                      <p:cBhvr>
                                        <p:cTn id="71" dur="500" fill="hold"/>
                                        <p:tgtEl>
                                          <p:spTgt spid="7"/>
                                        </p:tgtEl>
                                        <p:attrNameLst>
                                          <p:attrName>stroke.color</p:attrName>
                                        </p:attrNameLst>
                                      </p:cBhvr>
                                      <p:by>
                                        <p:hsl h="7200000" s="0" l="0"/>
                                      </p:by>
                                    </p:animClr>
                                    <p:set>
                                      <p:cBhvr>
                                        <p:cTn id="72" dur="500" fill="hold"/>
                                        <p:tgtEl>
                                          <p:spTgt spid="7"/>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21" presetClass="emph" presetSubtype="0" fill="hold" grpId="0" nodeType="clickEffect">
                                  <p:stCondLst>
                                    <p:cond delay="0"/>
                                  </p:stCondLst>
                                  <p:childTnLst>
                                    <p:animClr clrSpc="hsl" dir="cw">
                                      <p:cBhvr override="childStyle">
                                        <p:cTn id="76" dur="500" fill="hold"/>
                                        <p:tgtEl>
                                          <p:spTgt spid="5"/>
                                        </p:tgtEl>
                                        <p:attrNameLst>
                                          <p:attrName>style.color</p:attrName>
                                        </p:attrNameLst>
                                      </p:cBhvr>
                                      <p:by>
                                        <p:hsl h="7200000" s="0" l="0"/>
                                      </p:by>
                                    </p:animClr>
                                    <p:animClr clrSpc="hsl" dir="cw">
                                      <p:cBhvr>
                                        <p:cTn id="77" dur="500" fill="hold"/>
                                        <p:tgtEl>
                                          <p:spTgt spid="5"/>
                                        </p:tgtEl>
                                        <p:attrNameLst>
                                          <p:attrName>fillcolor</p:attrName>
                                        </p:attrNameLst>
                                      </p:cBhvr>
                                      <p:by>
                                        <p:hsl h="7200000" s="0" l="0"/>
                                      </p:by>
                                    </p:animClr>
                                    <p:animClr clrSpc="hsl" dir="cw">
                                      <p:cBhvr>
                                        <p:cTn id="78" dur="500" fill="hold"/>
                                        <p:tgtEl>
                                          <p:spTgt spid="5"/>
                                        </p:tgtEl>
                                        <p:attrNameLst>
                                          <p:attrName>stroke.color</p:attrName>
                                        </p:attrNameLst>
                                      </p:cBhvr>
                                      <p:by>
                                        <p:hsl h="7200000" s="0" l="0"/>
                                      </p:by>
                                    </p:animClr>
                                    <p:set>
                                      <p:cBhvr>
                                        <p:cTn id="79" dur="500" fill="hold"/>
                                        <p:tgtEl>
                                          <p:spTgt spid="5"/>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5"/>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14"/>
                                        </p:tgtEl>
                                        <p:attrNameLst>
                                          <p:attrName>style.visibility</p:attrName>
                                        </p:attrNameLst>
                                      </p:cBhvr>
                                      <p:to>
                                        <p:strVal val="visible"/>
                                      </p:to>
                                    </p:set>
                                    <p:animEffect transition="in" filter="wipe(up)">
                                      <p:cBhvr>
                                        <p:cTn id="88" dur="500"/>
                                        <p:tgtEl>
                                          <p:spTgt spid="14"/>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down)">
                                      <p:cBhvr>
                                        <p:cTn id="91" dur="500"/>
                                        <p:tgtEl>
                                          <p:spTgt spid="20"/>
                                        </p:tgtEl>
                                      </p:cBhvr>
                                    </p:animEffect>
                                  </p:childTnLst>
                                </p:cTn>
                              </p:par>
                            </p:childTnLst>
                          </p:cTn>
                        </p:par>
                      </p:childTnLst>
                    </p:cTn>
                  </p:par>
                  <p:par>
                    <p:cTn id="92" fill="hold">
                      <p:stCondLst>
                        <p:cond delay="indefinite"/>
                      </p:stCondLst>
                      <p:childTnLst>
                        <p:par>
                          <p:cTn id="93" fill="hold">
                            <p:stCondLst>
                              <p:cond delay="0"/>
                            </p:stCondLst>
                            <p:childTnLst>
                              <p:par>
                                <p:cTn id="94" presetID="12" presetClass="entr" presetSubtype="4" fill="hold" grpId="0" nodeType="click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additive="base">
                                        <p:cTn id="96" dur="500"/>
                                        <p:tgtEl>
                                          <p:spTgt spid="10"/>
                                        </p:tgtEl>
                                        <p:attrNameLst>
                                          <p:attrName>ppt_y</p:attrName>
                                        </p:attrNameLst>
                                      </p:cBhvr>
                                      <p:tavLst>
                                        <p:tav tm="0">
                                          <p:val>
                                            <p:strVal val="#ppt_y+#ppt_h*1.125000"/>
                                          </p:val>
                                        </p:tav>
                                        <p:tav tm="100000">
                                          <p:val>
                                            <p:strVal val="#ppt_y"/>
                                          </p:val>
                                        </p:tav>
                                      </p:tavLst>
                                    </p:anim>
                                    <p:animEffect transition="in" filter="wipe(up)">
                                      <p:cBhvr>
                                        <p:cTn id="97" dur="500"/>
                                        <p:tgtEl>
                                          <p:spTgt spid="1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blinds(horizontal)">
                                      <p:cBhvr>
                                        <p:cTn id="102" dur="500"/>
                                        <p:tgtEl>
                                          <p:spTgt spid="11"/>
                                        </p:tgtEl>
                                      </p:cBhvr>
                                    </p:animEffect>
                                  </p:childTnLst>
                                </p:cTn>
                              </p:par>
                            </p:childTnLst>
                          </p:cTn>
                        </p:par>
                        <p:par>
                          <p:cTn id="103" fill="hold">
                            <p:stCondLst>
                              <p:cond delay="500"/>
                            </p:stCondLst>
                            <p:childTnLst>
                              <p:par>
                                <p:cTn id="104" presetID="3" presetClass="entr" presetSubtype="10" fill="hold" grpId="0" nodeType="afterEffect">
                                  <p:stCondLst>
                                    <p:cond delay="0"/>
                                  </p:stCondLst>
                                  <p:childTnLst>
                                    <p:set>
                                      <p:cBhvr>
                                        <p:cTn id="105" dur="1" fill="hold">
                                          <p:stCondLst>
                                            <p:cond delay="0"/>
                                          </p:stCondLst>
                                        </p:cTn>
                                        <p:tgtEl>
                                          <p:spTgt spid="13"/>
                                        </p:tgtEl>
                                        <p:attrNameLst>
                                          <p:attrName>style.visibility</p:attrName>
                                        </p:attrNameLst>
                                      </p:cBhvr>
                                      <p:to>
                                        <p:strVal val="visible"/>
                                      </p:to>
                                    </p:set>
                                    <p:animEffect transition="in" filter="blinds(horizontal)">
                                      <p:cBhvr>
                                        <p:cTn id="10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5" grpId="1" animBg="1"/>
      <p:bldP spid="6" grpId="0"/>
      <p:bldP spid="7" grpId="0"/>
      <p:bldP spid="8" grpId="0"/>
      <p:bldP spid="9" grpId="0"/>
      <p:bldP spid="10" grpId="0" animBg="1"/>
      <p:bldP spid="11" grpId="0" animBg="1"/>
      <p:bldP spid="13" grpId="0" animBg="1"/>
      <p:bldP spid="15" grpId="1"/>
      <p:bldP spid="15" grpId="2"/>
      <p:bldP spid="17" grpId="0" animBg="1"/>
      <p:bldP spid="17" grpId="1" animBg="1"/>
      <p:bldP spid="18" grpId="0" animBg="1"/>
      <p:bldP spid="14"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lipse 16"/>
          <p:cNvSpPr/>
          <p:nvPr/>
        </p:nvSpPr>
        <p:spPr>
          <a:xfrm>
            <a:off x="4279900" y="2609934"/>
            <a:ext cx="647700" cy="621686"/>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 name="Flecha curvada hacia abajo 1"/>
          <p:cNvSpPr/>
          <p:nvPr/>
        </p:nvSpPr>
        <p:spPr>
          <a:xfrm>
            <a:off x="927100" y="406400"/>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3" name="Flecha curvada hacia abajo 2"/>
          <p:cNvSpPr/>
          <p:nvPr/>
        </p:nvSpPr>
        <p:spPr>
          <a:xfrm flipH="1" flipV="1">
            <a:off x="762000" y="5251908"/>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4" name="Flecha arriba 3"/>
          <p:cNvSpPr/>
          <p:nvPr/>
        </p:nvSpPr>
        <p:spPr>
          <a:xfrm>
            <a:off x="762000" y="2514600"/>
            <a:ext cx="484632" cy="1955512"/>
          </a:xfrm>
          <a:prstGeom prst="up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Flecha arriba 4"/>
          <p:cNvSpPr/>
          <p:nvPr/>
        </p:nvSpPr>
        <p:spPr>
          <a:xfrm flipV="1">
            <a:off x="7948168" y="2514600"/>
            <a:ext cx="484632" cy="1955512"/>
          </a:xfrm>
          <a:prstGeom prst="up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uadroTexto 5"/>
          <p:cNvSpPr txBox="1"/>
          <p:nvPr/>
        </p:nvSpPr>
        <p:spPr>
          <a:xfrm>
            <a:off x="282373" y="1844040"/>
            <a:ext cx="1762021" cy="584776"/>
          </a:xfrm>
          <a:prstGeom prst="rect">
            <a:avLst/>
          </a:prstGeom>
          <a:noFill/>
        </p:spPr>
        <p:txBody>
          <a:bodyPr wrap="none" rtlCol="0">
            <a:spAutoFit/>
          </a:bodyPr>
          <a:lstStyle/>
          <a:p>
            <a:r>
              <a:rPr lang="es-ES" sz="3200" dirty="0" smtClean="0">
                <a:solidFill>
                  <a:srgbClr val="000090"/>
                </a:solidFill>
                <a:latin typeface="Mistral"/>
                <a:cs typeface="Mistral"/>
              </a:rPr>
              <a:t>INVESTIGAR</a:t>
            </a:r>
            <a:endParaRPr lang="es-ES" sz="3200" dirty="0">
              <a:solidFill>
                <a:srgbClr val="000090"/>
              </a:solidFill>
              <a:latin typeface="Mistral"/>
              <a:cs typeface="Mistral"/>
            </a:endParaRPr>
          </a:p>
        </p:txBody>
      </p:sp>
      <p:sp>
        <p:nvSpPr>
          <p:cNvPr id="7" name="CuadroTexto 6"/>
          <p:cNvSpPr txBox="1"/>
          <p:nvPr/>
        </p:nvSpPr>
        <p:spPr>
          <a:xfrm>
            <a:off x="7343100" y="1798320"/>
            <a:ext cx="1710725" cy="584776"/>
          </a:xfrm>
          <a:prstGeom prst="rect">
            <a:avLst/>
          </a:prstGeom>
          <a:noFill/>
        </p:spPr>
        <p:txBody>
          <a:bodyPr wrap="none" rtlCol="0">
            <a:spAutoFit/>
          </a:bodyPr>
          <a:lstStyle/>
          <a:p>
            <a:r>
              <a:rPr lang="es-ES" sz="3200" dirty="0" smtClean="0">
                <a:solidFill>
                  <a:srgbClr val="000090"/>
                </a:solidFill>
                <a:latin typeface="Mistral"/>
                <a:cs typeface="Mistral"/>
              </a:rPr>
              <a:t>FORMARSE</a:t>
            </a:r>
            <a:endParaRPr lang="es-ES" sz="3200" dirty="0">
              <a:solidFill>
                <a:srgbClr val="000090"/>
              </a:solidFill>
              <a:latin typeface="Mistral"/>
              <a:cs typeface="Mistral"/>
            </a:endParaRPr>
          </a:p>
        </p:txBody>
      </p:sp>
      <p:sp>
        <p:nvSpPr>
          <p:cNvPr id="8" name="CuadroTexto 7"/>
          <p:cNvSpPr txBox="1"/>
          <p:nvPr/>
        </p:nvSpPr>
        <p:spPr>
          <a:xfrm>
            <a:off x="7343100" y="4470112"/>
            <a:ext cx="1851789" cy="584776"/>
          </a:xfrm>
          <a:prstGeom prst="rect">
            <a:avLst/>
          </a:prstGeom>
          <a:noFill/>
        </p:spPr>
        <p:txBody>
          <a:bodyPr wrap="none" rtlCol="0">
            <a:spAutoFit/>
          </a:bodyPr>
          <a:lstStyle/>
          <a:p>
            <a:r>
              <a:rPr lang="es-ES" sz="3200" dirty="0" smtClean="0">
                <a:solidFill>
                  <a:srgbClr val="000090"/>
                </a:solidFill>
                <a:latin typeface="Mistral"/>
                <a:cs typeface="Mistral"/>
              </a:rPr>
              <a:t>ANALIZARSE</a:t>
            </a:r>
            <a:endParaRPr lang="es-ES" sz="3200" dirty="0">
              <a:solidFill>
                <a:srgbClr val="000090"/>
              </a:solidFill>
              <a:latin typeface="Mistral"/>
              <a:cs typeface="Mistral"/>
            </a:endParaRPr>
          </a:p>
        </p:txBody>
      </p:sp>
      <p:sp>
        <p:nvSpPr>
          <p:cNvPr id="9" name="CuadroTexto 8"/>
          <p:cNvSpPr txBox="1"/>
          <p:nvPr/>
        </p:nvSpPr>
        <p:spPr>
          <a:xfrm>
            <a:off x="282373" y="4508212"/>
            <a:ext cx="1544012" cy="584776"/>
          </a:xfrm>
          <a:prstGeom prst="rect">
            <a:avLst/>
          </a:prstGeom>
          <a:noFill/>
        </p:spPr>
        <p:txBody>
          <a:bodyPr wrap="none" rtlCol="0">
            <a:spAutoFit/>
          </a:bodyPr>
          <a:lstStyle/>
          <a:p>
            <a:r>
              <a:rPr lang="es-ES" sz="3200" dirty="0" smtClean="0">
                <a:solidFill>
                  <a:srgbClr val="000090"/>
                </a:solidFill>
                <a:latin typeface="Mistral"/>
                <a:cs typeface="Mistral"/>
              </a:rPr>
              <a:t>ANALIZAR</a:t>
            </a:r>
            <a:endParaRPr lang="es-ES" sz="3200" dirty="0">
              <a:solidFill>
                <a:srgbClr val="000090"/>
              </a:solidFill>
              <a:latin typeface="Mistral"/>
              <a:cs typeface="Mistral"/>
            </a:endParaRPr>
          </a:p>
        </p:txBody>
      </p:sp>
      <p:sp>
        <p:nvSpPr>
          <p:cNvPr id="10" name="Triángulo isósceles 9"/>
          <p:cNvSpPr/>
          <p:nvPr/>
        </p:nvSpPr>
        <p:spPr>
          <a:xfrm>
            <a:off x="3327400" y="2197119"/>
            <a:ext cx="2578100" cy="2165350"/>
          </a:xfrm>
          <a:prstGeom prst="triangle">
            <a:avLst>
              <a:gd name="adj" fmla="val 50000"/>
            </a:avLst>
          </a:prstGeom>
          <a:noFill/>
          <a:ln w="381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Cara sonriente 10"/>
          <p:cNvSpPr/>
          <p:nvPr/>
        </p:nvSpPr>
        <p:spPr>
          <a:xfrm>
            <a:off x="3632200" y="3740783"/>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Cara sonriente 13"/>
          <p:cNvSpPr/>
          <p:nvPr/>
        </p:nvSpPr>
        <p:spPr>
          <a:xfrm>
            <a:off x="4603750" y="317235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Cara sonriente 14"/>
          <p:cNvSpPr/>
          <p:nvPr/>
        </p:nvSpPr>
        <p:spPr>
          <a:xfrm>
            <a:off x="4927600" y="3740783"/>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Cara sonriente 15"/>
          <p:cNvSpPr/>
          <p:nvPr/>
        </p:nvSpPr>
        <p:spPr>
          <a:xfrm>
            <a:off x="4279900" y="3747152"/>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18" name="Imagen 17"/>
          <p:cNvPicPr>
            <a:picLocks noChangeAspect="1"/>
          </p:cNvPicPr>
          <p:nvPr/>
        </p:nvPicPr>
        <p:blipFill>
          <a:blip r:embed="rId2">
            <a:extLst>
              <a:ext uri="{BEBA8EAE-BF5A-486C-A8C5-ECC9F3942E4B}">
                <a14:imgProps xmlns:a14="http://schemas.microsoft.com/office/drawing/2010/main">
                  <a14:imgLayer r:embed="rId3">
                    <a14:imgEffect>
                      <a14:backgroundRemoval t="4093" b="95730" l="1597" r="89621">
                        <a14:foregroundMark x1="44711" y1="23488" x2="44711" y2="23488"/>
                        <a14:foregroundMark x1="44711" y1="23488" x2="44711" y2="23488"/>
                        <a14:foregroundMark x1="51697" y1="18505" x2="51697" y2="18505"/>
                        <a14:foregroundMark x1="51697" y1="18505" x2="51697" y2="18505"/>
                        <a14:foregroundMark x1="56088" y1="11032" x2="56088" y2="11032"/>
                        <a14:foregroundMark x1="59281" y1="16370" x2="59281" y2="16370"/>
                        <a14:foregroundMark x1="45110" y1="11744" x2="45110" y2="11744"/>
                        <a14:foregroundMark x1="47305" y1="11744" x2="47305" y2="11744"/>
                        <a14:foregroundMark x1="53094" y1="11744" x2="53094" y2="11744"/>
                        <a14:foregroundMark x1="55090" y1="12100" x2="55090" y2="12100"/>
                        <a14:foregroundMark x1="58882" y1="13523" x2="58882" y2="13523"/>
                        <a14:foregroundMark x1="61078" y1="13879" x2="61078" y2="13879"/>
                        <a14:foregroundMark x1="65469" y1="17260" x2="65469" y2="17260"/>
                        <a14:foregroundMark x1="67265" y1="19217" x2="67265" y2="19217"/>
                        <a14:foregroundMark x1="69062" y1="21352" x2="69062" y2="21352"/>
                        <a14:foregroundMark x1="68862" y1="24555" x2="68862" y2="24555"/>
                        <a14:foregroundMark x1="65868" y1="21886" x2="65868" y2="21886"/>
                        <a14:foregroundMark x1="58882" y1="17438" x2="58882" y2="17438"/>
                        <a14:foregroundMark x1="46307" y1="17260" x2="46307" y2="17260"/>
                        <a14:foregroundMark x1="46307" y1="17260" x2="46307" y2="17260"/>
                        <a14:foregroundMark x1="46307" y1="17260" x2="46307" y2="17260"/>
                        <a14:foregroundMark x1="51497" y1="21886" x2="51497" y2="21886"/>
                        <a14:foregroundMark x1="58882" y1="23132" x2="58882" y2="23132"/>
                        <a14:foregroundMark x1="65070" y1="33452" x2="65070" y2="33452"/>
                        <a14:foregroundMark x1="58084" y1="28648" x2="58084" y2="28648"/>
                        <a14:foregroundMark x1="55489" y1="29359" x2="55489" y2="29359"/>
                        <a14:foregroundMark x1="61078" y1="30605" x2="61078" y2="30605"/>
                        <a14:foregroundMark x1="64271" y1="29537" x2="64271" y2="29537"/>
                        <a14:foregroundMark x1="69860" y1="27580" x2="69860" y2="27580"/>
                        <a14:foregroundMark x1="69461" y1="30249" x2="69461" y2="30249"/>
                        <a14:foregroundMark x1="54092" y1="30249" x2="54092" y2="30249"/>
                        <a14:foregroundMark x1="51297" y1="30961" x2="51297" y2="30961"/>
                        <a14:foregroundMark x1="48902" y1="31317" x2="48902" y2="31317"/>
                        <a14:foregroundMark x1="50299" y1="31851" x2="50299" y2="31851"/>
                        <a14:foregroundMark x1="57485" y1="32206" x2="57485" y2="32206"/>
                        <a14:foregroundMark x1="42515" y1="33808" x2="42515" y2="33808"/>
                        <a14:foregroundMark x1="53493" y1="38790" x2="53493" y2="38790"/>
                        <a14:foregroundMark x1="55090" y1="35231" x2="55090" y2="35231"/>
                        <a14:foregroundMark x1="48503" y1="61744" x2="48503" y2="61744"/>
                        <a14:foregroundMark x1="48703" y1="62989" x2="48703" y2="62989"/>
                        <a14:foregroundMark x1="48104" y1="64591" x2="48104" y2="64591"/>
                        <a14:foregroundMark x1="54890" y1="64235" x2="54890" y2="64235"/>
                        <a14:foregroundMark x1="50100" y1="70285" x2="50100" y2="70285"/>
                        <a14:foregroundMark x1="31537" y1="70463" x2="31537" y2="70463"/>
                        <a14:foregroundMark x1="13373" y1="62989" x2="13373" y2="62989"/>
                        <a14:foregroundMark x1="12176" y1="68861" x2="12176" y2="68861"/>
                        <a14:foregroundMark x1="9182" y1="70641" x2="9182" y2="70641"/>
                        <a14:foregroundMark x1="8383" y1="71708" x2="8383" y2="71708"/>
                        <a14:foregroundMark x1="10579" y1="69751" x2="10579" y2="69751"/>
                        <a14:foregroundMark x1="15170" y1="48932" x2="15170" y2="48932"/>
                        <a14:foregroundMark x1="6387" y1="51423" x2="6387" y2="51423"/>
                        <a14:foregroundMark x1="5988" y1="52313" x2="5988" y2="52313"/>
                        <a14:foregroundMark x1="9980" y1="48399" x2="9980" y2="48399"/>
                        <a14:foregroundMark x1="8782" y1="49644" x2="8782" y2="49644"/>
                        <a14:foregroundMark x1="4990" y1="52669" x2="4990" y2="52669"/>
                        <a14:foregroundMark x1="4790" y1="53381" x2="4790" y2="53381"/>
                        <a14:foregroundMark x1="4192" y1="54626" x2="4192" y2="54626"/>
                        <a14:foregroundMark x1="3792" y1="55338" x2="3792" y2="55338"/>
                        <a14:foregroundMark x1="2994" y1="55872" x2="2994" y2="55872"/>
                        <a14:foregroundMark x1="4391" y1="61744" x2="4391" y2="61744"/>
                        <a14:foregroundMark x1="43713" y1="35943" x2="43713" y2="35943"/>
                        <a14:foregroundMark x1="57485" y1="39502" x2="57485" y2="39502"/>
                        <a14:foregroundMark x1="48902" y1="52135" x2="48902" y2="52135"/>
                        <a14:foregroundMark x1="55888" y1="52313" x2="55888" y2="52313"/>
                        <a14:foregroundMark x1="57685" y1="60854" x2="57685" y2="60854"/>
                        <a14:foregroundMark x1="6188" y1="78114" x2="6188" y2="78114"/>
                        <a14:foregroundMark x1="3792" y1="77402" x2="3792" y2="77402"/>
                        <a14:foregroundMark x1="2395" y1="74021" x2="2395" y2="74021"/>
                        <a14:foregroundMark x1="4790" y1="72420" x2="4790" y2="72420"/>
                        <a14:foregroundMark x1="8184" y1="66904" x2="8184" y2="66904"/>
                        <a14:foregroundMark x1="44711" y1="52135" x2="44711" y2="52135"/>
                        <a14:foregroundMark x1="47505" y1="35943" x2="47505" y2="35943"/>
                        <a14:foregroundMark x1="21557" y1="69039" x2="21557" y2="69039"/>
                        <a14:foregroundMark x1="34132" y1="80071" x2="34132" y2="80071"/>
                        <a14:foregroundMark x1="65070" y1="93238" x2="65070" y2="93238"/>
                        <a14:backgroundMark x1="9780" y1="71352" x2="9780" y2="71352"/>
                        <a14:backgroundMark x1="7984" y1="58897" x2="7984" y2="58897"/>
                      </a14:backgroundRemoval>
                    </a14:imgEffect>
                  </a14:imgLayer>
                </a14:imgProps>
              </a:ext>
            </a:extLst>
          </a:blip>
          <a:stretch>
            <a:fillRect/>
          </a:stretch>
        </p:blipFill>
        <p:spPr>
          <a:xfrm>
            <a:off x="4348881" y="2635978"/>
            <a:ext cx="509738" cy="571801"/>
          </a:xfrm>
          <a:prstGeom prst="rect">
            <a:avLst/>
          </a:prstGeom>
        </p:spPr>
      </p:pic>
      <p:sp>
        <p:nvSpPr>
          <p:cNvPr id="13" name="Cara sonriente 12"/>
          <p:cNvSpPr/>
          <p:nvPr/>
        </p:nvSpPr>
        <p:spPr>
          <a:xfrm>
            <a:off x="3956050" y="317235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Flecha circular 18"/>
          <p:cNvSpPr/>
          <p:nvPr/>
        </p:nvSpPr>
        <p:spPr>
          <a:xfrm>
            <a:off x="4083050" y="2081242"/>
            <a:ext cx="4102100" cy="4562454"/>
          </a:xfrm>
          <a:prstGeom prst="circularArrow">
            <a:avLst>
              <a:gd name="adj1" fmla="val 3465"/>
              <a:gd name="adj2" fmla="val 601430"/>
              <a:gd name="adj3" fmla="val 20457681"/>
              <a:gd name="adj4" fmla="val 14124356"/>
              <a:gd name="adj5" fmla="val 7068"/>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20" name="Flecha curvada hacia abajo 19"/>
          <p:cNvSpPr/>
          <p:nvPr/>
        </p:nvSpPr>
        <p:spPr>
          <a:xfrm flipV="1">
            <a:off x="901700" y="5115036"/>
            <a:ext cx="7505700" cy="1391920"/>
          </a:xfrm>
          <a:prstGeom prst="curvedDownArrow">
            <a:avLst/>
          </a:prstGeom>
          <a:solidFill>
            <a:srgbClr val="00009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24" name="CuadroTexto 23"/>
          <p:cNvSpPr txBox="1"/>
          <p:nvPr/>
        </p:nvSpPr>
        <p:spPr>
          <a:xfrm>
            <a:off x="3881437" y="4543248"/>
            <a:ext cx="1444626" cy="584776"/>
          </a:xfrm>
          <a:prstGeom prst="rect">
            <a:avLst/>
          </a:prstGeom>
          <a:noFill/>
        </p:spPr>
        <p:txBody>
          <a:bodyPr wrap="none" rtlCol="0">
            <a:spAutoFit/>
          </a:bodyPr>
          <a:lstStyle/>
          <a:p>
            <a:r>
              <a:rPr lang="es-ES" sz="3200" dirty="0" smtClean="0">
                <a:solidFill>
                  <a:srgbClr val="FF0000"/>
                </a:solidFill>
                <a:latin typeface="Mistral"/>
                <a:cs typeface="Mistral"/>
              </a:rPr>
              <a:t>Privilegio</a:t>
            </a:r>
            <a:endParaRPr lang="es-ES" sz="3200" dirty="0">
              <a:solidFill>
                <a:srgbClr val="FF0000"/>
              </a:solidFill>
              <a:latin typeface="Mistral"/>
              <a:cs typeface="Mistral"/>
            </a:endParaRPr>
          </a:p>
        </p:txBody>
      </p:sp>
      <p:sp>
        <p:nvSpPr>
          <p:cNvPr id="25" name="Flecha derecha 24"/>
          <p:cNvSpPr/>
          <p:nvPr/>
        </p:nvSpPr>
        <p:spPr>
          <a:xfrm rot="3460667">
            <a:off x="4864187" y="3074405"/>
            <a:ext cx="331546" cy="314429"/>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6" name="Flecha derecha 25"/>
          <p:cNvSpPr/>
          <p:nvPr/>
        </p:nvSpPr>
        <p:spPr>
          <a:xfrm rot="18139333" flipH="1">
            <a:off x="4011769" y="3080226"/>
            <a:ext cx="331546" cy="314429"/>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7" name="Flecha derecha 26"/>
          <p:cNvSpPr/>
          <p:nvPr/>
        </p:nvSpPr>
        <p:spPr>
          <a:xfrm rot="3460667">
            <a:off x="5122421" y="3583568"/>
            <a:ext cx="331546" cy="314429"/>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8" name="Flecha derecha 27"/>
          <p:cNvSpPr/>
          <p:nvPr/>
        </p:nvSpPr>
        <p:spPr>
          <a:xfrm rot="18139333" flipH="1">
            <a:off x="3757769" y="3600603"/>
            <a:ext cx="331546" cy="314429"/>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9" name="Elipse 28"/>
          <p:cNvSpPr/>
          <p:nvPr/>
        </p:nvSpPr>
        <p:spPr>
          <a:xfrm>
            <a:off x="4279900" y="2610578"/>
            <a:ext cx="647700" cy="621686"/>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0" name="CuadroTexto 29"/>
          <p:cNvSpPr txBox="1"/>
          <p:nvPr/>
        </p:nvSpPr>
        <p:spPr>
          <a:xfrm>
            <a:off x="5594350" y="2870991"/>
            <a:ext cx="1479892" cy="584776"/>
          </a:xfrm>
          <a:prstGeom prst="rect">
            <a:avLst/>
          </a:prstGeom>
          <a:noFill/>
        </p:spPr>
        <p:txBody>
          <a:bodyPr wrap="none" rtlCol="0">
            <a:spAutoFit/>
          </a:bodyPr>
          <a:lstStyle/>
          <a:p>
            <a:r>
              <a:rPr lang="es-ES" sz="3200" dirty="0" smtClean="0">
                <a:solidFill>
                  <a:srgbClr val="000090"/>
                </a:solidFill>
                <a:latin typeface="Mistral"/>
                <a:cs typeface="Mistral"/>
              </a:rPr>
              <a:t>Privación</a:t>
            </a:r>
            <a:endParaRPr lang="es-ES" sz="3200" dirty="0">
              <a:solidFill>
                <a:srgbClr val="000090"/>
              </a:solidFill>
              <a:latin typeface="Mistral"/>
              <a:cs typeface="Mistral"/>
            </a:endParaRPr>
          </a:p>
        </p:txBody>
      </p:sp>
    </p:spTree>
    <p:extLst>
      <p:ext uri="{BB962C8B-B14F-4D97-AF65-F5344CB8AC3E}">
        <p14:creationId xmlns:p14="http://schemas.microsoft.com/office/powerpoint/2010/main" val="393185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up)">
                                      <p:cBhvr>
                                        <p:cTn id="49" dur="500"/>
                                        <p:tgtEl>
                                          <p:spTgt spid="26"/>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wipe(up)">
                                      <p:cBhvr>
                                        <p:cTn id="52" dur="500"/>
                                        <p:tgtEl>
                                          <p:spTgt spid="25"/>
                                        </p:tgtEl>
                                      </p:cBhvr>
                                    </p:animEffect>
                                  </p:childTnLst>
                                </p:cTn>
                              </p:par>
                            </p:childTnLst>
                          </p:cTn>
                        </p:par>
                        <p:par>
                          <p:cTn id="53" fill="hold">
                            <p:stCondLst>
                              <p:cond delay="500"/>
                            </p:stCondLst>
                            <p:childTnLst>
                              <p:par>
                                <p:cTn id="54" presetID="22" presetClass="exit" presetSubtype="1" fill="hold" grpId="1" nodeType="afterEffect">
                                  <p:stCondLst>
                                    <p:cond delay="0"/>
                                  </p:stCondLst>
                                  <p:childTnLst>
                                    <p:animEffect transition="out" filter="wipe(up)">
                                      <p:cBhvr>
                                        <p:cTn id="55" dur="500"/>
                                        <p:tgtEl>
                                          <p:spTgt spid="25"/>
                                        </p:tgtEl>
                                      </p:cBhvr>
                                    </p:animEffect>
                                    <p:set>
                                      <p:cBhvr>
                                        <p:cTn id="56" dur="1" fill="hold">
                                          <p:stCondLst>
                                            <p:cond delay="499"/>
                                          </p:stCondLst>
                                        </p:cTn>
                                        <p:tgtEl>
                                          <p:spTgt spid="25"/>
                                        </p:tgtEl>
                                        <p:attrNameLst>
                                          <p:attrName>style.visibility</p:attrName>
                                        </p:attrNameLst>
                                      </p:cBhvr>
                                      <p:to>
                                        <p:strVal val="hidden"/>
                                      </p:to>
                                    </p:set>
                                  </p:childTnLst>
                                </p:cTn>
                              </p:par>
                            </p:childTnLst>
                          </p:cTn>
                        </p:par>
                        <p:par>
                          <p:cTn id="57" fill="hold">
                            <p:stCondLst>
                              <p:cond delay="1000"/>
                            </p:stCondLst>
                            <p:childTnLst>
                              <p:par>
                                <p:cTn id="58" presetID="22" presetClass="exit" presetSubtype="1" fill="hold" grpId="1" nodeType="afterEffect">
                                  <p:stCondLst>
                                    <p:cond delay="0"/>
                                  </p:stCondLst>
                                  <p:childTnLst>
                                    <p:animEffect transition="out" filter="wipe(up)">
                                      <p:cBhvr>
                                        <p:cTn id="59" dur="500"/>
                                        <p:tgtEl>
                                          <p:spTgt spid="26"/>
                                        </p:tgtEl>
                                      </p:cBhvr>
                                    </p:animEffect>
                                    <p:set>
                                      <p:cBhvr>
                                        <p:cTn id="60" dur="1" fill="hold">
                                          <p:stCondLst>
                                            <p:cond delay="499"/>
                                          </p:stCondLst>
                                        </p:cTn>
                                        <p:tgtEl>
                                          <p:spTgt spid="26"/>
                                        </p:tgtEl>
                                        <p:attrNameLst>
                                          <p:attrName>style.visibility</p:attrName>
                                        </p:attrNameLst>
                                      </p:cBhvr>
                                      <p:to>
                                        <p:strVal val="hidden"/>
                                      </p:to>
                                    </p:set>
                                  </p:childTnLst>
                                </p:cTn>
                              </p:par>
                            </p:childTnLst>
                          </p:cTn>
                        </p:par>
                        <p:par>
                          <p:cTn id="61" fill="hold">
                            <p:stCondLst>
                              <p:cond delay="1500"/>
                            </p:stCondLst>
                            <p:childTnLst>
                              <p:par>
                                <p:cTn id="62" presetID="22" presetClass="entr" presetSubtype="1"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wipe(up)">
                                      <p:cBhvr>
                                        <p:cTn id="64" dur="500"/>
                                        <p:tgtEl>
                                          <p:spTgt spid="28"/>
                                        </p:tgtEl>
                                      </p:cBhvr>
                                    </p:animEffect>
                                  </p:childTnLst>
                                </p:cTn>
                              </p:par>
                            </p:childTnLst>
                          </p:cTn>
                        </p:par>
                        <p:par>
                          <p:cTn id="65" fill="hold">
                            <p:stCondLst>
                              <p:cond delay="2000"/>
                            </p:stCondLst>
                            <p:childTnLst>
                              <p:par>
                                <p:cTn id="66" presetID="22" presetClass="entr" presetSubtype="1"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wipe(up)">
                                      <p:cBhvr>
                                        <p:cTn id="68" dur="500"/>
                                        <p:tgtEl>
                                          <p:spTgt spid="27"/>
                                        </p:tgtEl>
                                      </p:cBhvr>
                                    </p:animEffect>
                                  </p:childTnLst>
                                </p:cTn>
                              </p:par>
                            </p:childTnLst>
                          </p:cTn>
                        </p:par>
                        <p:par>
                          <p:cTn id="69" fill="hold">
                            <p:stCondLst>
                              <p:cond delay="2500"/>
                            </p:stCondLst>
                            <p:childTnLst>
                              <p:par>
                                <p:cTn id="70" presetID="22" presetClass="exit" presetSubtype="1" fill="hold" grpId="1" nodeType="afterEffect">
                                  <p:stCondLst>
                                    <p:cond delay="0"/>
                                  </p:stCondLst>
                                  <p:childTnLst>
                                    <p:animEffect transition="out" filter="wipe(up)">
                                      <p:cBhvr>
                                        <p:cTn id="71" dur="500"/>
                                        <p:tgtEl>
                                          <p:spTgt spid="27"/>
                                        </p:tgtEl>
                                      </p:cBhvr>
                                    </p:animEffect>
                                    <p:set>
                                      <p:cBhvr>
                                        <p:cTn id="72" dur="1" fill="hold">
                                          <p:stCondLst>
                                            <p:cond delay="499"/>
                                          </p:stCondLst>
                                        </p:cTn>
                                        <p:tgtEl>
                                          <p:spTgt spid="27"/>
                                        </p:tgtEl>
                                        <p:attrNameLst>
                                          <p:attrName>style.visibility</p:attrName>
                                        </p:attrNameLst>
                                      </p:cBhvr>
                                      <p:to>
                                        <p:strVal val="hidden"/>
                                      </p:to>
                                    </p:set>
                                  </p:childTnLst>
                                </p:cTn>
                              </p:par>
                            </p:childTnLst>
                          </p:cTn>
                        </p:par>
                        <p:par>
                          <p:cTn id="73" fill="hold">
                            <p:stCondLst>
                              <p:cond delay="3000"/>
                            </p:stCondLst>
                            <p:childTnLst>
                              <p:par>
                                <p:cTn id="74" presetID="22" presetClass="exit" presetSubtype="1" fill="hold" grpId="1" nodeType="afterEffect">
                                  <p:stCondLst>
                                    <p:cond delay="0"/>
                                  </p:stCondLst>
                                  <p:childTnLst>
                                    <p:animEffect transition="out" filter="wipe(up)">
                                      <p:cBhvr>
                                        <p:cTn id="75" dur="500"/>
                                        <p:tgtEl>
                                          <p:spTgt spid="28"/>
                                        </p:tgtEl>
                                      </p:cBhvr>
                                    </p:animEffect>
                                    <p:set>
                                      <p:cBhvr>
                                        <p:cTn id="76" dur="1" fill="hold">
                                          <p:stCondLst>
                                            <p:cond delay="499"/>
                                          </p:stCondLst>
                                        </p:cTn>
                                        <p:tgtEl>
                                          <p:spTgt spid="28"/>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 calcmode="lin" valueType="num">
                                      <p:cBhvr>
                                        <p:cTn id="81" dur="1000" fill="hold"/>
                                        <p:tgtEl>
                                          <p:spTgt spid="29"/>
                                        </p:tgtEl>
                                        <p:attrNameLst>
                                          <p:attrName>ppt_w</p:attrName>
                                        </p:attrNameLst>
                                      </p:cBhvr>
                                      <p:tavLst>
                                        <p:tav tm="0">
                                          <p:val>
                                            <p:strVal val="#ppt_w*0.70"/>
                                          </p:val>
                                        </p:tav>
                                        <p:tav tm="100000">
                                          <p:val>
                                            <p:strVal val="#ppt_w"/>
                                          </p:val>
                                        </p:tav>
                                      </p:tavLst>
                                    </p:anim>
                                    <p:anim calcmode="lin" valueType="num">
                                      <p:cBhvr>
                                        <p:cTn id="82" dur="1000" fill="hold"/>
                                        <p:tgtEl>
                                          <p:spTgt spid="29"/>
                                        </p:tgtEl>
                                        <p:attrNameLst>
                                          <p:attrName>ppt_h</p:attrName>
                                        </p:attrNameLst>
                                      </p:cBhvr>
                                      <p:tavLst>
                                        <p:tav tm="0">
                                          <p:val>
                                            <p:strVal val="#ppt_h"/>
                                          </p:val>
                                        </p:tav>
                                        <p:tav tm="100000">
                                          <p:val>
                                            <p:strVal val="#ppt_h"/>
                                          </p:val>
                                        </p:tav>
                                      </p:tavLst>
                                    </p:anim>
                                    <p:animEffect transition="in" filter="fade">
                                      <p:cBhvr>
                                        <p:cTn id="83" dur="1000"/>
                                        <p:tgtEl>
                                          <p:spTgt spid="29"/>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19"/>
                                        </p:tgtEl>
                                        <p:attrNameLst>
                                          <p:attrName>style.visibility</p:attrName>
                                        </p:attrNameLst>
                                      </p:cBhvr>
                                      <p:to>
                                        <p:strVal val="visible"/>
                                      </p:to>
                                    </p:set>
                                    <p:animEffect transition="in" filter="wipe(left)">
                                      <p:cBhvr>
                                        <p:cTn id="88" dur="500"/>
                                        <p:tgtEl>
                                          <p:spTgt spid="19"/>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xit" presetSubtype="0" fill="hold" grpId="0" nodeType="clickEffect">
                                  <p:stCondLst>
                                    <p:cond delay="0"/>
                                  </p:stCondLst>
                                  <p:childTnLst>
                                    <p:animEffect transition="out" filter="fade">
                                      <p:cBhvr>
                                        <p:cTn id="92" dur="500"/>
                                        <p:tgtEl>
                                          <p:spTgt spid="8"/>
                                        </p:tgtEl>
                                      </p:cBhvr>
                                    </p:animEffect>
                                    <p:set>
                                      <p:cBhvr>
                                        <p:cTn id="93" dur="1" fill="hold">
                                          <p:stCondLst>
                                            <p:cond delay="499"/>
                                          </p:stCondLst>
                                        </p:cTn>
                                        <p:tgtEl>
                                          <p:spTgt spid="8"/>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19"/>
                                        </p:tgtEl>
                                      </p:cBhvr>
                                    </p:animEffect>
                                    <p:set>
                                      <p:cBhvr>
                                        <p:cTn id="96" dur="1" fill="hold">
                                          <p:stCondLst>
                                            <p:cond delay="499"/>
                                          </p:stCondLst>
                                        </p:cTn>
                                        <p:tgtEl>
                                          <p:spTgt spid="19"/>
                                        </p:tgtEl>
                                        <p:attrNameLst>
                                          <p:attrName>style.visibility</p:attrName>
                                        </p:attrNameLst>
                                      </p:cBhvr>
                                      <p:to>
                                        <p:strVal val="hidden"/>
                                      </p:to>
                                    </p:set>
                                  </p:childTnLst>
                                </p:cTn>
                              </p:par>
                            </p:childTnLst>
                          </p:cTn>
                        </p:par>
                        <p:par>
                          <p:cTn id="97" fill="hold">
                            <p:stCondLst>
                              <p:cond delay="500"/>
                            </p:stCondLst>
                            <p:childTnLst>
                              <p:par>
                                <p:cTn id="98" presetID="2" presetClass="entr" presetSubtype="9" fill="hold" grpId="0" nodeType="afterEffect">
                                  <p:stCondLst>
                                    <p:cond delay="0"/>
                                  </p:stCondLst>
                                  <p:childTnLst>
                                    <p:set>
                                      <p:cBhvr>
                                        <p:cTn id="99" dur="1" fill="hold">
                                          <p:stCondLst>
                                            <p:cond delay="0"/>
                                          </p:stCondLst>
                                        </p:cTn>
                                        <p:tgtEl>
                                          <p:spTgt spid="30"/>
                                        </p:tgtEl>
                                        <p:attrNameLst>
                                          <p:attrName>style.visibility</p:attrName>
                                        </p:attrNameLst>
                                      </p:cBhvr>
                                      <p:to>
                                        <p:strVal val="visible"/>
                                      </p:to>
                                    </p:set>
                                    <p:anim calcmode="lin" valueType="num">
                                      <p:cBhvr additive="base">
                                        <p:cTn id="100" dur="500" fill="hold"/>
                                        <p:tgtEl>
                                          <p:spTgt spid="30"/>
                                        </p:tgtEl>
                                        <p:attrNameLst>
                                          <p:attrName>ppt_x</p:attrName>
                                        </p:attrNameLst>
                                      </p:cBhvr>
                                      <p:tavLst>
                                        <p:tav tm="0">
                                          <p:val>
                                            <p:strVal val="0-#ppt_w/2"/>
                                          </p:val>
                                        </p:tav>
                                        <p:tav tm="100000">
                                          <p:val>
                                            <p:strVal val="#ppt_x"/>
                                          </p:val>
                                        </p:tav>
                                      </p:tavLst>
                                    </p:anim>
                                    <p:anim calcmode="lin" valueType="num">
                                      <p:cBhvr additive="base">
                                        <p:cTn id="101" dur="500" fill="hold"/>
                                        <p:tgtEl>
                                          <p:spTgt spid="30"/>
                                        </p:tgtEl>
                                        <p:attrNameLst>
                                          <p:attrName>ppt_y</p:attrName>
                                        </p:attrNameLst>
                                      </p:cBhvr>
                                      <p:tavLst>
                                        <p:tav tm="0">
                                          <p:val>
                                            <p:strVal val="0-#ppt_h/2"/>
                                          </p:val>
                                        </p:tav>
                                        <p:tav tm="100000">
                                          <p:val>
                                            <p:strVal val="#ppt_y"/>
                                          </p:val>
                                        </p:tav>
                                      </p:tavLst>
                                    </p:anim>
                                  </p:childTnLst>
                                </p:cTn>
                              </p:par>
                              <p:par>
                                <p:cTn id="102" presetID="10" presetClass="exit" presetSubtype="0" fill="hold" grpId="1" nodeType="withEffect">
                                  <p:stCondLst>
                                    <p:cond delay="0"/>
                                  </p:stCondLst>
                                  <p:childTnLst>
                                    <p:animEffect transition="out" filter="fade">
                                      <p:cBhvr>
                                        <p:cTn id="103" dur="500"/>
                                        <p:tgtEl>
                                          <p:spTgt spid="29"/>
                                        </p:tgtEl>
                                      </p:cBhvr>
                                    </p:animEffect>
                                    <p:set>
                                      <p:cBhvr>
                                        <p:cTn id="104" dur="1" fill="hold">
                                          <p:stCondLst>
                                            <p:cond delay="499"/>
                                          </p:stCondLst>
                                        </p:cTn>
                                        <p:tgtEl>
                                          <p:spTgt spid="29"/>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1" presetClass="emph" presetSubtype="0" fill="hold" grpId="2" nodeType="clickEffect">
                                  <p:stCondLst>
                                    <p:cond delay="0"/>
                                  </p:stCondLst>
                                  <p:childTnLst>
                                    <p:animClr clrSpc="hsl" dir="cw">
                                      <p:cBhvr override="childStyle">
                                        <p:cTn id="108" dur="500" fill="hold"/>
                                        <p:tgtEl>
                                          <p:spTgt spid="16"/>
                                        </p:tgtEl>
                                        <p:attrNameLst>
                                          <p:attrName>style.color</p:attrName>
                                        </p:attrNameLst>
                                      </p:cBhvr>
                                      <p:by>
                                        <p:hsl h="7200000" s="0" l="0"/>
                                      </p:by>
                                    </p:animClr>
                                    <p:animClr clrSpc="hsl" dir="cw">
                                      <p:cBhvr>
                                        <p:cTn id="109" dur="500" fill="hold"/>
                                        <p:tgtEl>
                                          <p:spTgt spid="16"/>
                                        </p:tgtEl>
                                        <p:attrNameLst>
                                          <p:attrName>fillcolor</p:attrName>
                                        </p:attrNameLst>
                                      </p:cBhvr>
                                      <p:by>
                                        <p:hsl h="7200000" s="0" l="0"/>
                                      </p:by>
                                    </p:animClr>
                                    <p:animClr clrSpc="hsl" dir="cw">
                                      <p:cBhvr>
                                        <p:cTn id="110" dur="500" fill="hold"/>
                                        <p:tgtEl>
                                          <p:spTgt spid="16"/>
                                        </p:tgtEl>
                                        <p:attrNameLst>
                                          <p:attrName>stroke.color</p:attrName>
                                        </p:attrNameLst>
                                      </p:cBhvr>
                                      <p:by>
                                        <p:hsl h="7200000" s="0" l="0"/>
                                      </p:by>
                                    </p:animClr>
                                    <p:set>
                                      <p:cBhvr>
                                        <p:cTn id="111" dur="500" fill="hold"/>
                                        <p:tgtEl>
                                          <p:spTgt spid="16"/>
                                        </p:tgtEl>
                                        <p:attrNameLst>
                                          <p:attrName>fill.type</p:attrName>
                                        </p:attrNameLst>
                                      </p:cBhvr>
                                      <p:to>
                                        <p:strVal val="solid"/>
                                      </p:to>
                                    </p:set>
                                  </p:childTnLst>
                                </p:cTn>
                              </p:par>
                              <p:par>
                                <p:cTn id="112" presetID="21" presetClass="emph" presetSubtype="0" fill="hold" grpId="2" nodeType="withEffect">
                                  <p:stCondLst>
                                    <p:cond delay="0"/>
                                  </p:stCondLst>
                                  <p:childTnLst>
                                    <p:animClr clrSpc="hsl" dir="cw">
                                      <p:cBhvr override="childStyle">
                                        <p:cTn id="113" dur="500" fill="hold"/>
                                        <p:tgtEl>
                                          <p:spTgt spid="14"/>
                                        </p:tgtEl>
                                        <p:attrNameLst>
                                          <p:attrName>style.color</p:attrName>
                                        </p:attrNameLst>
                                      </p:cBhvr>
                                      <p:by>
                                        <p:hsl h="7200000" s="0" l="0"/>
                                      </p:by>
                                    </p:animClr>
                                    <p:animClr clrSpc="hsl" dir="cw">
                                      <p:cBhvr>
                                        <p:cTn id="114" dur="500" fill="hold"/>
                                        <p:tgtEl>
                                          <p:spTgt spid="14"/>
                                        </p:tgtEl>
                                        <p:attrNameLst>
                                          <p:attrName>fillcolor</p:attrName>
                                        </p:attrNameLst>
                                      </p:cBhvr>
                                      <p:by>
                                        <p:hsl h="7200000" s="0" l="0"/>
                                      </p:by>
                                    </p:animClr>
                                    <p:animClr clrSpc="hsl" dir="cw">
                                      <p:cBhvr>
                                        <p:cTn id="115" dur="500" fill="hold"/>
                                        <p:tgtEl>
                                          <p:spTgt spid="14"/>
                                        </p:tgtEl>
                                        <p:attrNameLst>
                                          <p:attrName>stroke.color</p:attrName>
                                        </p:attrNameLst>
                                      </p:cBhvr>
                                      <p:by>
                                        <p:hsl h="7200000" s="0" l="0"/>
                                      </p:by>
                                    </p:animClr>
                                    <p:set>
                                      <p:cBhvr>
                                        <p:cTn id="116" dur="500" fill="hold"/>
                                        <p:tgtEl>
                                          <p:spTgt spid="14"/>
                                        </p:tgtEl>
                                        <p:attrNameLst>
                                          <p:attrName>fill.type</p:attrName>
                                        </p:attrNameLst>
                                      </p:cBhvr>
                                      <p:to>
                                        <p:strVal val="solid"/>
                                      </p:to>
                                    </p:set>
                                  </p:childTnLst>
                                </p:cTn>
                              </p:par>
                            </p:childTnLst>
                          </p:cTn>
                        </p:par>
                      </p:childTnLst>
                    </p:cTn>
                  </p:par>
                  <p:par>
                    <p:cTn id="117" fill="hold">
                      <p:stCondLst>
                        <p:cond delay="indefinite"/>
                      </p:stCondLst>
                      <p:childTnLst>
                        <p:par>
                          <p:cTn id="118" fill="hold">
                            <p:stCondLst>
                              <p:cond delay="0"/>
                            </p:stCondLst>
                            <p:childTnLst>
                              <p:par>
                                <p:cTn id="119" presetID="12" presetClass="entr" presetSubtype="4" fill="hold" grpId="0" nodeType="click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additive="base">
                                        <p:cTn id="121" dur="500"/>
                                        <p:tgtEl>
                                          <p:spTgt spid="24"/>
                                        </p:tgtEl>
                                        <p:attrNameLst>
                                          <p:attrName>ppt_y</p:attrName>
                                        </p:attrNameLst>
                                      </p:cBhvr>
                                      <p:tavLst>
                                        <p:tav tm="0">
                                          <p:val>
                                            <p:strVal val="#ppt_y+#ppt_h*1.125000"/>
                                          </p:val>
                                        </p:tav>
                                        <p:tav tm="100000">
                                          <p:val>
                                            <p:strVal val="#ppt_y"/>
                                          </p:val>
                                        </p:tav>
                                      </p:tavLst>
                                    </p:anim>
                                    <p:animEffect transition="in" filter="wipe(up)">
                                      <p:cBhvr>
                                        <p:cTn id="122" dur="500"/>
                                        <p:tgtEl>
                                          <p:spTgt spid="24"/>
                                        </p:tgtEl>
                                      </p:cBhvr>
                                    </p:animEffect>
                                  </p:childTnLst>
                                </p:cTn>
                              </p:par>
                              <p:par>
                                <p:cTn id="123" presetID="10" presetClass="exit" presetSubtype="0" fill="hold" grpId="1" nodeType="withEffect">
                                  <p:stCondLst>
                                    <p:cond delay="0"/>
                                  </p:stCondLst>
                                  <p:childTnLst>
                                    <p:animEffect transition="out" filter="fade">
                                      <p:cBhvr>
                                        <p:cTn id="124" dur="500"/>
                                        <p:tgtEl>
                                          <p:spTgt spid="30"/>
                                        </p:tgtEl>
                                      </p:cBhvr>
                                    </p:animEffect>
                                    <p:set>
                                      <p:cBhvr>
                                        <p:cTn id="125" dur="1" fill="hold">
                                          <p:stCondLst>
                                            <p:cond delay="499"/>
                                          </p:stCondLst>
                                        </p:cTn>
                                        <p:tgtEl>
                                          <p:spTgt spid="30"/>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2" presetClass="exit" presetSubtype="4" fill="hold" grpId="0" nodeType="clickEffect">
                                  <p:stCondLst>
                                    <p:cond delay="0"/>
                                  </p:stCondLst>
                                  <p:childTnLst>
                                    <p:anim calcmode="lin" valueType="num">
                                      <p:cBhvr additive="base">
                                        <p:cTn id="129" dur="500"/>
                                        <p:tgtEl>
                                          <p:spTgt spid="3"/>
                                        </p:tgtEl>
                                        <p:attrNameLst>
                                          <p:attrName>ppt_x</p:attrName>
                                        </p:attrNameLst>
                                      </p:cBhvr>
                                      <p:tavLst>
                                        <p:tav tm="0">
                                          <p:val>
                                            <p:strVal val="ppt_x"/>
                                          </p:val>
                                        </p:tav>
                                        <p:tav tm="100000">
                                          <p:val>
                                            <p:strVal val="ppt_x"/>
                                          </p:val>
                                        </p:tav>
                                      </p:tavLst>
                                    </p:anim>
                                    <p:anim calcmode="lin" valueType="num">
                                      <p:cBhvr additive="base">
                                        <p:cTn id="130" dur="500"/>
                                        <p:tgtEl>
                                          <p:spTgt spid="3"/>
                                        </p:tgtEl>
                                        <p:attrNameLst>
                                          <p:attrName>ppt_y</p:attrName>
                                        </p:attrNameLst>
                                      </p:cBhvr>
                                      <p:tavLst>
                                        <p:tav tm="0">
                                          <p:val>
                                            <p:strVal val="ppt_y"/>
                                          </p:val>
                                        </p:tav>
                                        <p:tav tm="100000">
                                          <p:val>
                                            <p:strVal val="1+ppt_h/2"/>
                                          </p:val>
                                        </p:tav>
                                      </p:tavLst>
                                    </p:anim>
                                    <p:set>
                                      <p:cBhvr>
                                        <p:cTn id="131" dur="1" fill="hold">
                                          <p:stCondLst>
                                            <p:cond delay="499"/>
                                          </p:stCondLst>
                                        </p:cTn>
                                        <p:tgtEl>
                                          <p:spTgt spid="3"/>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2" presetClass="exit" presetSubtype="4" fill="hold" grpId="0" nodeType="clickEffect">
                                  <p:stCondLst>
                                    <p:cond delay="0"/>
                                  </p:stCondLst>
                                  <p:childTnLst>
                                    <p:anim calcmode="lin" valueType="num">
                                      <p:cBhvr additive="base">
                                        <p:cTn id="135" dur="500"/>
                                        <p:tgtEl>
                                          <p:spTgt spid="5"/>
                                        </p:tgtEl>
                                        <p:attrNameLst>
                                          <p:attrName>ppt_x</p:attrName>
                                        </p:attrNameLst>
                                      </p:cBhvr>
                                      <p:tavLst>
                                        <p:tav tm="0">
                                          <p:val>
                                            <p:strVal val="ppt_x"/>
                                          </p:val>
                                        </p:tav>
                                        <p:tav tm="100000">
                                          <p:val>
                                            <p:strVal val="ppt_x"/>
                                          </p:val>
                                        </p:tav>
                                      </p:tavLst>
                                    </p:anim>
                                    <p:anim calcmode="lin" valueType="num">
                                      <p:cBhvr additive="base">
                                        <p:cTn id="136" dur="500"/>
                                        <p:tgtEl>
                                          <p:spTgt spid="5"/>
                                        </p:tgtEl>
                                        <p:attrNameLst>
                                          <p:attrName>ppt_y</p:attrName>
                                        </p:attrNameLst>
                                      </p:cBhvr>
                                      <p:tavLst>
                                        <p:tav tm="0">
                                          <p:val>
                                            <p:strVal val="ppt_y"/>
                                          </p:val>
                                        </p:tav>
                                        <p:tav tm="100000">
                                          <p:val>
                                            <p:strVal val="1+ppt_h/2"/>
                                          </p:val>
                                        </p:tav>
                                      </p:tavLst>
                                    </p:anim>
                                    <p:set>
                                      <p:cBhvr>
                                        <p:cTn id="137" dur="1" fill="hold">
                                          <p:stCondLst>
                                            <p:cond delay="499"/>
                                          </p:stCondLst>
                                        </p:cTn>
                                        <p:tgtEl>
                                          <p:spTgt spid="5"/>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2" presetClass="exit" presetSubtype="4" fill="hold" grpId="0" nodeType="clickEffect">
                                  <p:stCondLst>
                                    <p:cond delay="0"/>
                                  </p:stCondLst>
                                  <p:childTnLst>
                                    <p:anim calcmode="lin" valueType="num">
                                      <p:cBhvr additive="base">
                                        <p:cTn id="141" dur="500"/>
                                        <p:tgtEl>
                                          <p:spTgt spid="7"/>
                                        </p:tgtEl>
                                        <p:attrNameLst>
                                          <p:attrName>ppt_x</p:attrName>
                                        </p:attrNameLst>
                                      </p:cBhvr>
                                      <p:tavLst>
                                        <p:tav tm="0">
                                          <p:val>
                                            <p:strVal val="ppt_x"/>
                                          </p:val>
                                        </p:tav>
                                        <p:tav tm="100000">
                                          <p:val>
                                            <p:strVal val="ppt_x"/>
                                          </p:val>
                                        </p:tav>
                                      </p:tavLst>
                                    </p:anim>
                                    <p:anim calcmode="lin" valueType="num">
                                      <p:cBhvr additive="base">
                                        <p:cTn id="142" dur="500"/>
                                        <p:tgtEl>
                                          <p:spTgt spid="7"/>
                                        </p:tgtEl>
                                        <p:attrNameLst>
                                          <p:attrName>ppt_y</p:attrName>
                                        </p:attrNameLst>
                                      </p:cBhvr>
                                      <p:tavLst>
                                        <p:tav tm="0">
                                          <p:val>
                                            <p:strVal val="ppt_y"/>
                                          </p:val>
                                        </p:tav>
                                        <p:tav tm="100000">
                                          <p:val>
                                            <p:strVal val="1+ppt_h/2"/>
                                          </p:val>
                                        </p:tav>
                                      </p:tavLst>
                                    </p:anim>
                                    <p:set>
                                      <p:cBhvr>
                                        <p:cTn id="143" dur="1" fill="hold">
                                          <p:stCondLst>
                                            <p:cond delay="499"/>
                                          </p:stCondLst>
                                        </p:cTn>
                                        <p:tgtEl>
                                          <p:spTgt spid="7"/>
                                        </p:tgtEl>
                                        <p:attrNameLst>
                                          <p:attrName>style.visibility</p:attrName>
                                        </p:attrNameLst>
                                      </p:cBhvr>
                                      <p:to>
                                        <p:strVal val="hidden"/>
                                      </p:to>
                                    </p:set>
                                  </p:childTnLst>
                                </p:cTn>
                              </p:par>
                            </p:childTnLst>
                          </p:cTn>
                        </p:par>
                        <p:par>
                          <p:cTn id="144" fill="hold">
                            <p:stCondLst>
                              <p:cond delay="500"/>
                            </p:stCondLst>
                            <p:childTnLst>
                              <p:par>
                                <p:cTn id="145" presetID="2" presetClass="exit" presetSubtype="4" fill="hold" grpId="0" nodeType="afterEffect">
                                  <p:stCondLst>
                                    <p:cond delay="0"/>
                                  </p:stCondLst>
                                  <p:childTnLst>
                                    <p:anim calcmode="lin" valueType="num">
                                      <p:cBhvr additive="base">
                                        <p:cTn id="146" dur="500"/>
                                        <p:tgtEl>
                                          <p:spTgt spid="2"/>
                                        </p:tgtEl>
                                        <p:attrNameLst>
                                          <p:attrName>ppt_x</p:attrName>
                                        </p:attrNameLst>
                                      </p:cBhvr>
                                      <p:tavLst>
                                        <p:tav tm="0">
                                          <p:val>
                                            <p:strVal val="ppt_x"/>
                                          </p:val>
                                        </p:tav>
                                        <p:tav tm="100000">
                                          <p:val>
                                            <p:strVal val="ppt_x"/>
                                          </p:val>
                                        </p:tav>
                                      </p:tavLst>
                                    </p:anim>
                                    <p:anim calcmode="lin" valueType="num">
                                      <p:cBhvr additive="base">
                                        <p:cTn id="147" dur="500"/>
                                        <p:tgtEl>
                                          <p:spTgt spid="2"/>
                                        </p:tgtEl>
                                        <p:attrNameLst>
                                          <p:attrName>ppt_y</p:attrName>
                                        </p:attrNameLst>
                                      </p:cBhvr>
                                      <p:tavLst>
                                        <p:tav tm="0">
                                          <p:val>
                                            <p:strVal val="ppt_y"/>
                                          </p:val>
                                        </p:tav>
                                        <p:tav tm="100000">
                                          <p:val>
                                            <p:strVal val="1+ppt_h/2"/>
                                          </p:val>
                                        </p:tav>
                                      </p:tavLst>
                                    </p:anim>
                                    <p:set>
                                      <p:cBhvr>
                                        <p:cTn id="148" dur="1" fill="hold">
                                          <p:stCondLst>
                                            <p:cond delay="499"/>
                                          </p:stCondLst>
                                        </p:cTn>
                                        <p:tgtEl>
                                          <p:spTgt spid="2"/>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2" presetClass="exit" presetSubtype="4" fill="hold" grpId="0" nodeType="clickEffect">
                                  <p:stCondLst>
                                    <p:cond delay="0"/>
                                  </p:stCondLst>
                                  <p:childTnLst>
                                    <p:anim calcmode="lin" valueType="num">
                                      <p:cBhvr additive="base">
                                        <p:cTn id="152" dur="500"/>
                                        <p:tgtEl>
                                          <p:spTgt spid="6"/>
                                        </p:tgtEl>
                                        <p:attrNameLst>
                                          <p:attrName>ppt_x</p:attrName>
                                        </p:attrNameLst>
                                      </p:cBhvr>
                                      <p:tavLst>
                                        <p:tav tm="0">
                                          <p:val>
                                            <p:strVal val="ppt_x"/>
                                          </p:val>
                                        </p:tav>
                                        <p:tav tm="100000">
                                          <p:val>
                                            <p:strVal val="ppt_x"/>
                                          </p:val>
                                        </p:tav>
                                      </p:tavLst>
                                    </p:anim>
                                    <p:anim calcmode="lin" valueType="num">
                                      <p:cBhvr additive="base">
                                        <p:cTn id="153" dur="500"/>
                                        <p:tgtEl>
                                          <p:spTgt spid="6"/>
                                        </p:tgtEl>
                                        <p:attrNameLst>
                                          <p:attrName>ppt_y</p:attrName>
                                        </p:attrNameLst>
                                      </p:cBhvr>
                                      <p:tavLst>
                                        <p:tav tm="0">
                                          <p:val>
                                            <p:strVal val="ppt_y"/>
                                          </p:val>
                                        </p:tav>
                                        <p:tav tm="100000">
                                          <p:val>
                                            <p:strVal val="1+ppt_h/2"/>
                                          </p:val>
                                        </p:tav>
                                      </p:tavLst>
                                    </p:anim>
                                    <p:set>
                                      <p:cBhvr>
                                        <p:cTn id="154" dur="1" fill="hold">
                                          <p:stCondLst>
                                            <p:cond delay="499"/>
                                          </p:stCondLst>
                                        </p:cTn>
                                        <p:tgtEl>
                                          <p:spTgt spid="6"/>
                                        </p:tgtEl>
                                        <p:attrNameLst>
                                          <p:attrName>style.visibility</p:attrName>
                                        </p:attrNameLst>
                                      </p:cBhvr>
                                      <p:to>
                                        <p:strVal val="hidden"/>
                                      </p:to>
                                    </p:set>
                                  </p:childTnLst>
                                </p:cTn>
                              </p:par>
                            </p:childTnLst>
                          </p:cTn>
                        </p:par>
                        <p:par>
                          <p:cTn id="155" fill="hold">
                            <p:stCondLst>
                              <p:cond delay="500"/>
                            </p:stCondLst>
                            <p:childTnLst>
                              <p:par>
                                <p:cTn id="156" presetID="2" presetClass="exit" presetSubtype="4" fill="hold" grpId="0" nodeType="afterEffect">
                                  <p:stCondLst>
                                    <p:cond delay="0"/>
                                  </p:stCondLst>
                                  <p:childTnLst>
                                    <p:anim calcmode="lin" valueType="num">
                                      <p:cBhvr additive="base">
                                        <p:cTn id="157" dur="500"/>
                                        <p:tgtEl>
                                          <p:spTgt spid="4"/>
                                        </p:tgtEl>
                                        <p:attrNameLst>
                                          <p:attrName>ppt_x</p:attrName>
                                        </p:attrNameLst>
                                      </p:cBhvr>
                                      <p:tavLst>
                                        <p:tav tm="0">
                                          <p:val>
                                            <p:strVal val="ppt_x"/>
                                          </p:val>
                                        </p:tav>
                                        <p:tav tm="100000">
                                          <p:val>
                                            <p:strVal val="ppt_x"/>
                                          </p:val>
                                        </p:tav>
                                      </p:tavLst>
                                    </p:anim>
                                    <p:anim calcmode="lin" valueType="num">
                                      <p:cBhvr additive="base">
                                        <p:cTn id="158" dur="500"/>
                                        <p:tgtEl>
                                          <p:spTgt spid="4"/>
                                        </p:tgtEl>
                                        <p:attrNameLst>
                                          <p:attrName>ppt_y</p:attrName>
                                        </p:attrNameLst>
                                      </p:cBhvr>
                                      <p:tavLst>
                                        <p:tav tm="0">
                                          <p:val>
                                            <p:strVal val="ppt_y"/>
                                          </p:val>
                                        </p:tav>
                                        <p:tav tm="100000">
                                          <p:val>
                                            <p:strVal val="1+ppt_h/2"/>
                                          </p:val>
                                        </p:tav>
                                      </p:tavLst>
                                    </p:anim>
                                    <p:set>
                                      <p:cBhvr>
                                        <p:cTn id="159" dur="1" fill="hold">
                                          <p:stCondLst>
                                            <p:cond delay="499"/>
                                          </p:stCondLst>
                                        </p:cTn>
                                        <p:tgtEl>
                                          <p:spTgt spid="4"/>
                                        </p:tgtEl>
                                        <p:attrNameLst>
                                          <p:attrName>style.visibility</p:attrName>
                                        </p:attrNameLst>
                                      </p:cBhvr>
                                      <p:to>
                                        <p:strVal val="hidden"/>
                                      </p:to>
                                    </p:set>
                                  </p:childTnLst>
                                </p:cTn>
                              </p:par>
                            </p:childTnLst>
                          </p:cTn>
                        </p:par>
                      </p:childTnLst>
                    </p:cTn>
                  </p:par>
                  <p:par>
                    <p:cTn id="160" fill="hold">
                      <p:stCondLst>
                        <p:cond delay="indefinite"/>
                      </p:stCondLst>
                      <p:childTnLst>
                        <p:par>
                          <p:cTn id="161" fill="hold">
                            <p:stCondLst>
                              <p:cond delay="0"/>
                            </p:stCondLst>
                            <p:childTnLst>
                              <p:par>
                                <p:cTn id="162" presetID="2" presetClass="exit" presetSubtype="4" fill="hold" grpId="1" nodeType="clickEffect">
                                  <p:stCondLst>
                                    <p:cond delay="0"/>
                                  </p:stCondLst>
                                  <p:childTnLst>
                                    <p:anim calcmode="lin" valueType="num">
                                      <p:cBhvr additive="base">
                                        <p:cTn id="163" dur="500"/>
                                        <p:tgtEl>
                                          <p:spTgt spid="16"/>
                                        </p:tgtEl>
                                        <p:attrNameLst>
                                          <p:attrName>ppt_x</p:attrName>
                                        </p:attrNameLst>
                                      </p:cBhvr>
                                      <p:tavLst>
                                        <p:tav tm="0">
                                          <p:val>
                                            <p:strVal val="ppt_x"/>
                                          </p:val>
                                        </p:tav>
                                        <p:tav tm="100000">
                                          <p:val>
                                            <p:strVal val="ppt_x"/>
                                          </p:val>
                                        </p:tav>
                                      </p:tavLst>
                                    </p:anim>
                                    <p:anim calcmode="lin" valueType="num">
                                      <p:cBhvr additive="base">
                                        <p:cTn id="164" dur="500"/>
                                        <p:tgtEl>
                                          <p:spTgt spid="16"/>
                                        </p:tgtEl>
                                        <p:attrNameLst>
                                          <p:attrName>ppt_y</p:attrName>
                                        </p:attrNameLst>
                                      </p:cBhvr>
                                      <p:tavLst>
                                        <p:tav tm="0">
                                          <p:val>
                                            <p:strVal val="ppt_y"/>
                                          </p:val>
                                        </p:tav>
                                        <p:tav tm="100000">
                                          <p:val>
                                            <p:strVal val="1+ppt_h/2"/>
                                          </p:val>
                                        </p:tav>
                                      </p:tavLst>
                                    </p:anim>
                                    <p:set>
                                      <p:cBhvr>
                                        <p:cTn id="165" dur="1" fill="hold">
                                          <p:stCondLst>
                                            <p:cond delay="499"/>
                                          </p:stCondLst>
                                        </p:cTn>
                                        <p:tgtEl>
                                          <p:spTgt spid="16"/>
                                        </p:tgtEl>
                                        <p:attrNameLst>
                                          <p:attrName>style.visibility</p:attrName>
                                        </p:attrNameLst>
                                      </p:cBhvr>
                                      <p:to>
                                        <p:strVal val="hidden"/>
                                      </p:to>
                                    </p:set>
                                  </p:childTnLst>
                                </p:cTn>
                              </p:par>
                            </p:childTnLst>
                          </p:cTn>
                        </p:par>
                        <p:par>
                          <p:cTn id="166" fill="hold">
                            <p:stCondLst>
                              <p:cond delay="500"/>
                            </p:stCondLst>
                            <p:childTnLst>
                              <p:par>
                                <p:cTn id="167" presetID="2" presetClass="exit" presetSubtype="4" fill="hold" grpId="1" nodeType="afterEffect">
                                  <p:stCondLst>
                                    <p:cond delay="0"/>
                                  </p:stCondLst>
                                  <p:childTnLst>
                                    <p:anim calcmode="lin" valueType="num">
                                      <p:cBhvr additive="base">
                                        <p:cTn id="168" dur="500"/>
                                        <p:tgtEl>
                                          <p:spTgt spid="14"/>
                                        </p:tgtEl>
                                        <p:attrNameLst>
                                          <p:attrName>ppt_x</p:attrName>
                                        </p:attrNameLst>
                                      </p:cBhvr>
                                      <p:tavLst>
                                        <p:tav tm="0">
                                          <p:val>
                                            <p:strVal val="ppt_x"/>
                                          </p:val>
                                        </p:tav>
                                        <p:tav tm="100000">
                                          <p:val>
                                            <p:strVal val="ppt_x"/>
                                          </p:val>
                                        </p:tav>
                                      </p:tavLst>
                                    </p:anim>
                                    <p:anim calcmode="lin" valueType="num">
                                      <p:cBhvr additive="base">
                                        <p:cTn id="169" dur="500"/>
                                        <p:tgtEl>
                                          <p:spTgt spid="14"/>
                                        </p:tgtEl>
                                        <p:attrNameLst>
                                          <p:attrName>ppt_y</p:attrName>
                                        </p:attrNameLst>
                                      </p:cBhvr>
                                      <p:tavLst>
                                        <p:tav tm="0">
                                          <p:val>
                                            <p:strVal val="ppt_y"/>
                                          </p:val>
                                        </p:tav>
                                        <p:tav tm="100000">
                                          <p:val>
                                            <p:strVal val="1+ppt_h/2"/>
                                          </p:val>
                                        </p:tav>
                                      </p:tavLst>
                                    </p:anim>
                                    <p:set>
                                      <p:cBhvr>
                                        <p:cTn id="170" dur="1" fill="hold">
                                          <p:stCondLst>
                                            <p:cond delay="499"/>
                                          </p:stCondLst>
                                        </p:cTn>
                                        <p:tgtEl>
                                          <p:spTgt spid="14"/>
                                        </p:tgtEl>
                                        <p:attrNameLst>
                                          <p:attrName>style.visibility</p:attrName>
                                        </p:attrNameLst>
                                      </p:cBhvr>
                                      <p:to>
                                        <p:strVal val="hidden"/>
                                      </p:to>
                                    </p:set>
                                  </p:childTnLst>
                                </p:cTn>
                              </p:par>
                            </p:childTnLst>
                          </p:cTn>
                        </p:par>
                        <p:par>
                          <p:cTn id="171" fill="hold">
                            <p:stCondLst>
                              <p:cond delay="1000"/>
                            </p:stCondLst>
                            <p:childTnLst>
                              <p:par>
                                <p:cTn id="172" presetID="2" presetClass="exit" presetSubtype="4" fill="hold" grpId="1" nodeType="afterEffect">
                                  <p:stCondLst>
                                    <p:cond delay="0"/>
                                  </p:stCondLst>
                                  <p:childTnLst>
                                    <p:anim calcmode="lin" valueType="num">
                                      <p:cBhvr additive="base">
                                        <p:cTn id="173" dur="500"/>
                                        <p:tgtEl>
                                          <p:spTgt spid="24"/>
                                        </p:tgtEl>
                                        <p:attrNameLst>
                                          <p:attrName>ppt_x</p:attrName>
                                        </p:attrNameLst>
                                      </p:cBhvr>
                                      <p:tavLst>
                                        <p:tav tm="0">
                                          <p:val>
                                            <p:strVal val="ppt_x"/>
                                          </p:val>
                                        </p:tav>
                                        <p:tav tm="100000">
                                          <p:val>
                                            <p:strVal val="ppt_x"/>
                                          </p:val>
                                        </p:tav>
                                      </p:tavLst>
                                    </p:anim>
                                    <p:anim calcmode="lin" valueType="num">
                                      <p:cBhvr additive="base">
                                        <p:cTn id="174" dur="500"/>
                                        <p:tgtEl>
                                          <p:spTgt spid="24"/>
                                        </p:tgtEl>
                                        <p:attrNameLst>
                                          <p:attrName>ppt_y</p:attrName>
                                        </p:attrNameLst>
                                      </p:cBhvr>
                                      <p:tavLst>
                                        <p:tav tm="0">
                                          <p:val>
                                            <p:strVal val="ppt_y"/>
                                          </p:val>
                                        </p:tav>
                                        <p:tav tm="100000">
                                          <p:val>
                                            <p:strVal val="1+ppt_h/2"/>
                                          </p:val>
                                        </p:tav>
                                      </p:tavLst>
                                    </p:anim>
                                    <p:set>
                                      <p:cBhvr>
                                        <p:cTn id="175" dur="1" fill="hold">
                                          <p:stCondLst>
                                            <p:cond delay="499"/>
                                          </p:stCondLst>
                                        </p:cTn>
                                        <p:tgtEl>
                                          <p:spTgt spid="24"/>
                                        </p:tgtEl>
                                        <p:attrNameLst>
                                          <p:attrName>style.visibility</p:attrName>
                                        </p:attrNameLst>
                                      </p:cBhvr>
                                      <p:to>
                                        <p:strVal val="hidden"/>
                                      </p:to>
                                    </p:set>
                                  </p:childTnLst>
                                </p:cTn>
                              </p:par>
                            </p:childTnLst>
                          </p:cTn>
                        </p:par>
                      </p:childTnLst>
                    </p:cTn>
                  </p:par>
                  <p:par>
                    <p:cTn id="176" fill="hold">
                      <p:stCondLst>
                        <p:cond delay="indefinite"/>
                      </p:stCondLst>
                      <p:childTnLst>
                        <p:par>
                          <p:cTn id="177" fill="hold">
                            <p:stCondLst>
                              <p:cond delay="0"/>
                            </p:stCondLst>
                            <p:childTnLst>
                              <p:par>
                                <p:cTn id="178" presetID="2" presetClass="exit" presetSubtype="4" fill="hold" grpId="0" nodeType="clickEffect">
                                  <p:stCondLst>
                                    <p:cond delay="0"/>
                                  </p:stCondLst>
                                  <p:childTnLst>
                                    <p:anim calcmode="lin" valueType="num">
                                      <p:cBhvr additive="base">
                                        <p:cTn id="179" dur="500"/>
                                        <p:tgtEl>
                                          <p:spTgt spid="9"/>
                                        </p:tgtEl>
                                        <p:attrNameLst>
                                          <p:attrName>ppt_x</p:attrName>
                                        </p:attrNameLst>
                                      </p:cBhvr>
                                      <p:tavLst>
                                        <p:tav tm="0">
                                          <p:val>
                                            <p:strVal val="ppt_x"/>
                                          </p:val>
                                        </p:tav>
                                        <p:tav tm="100000">
                                          <p:val>
                                            <p:strVal val="ppt_x"/>
                                          </p:val>
                                        </p:tav>
                                      </p:tavLst>
                                    </p:anim>
                                    <p:anim calcmode="lin" valueType="num">
                                      <p:cBhvr additive="base">
                                        <p:cTn id="180" dur="500"/>
                                        <p:tgtEl>
                                          <p:spTgt spid="9"/>
                                        </p:tgtEl>
                                        <p:attrNameLst>
                                          <p:attrName>ppt_y</p:attrName>
                                        </p:attrNameLst>
                                      </p:cBhvr>
                                      <p:tavLst>
                                        <p:tav tm="0">
                                          <p:val>
                                            <p:strVal val="ppt_y"/>
                                          </p:val>
                                        </p:tav>
                                        <p:tav tm="100000">
                                          <p:val>
                                            <p:strVal val="1+ppt_h/2"/>
                                          </p:val>
                                        </p:tav>
                                      </p:tavLst>
                                    </p:anim>
                                    <p:set>
                                      <p:cBhvr>
                                        <p:cTn id="181" dur="1" fill="hold">
                                          <p:stCondLst>
                                            <p:cond delay="499"/>
                                          </p:stCondLst>
                                        </p:cTn>
                                        <p:tgtEl>
                                          <p:spTgt spid="9"/>
                                        </p:tgtEl>
                                        <p:attrNameLst>
                                          <p:attrName>style.visibility</p:attrName>
                                        </p:attrNameLst>
                                      </p:cBhvr>
                                      <p:to>
                                        <p:strVal val="hidden"/>
                                      </p:to>
                                    </p:set>
                                  </p:childTnLst>
                                </p:cTn>
                              </p:par>
                            </p:childTnLst>
                          </p:cTn>
                        </p:par>
                      </p:childTnLst>
                    </p:cTn>
                  </p:par>
                  <p:par>
                    <p:cTn id="182" fill="hold">
                      <p:stCondLst>
                        <p:cond delay="indefinite"/>
                      </p:stCondLst>
                      <p:childTnLst>
                        <p:par>
                          <p:cTn id="183" fill="hold">
                            <p:stCondLst>
                              <p:cond delay="0"/>
                            </p:stCondLst>
                            <p:childTnLst>
                              <p:par>
                                <p:cTn id="184" presetID="2" presetClass="entr" presetSubtype="4" fill="hold" grpId="1" nodeType="clickEffect">
                                  <p:stCondLst>
                                    <p:cond delay="0"/>
                                  </p:stCondLst>
                                  <p:childTnLst>
                                    <p:set>
                                      <p:cBhvr>
                                        <p:cTn id="185" dur="1" fill="hold">
                                          <p:stCondLst>
                                            <p:cond delay="0"/>
                                          </p:stCondLst>
                                        </p:cTn>
                                        <p:tgtEl>
                                          <p:spTgt spid="9"/>
                                        </p:tgtEl>
                                        <p:attrNameLst>
                                          <p:attrName>style.visibility</p:attrName>
                                        </p:attrNameLst>
                                      </p:cBhvr>
                                      <p:to>
                                        <p:strVal val="visible"/>
                                      </p:to>
                                    </p:set>
                                    <p:anim calcmode="lin" valueType="num">
                                      <p:cBhvr additive="base">
                                        <p:cTn id="186" dur="500" fill="hold"/>
                                        <p:tgtEl>
                                          <p:spTgt spid="9"/>
                                        </p:tgtEl>
                                        <p:attrNameLst>
                                          <p:attrName>ppt_x</p:attrName>
                                        </p:attrNameLst>
                                      </p:cBhvr>
                                      <p:tavLst>
                                        <p:tav tm="0">
                                          <p:val>
                                            <p:strVal val="#ppt_x"/>
                                          </p:val>
                                        </p:tav>
                                        <p:tav tm="100000">
                                          <p:val>
                                            <p:strVal val="#ppt_x"/>
                                          </p:val>
                                        </p:tav>
                                      </p:tavLst>
                                    </p:anim>
                                    <p:anim calcmode="lin" valueType="num">
                                      <p:cBhvr additive="base">
                                        <p:cTn id="187" dur="500" fill="hold"/>
                                        <p:tgtEl>
                                          <p:spTgt spid="9"/>
                                        </p:tgtEl>
                                        <p:attrNameLst>
                                          <p:attrName>ppt_y</p:attrName>
                                        </p:attrNameLst>
                                      </p:cBhvr>
                                      <p:tavLst>
                                        <p:tav tm="0">
                                          <p:val>
                                            <p:strVal val="1+#ppt_h/2"/>
                                          </p:val>
                                        </p:tav>
                                        <p:tav tm="100000">
                                          <p:val>
                                            <p:strVal val="#ppt_y"/>
                                          </p:val>
                                        </p:tav>
                                      </p:tavLst>
                                    </p:anim>
                                  </p:childTnLst>
                                </p:cTn>
                              </p:par>
                              <p:par>
                                <p:cTn id="188" presetID="2" presetClass="entr" presetSubtype="4" fill="hold" grpId="1" nodeType="withEffect">
                                  <p:stCondLst>
                                    <p:cond delay="0"/>
                                  </p:stCondLst>
                                  <p:childTnLst>
                                    <p:set>
                                      <p:cBhvr>
                                        <p:cTn id="189" dur="1" fill="hold">
                                          <p:stCondLst>
                                            <p:cond delay="0"/>
                                          </p:stCondLst>
                                        </p:cTn>
                                        <p:tgtEl>
                                          <p:spTgt spid="4"/>
                                        </p:tgtEl>
                                        <p:attrNameLst>
                                          <p:attrName>style.visibility</p:attrName>
                                        </p:attrNameLst>
                                      </p:cBhvr>
                                      <p:to>
                                        <p:strVal val="visible"/>
                                      </p:to>
                                    </p:set>
                                    <p:anim calcmode="lin" valueType="num">
                                      <p:cBhvr additive="base">
                                        <p:cTn id="190" dur="500" fill="hold"/>
                                        <p:tgtEl>
                                          <p:spTgt spid="4"/>
                                        </p:tgtEl>
                                        <p:attrNameLst>
                                          <p:attrName>ppt_x</p:attrName>
                                        </p:attrNameLst>
                                      </p:cBhvr>
                                      <p:tavLst>
                                        <p:tav tm="0">
                                          <p:val>
                                            <p:strVal val="#ppt_x"/>
                                          </p:val>
                                        </p:tav>
                                        <p:tav tm="100000">
                                          <p:val>
                                            <p:strVal val="#ppt_x"/>
                                          </p:val>
                                        </p:tav>
                                      </p:tavLst>
                                    </p:anim>
                                    <p:anim calcmode="lin" valueType="num">
                                      <p:cBhvr additive="base">
                                        <p:cTn id="191" dur="500" fill="hold"/>
                                        <p:tgtEl>
                                          <p:spTgt spid="4"/>
                                        </p:tgtEl>
                                        <p:attrNameLst>
                                          <p:attrName>ppt_y</p:attrName>
                                        </p:attrNameLst>
                                      </p:cBhvr>
                                      <p:tavLst>
                                        <p:tav tm="0">
                                          <p:val>
                                            <p:strVal val="1+#ppt_h/2"/>
                                          </p:val>
                                        </p:tav>
                                        <p:tav tm="100000">
                                          <p:val>
                                            <p:strVal val="#ppt_y"/>
                                          </p:val>
                                        </p:tav>
                                      </p:tavLst>
                                    </p:anim>
                                  </p:childTnLst>
                                </p:cTn>
                              </p:par>
                              <p:par>
                                <p:cTn id="192" presetID="2" presetClass="entr" presetSubtype="4" fill="hold" grpId="2" nodeType="withEffect">
                                  <p:stCondLst>
                                    <p:cond delay="0"/>
                                  </p:stCondLst>
                                  <p:childTnLst>
                                    <p:set>
                                      <p:cBhvr>
                                        <p:cTn id="193" dur="1" fill="hold">
                                          <p:stCondLst>
                                            <p:cond delay="0"/>
                                          </p:stCondLst>
                                        </p:cTn>
                                        <p:tgtEl>
                                          <p:spTgt spid="6"/>
                                        </p:tgtEl>
                                        <p:attrNameLst>
                                          <p:attrName>style.visibility</p:attrName>
                                        </p:attrNameLst>
                                      </p:cBhvr>
                                      <p:to>
                                        <p:strVal val="visible"/>
                                      </p:to>
                                    </p:set>
                                    <p:anim calcmode="lin" valueType="num">
                                      <p:cBhvr additive="base">
                                        <p:cTn id="194" dur="500" fill="hold"/>
                                        <p:tgtEl>
                                          <p:spTgt spid="6"/>
                                        </p:tgtEl>
                                        <p:attrNameLst>
                                          <p:attrName>ppt_x</p:attrName>
                                        </p:attrNameLst>
                                      </p:cBhvr>
                                      <p:tavLst>
                                        <p:tav tm="0">
                                          <p:val>
                                            <p:strVal val="#ppt_x"/>
                                          </p:val>
                                        </p:tav>
                                        <p:tav tm="100000">
                                          <p:val>
                                            <p:strVal val="#ppt_x"/>
                                          </p:val>
                                        </p:tav>
                                      </p:tavLst>
                                    </p:anim>
                                    <p:anim calcmode="lin" valueType="num">
                                      <p:cBhvr additive="base">
                                        <p:cTn id="19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6" fill="hold">
                      <p:stCondLst>
                        <p:cond delay="indefinite"/>
                      </p:stCondLst>
                      <p:childTnLst>
                        <p:par>
                          <p:cTn id="197" fill="hold">
                            <p:stCondLst>
                              <p:cond delay="0"/>
                            </p:stCondLst>
                            <p:childTnLst>
                              <p:par>
                                <p:cTn id="198" presetID="22" presetClass="entr" presetSubtype="8" fill="hold" grpId="0" nodeType="clickEffect">
                                  <p:stCondLst>
                                    <p:cond delay="0"/>
                                  </p:stCondLst>
                                  <p:childTnLst>
                                    <p:set>
                                      <p:cBhvr>
                                        <p:cTn id="199" dur="1" fill="hold">
                                          <p:stCondLst>
                                            <p:cond delay="0"/>
                                          </p:stCondLst>
                                        </p:cTn>
                                        <p:tgtEl>
                                          <p:spTgt spid="20"/>
                                        </p:tgtEl>
                                        <p:attrNameLst>
                                          <p:attrName>style.visibility</p:attrName>
                                        </p:attrNameLst>
                                      </p:cBhvr>
                                      <p:to>
                                        <p:strVal val="visible"/>
                                      </p:to>
                                    </p:set>
                                    <p:animEffect transition="in" filter="wipe(left)">
                                      <p:cBhvr>
                                        <p:cTn id="200" dur="500"/>
                                        <p:tgtEl>
                                          <p:spTgt spid="20"/>
                                        </p:tgtEl>
                                      </p:cBhvr>
                                    </p:animEffect>
                                  </p:childTnLst>
                                </p:cTn>
                              </p:par>
                            </p:childTnLst>
                          </p:cTn>
                        </p:par>
                        <p:par>
                          <p:cTn id="201" fill="hold">
                            <p:stCondLst>
                              <p:cond delay="500"/>
                            </p:stCondLst>
                            <p:childTnLst>
                              <p:par>
                                <p:cTn id="202" presetID="53" presetClass="entr" presetSubtype="16" fill="hold" grpId="1" nodeType="afterEffect">
                                  <p:stCondLst>
                                    <p:cond delay="0"/>
                                  </p:stCondLst>
                                  <p:childTnLst>
                                    <p:set>
                                      <p:cBhvr>
                                        <p:cTn id="203" dur="1" fill="hold">
                                          <p:stCondLst>
                                            <p:cond delay="0"/>
                                          </p:stCondLst>
                                        </p:cTn>
                                        <p:tgtEl>
                                          <p:spTgt spid="8"/>
                                        </p:tgtEl>
                                        <p:attrNameLst>
                                          <p:attrName>style.visibility</p:attrName>
                                        </p:attrNameLst>
                                      </p:cBhvr>
                                      <p:to>
                                        <p:strVal val="visible"/>
                                      </p:to>
                                    </p:set>
                                    <p:anim calcmode="lin" valueType="num">
                                      <p:cBhvr>
                                        <p:cTn id="204" dur="500" fill="hold"/>
                                        <p:tgtEl>
                                          <p:spTgt spid="8"/>
                                        </p:tgtEl>
                                        <p:attrNameLst>
                                          <p:attrName>ppt_w</p:attrName>
                                        </p:attrNameLst>
                                      </p:cBhvr>
                                      <p:tavLst>
                                        <p:tav tm="0">
                                          <p:val>
                                            <p:fltVal val="0"/>
                                          </p:val>
                                        </p:tav>
                                        <p:tav tm="100000">
                                          <p:val>
                                            <p:strVal val="#ppt_w"/>
                                          </p:val>
                                        </p:tav>
                                      </p:tavLst>
                                    </p:anim>
                                    <p:anim calcmode="lin" valueType="num">
                                      <p:cBhvr>
                                        <p:cTn id="205" dur="500" fill="hold"/>
                                        <p:tgtEl>
                                          <p:spTgt spid="8"/>
                                        </p:tgtEl>
                                        <p:attrNameLst>
                                          <p:attrName>ppt_h</p:attrName>
                                        </p:attrNameLst>
                                      </p:cBhvr>
                                      <p:tavLst>
                                        <p:tav tm="0">
                                          <p:val>
                                            <p:fltVal val="0"/>
                                          </p:val>
                                        </p:tav>
                                        <p:tav tm="100000">
                                          <p:val>
                                            <p:strVal val="#ppt_h"/>
                                          </p:val>
                                        </p:tav>
                                      </p:tavLst>
                                    </p:anim>
                                    <p:animEffect transition="in" filter="fade">
                                      <p:cBhvr>
                                        <p:cTn id="206" dur="500"/>
                                        <p:tgtEl>
                                          <p:spTgt spid="8"/>
                                        </p:tgtEl>
                                      </p:cBhvr>
                                    </p:animEffect>
                                  </p:childTnLst>
                                </p:cTn>
                              </p:par>
                              <p:par>
                                <p:cTn id="207" presetID="22" presetClass="entr" presetSubtype="8" fill="hold" grpId="1" nodeType="withEffect">
                                  <p:stCondLst>
                                    <p:cond delay="0"/>
                                  </p:stCondLst>
                                  <p:childTnLst>
                                    <p:set>
                                      <p:cBhvr>
                                        <p:cTn id="208" dur="1" fill="hold">
                                          <p:stCondLst>
                                            <p:cond delay="0"/>
                                          </p:stCondLst>
                                        </p:cTn>
                                        <p:tgtEl>
                                          <p:spTgt spid="2"/>
                                        </p:tgtEl>
                                        <p:attrNameLst>
                                          <p:attrName>style.visibility</p:attrName>
                                        </p:attrNameLst>
                                      </p:cBhvr>
                                      <p:to>
                                        <p:strVal val="visible"/>
                                      </p:to>
                                    </p:set>
                                    <p:animEffect transition="in" filter="wipe(left)">
                                      <p:cBhvr>
                                        <p:cTn id="209" dur="500"/>
                                        <p:tgtEl>
                                          <p:spTgt spid="2"/>
                                        </p:tgtEl>
                                      </p:cBhvr>
                                    </p:animEffect>
                                  </p:childTnLst>
                                </p:cTn>
                              </p:par>
                              <p:par>
                                <p:cTn id="210" presetID="2" presetClass="entr" presetSubtype="1" fill="hold" grpId="1" nodeType="withEffect">
                                  <p:stCondLst>
                                    <p:cond delay="0"/>
                                  </p:stCondLst>
                                  <p:childTnLst>
                                    <p:set>
                                      <p:cBhvr>
                                        <p:cTn id="211" dur="1" fill="hold">
                                          <p:stCondLst>
                                            <p:cond delay="0"/>
                                          </p:stCondLst>
                                        </p:cTn>
                                        <p:tgtEl>
                                          <p:spTgt spid="7"/>
                                        </p:tgtEl>
                                        <p:attrNameLst>
                                          <p:attrName>style.visibility</p:attrName>
                                        </p:attrNameLst>
                                      </p:cBhvr>
                                      <p:to>
                                        <p:strVal val="visible"/>
                                      </p:to>
                                    </p:set>
                                    <p:anim calcmode="lin" valueType="num">
                                      <p:cBhvr additive="base">
                                        <p:cTn id="212" dur="500" fill="hold"/>
                                        <p:tgtEl>
                                          <p:spTgt spid="7"/>
                                        </p:tgtEl>
                                        <p:attrNameLst>
                                          <p:attrName>ppt_x</p:attrName>
                                        </p:attrNameLst>
                                      </p:cBhvr>
                                      <p:tavLst>
                                        <p:tav tm="0">
                                          <p:val>
                                            <p:strVal val="#ppt_x"/>
                                          </p:val>
                                        </p:tav>
                                        <p:tav tm="100000">
                                          <p:val>
                                            <p:strVal val="#ppt_x"/>
                                          </p:val>
                                        </p:tav>
                                      </p:tavLst>
                                    </p:anim>
                                    <p:anim calcmode="lin" valueType="num">
                                      <p:cBhvr additive="base">
                                        <p:cTn id="213" dur="500" fill="hold"/>
                                        <p:tgtEl>
                                          <p:spTgt spid="7"/>
                                        </p:tgtEl>
                                        <p:attrNameLst>
                                          <p:attrName>ppt_y</p:attrName>
                                        </p:attrNameLst>
                                      </p:cBhvr>
                                      <p:tavLst>
                                        <p:tav tm="0">
                                          <p:val>
                                            <p:strVal val="0-#ppt_h/2"/>
                                          </p:val>
                                        </p:tav>
                                        <p:tav tm="100000">
                                          <p:val>
                                            <p:strVal val="#ppt_y"/>
                                          </p:val>
                                        </p:tav>
                                      </p:tavLst>
                                    </p:anim>
                                  </p:childTnLst>
                                </p:cTn>
                              </p:par>
                              <p:par>
                                <p:cTn id="214" presetID="22" presetClass="entr" presetSubtype="1" fill="hold" grpId="1" nodeType="withEffect">
                                  <p:stCondLst>
                                    <p:cond delay="0"/>
                                  </p:stCondLst>
                                  <p:childTnLst>
                                    <p:set>
                                      <p:cBhvr>
                                        <p:cTn id="215" dur="1" fill="hold">
                                          <p:stCondLst>
                                            <p:cond delay="0"/>
                                          </p:stCondLst>
                                        </p:cTn>
                                        <p:tgtEl>
                                          <p:spTgt spid="5"/>
                                        </p:tgtEl>
                                        <p:attrNameLst>
                                          <p:attrName>style.visibility</p:attrName>
                                        </p:attrNameLst>
                                      </p:cBhvr>
                                      <p:to>
                                        <p:strVal val="visible"/>
                                      </p:to>
                                    </p:set>
                                    <p:animEffect transition="in" filter="wipe(up)">
                                      <p:cBhvr>
                                        <p:cTn id="2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2" grpId="1" animBg="1"/>
      <p:bldP spid="3" grpId="0" animBg="1"/>
      <p:bldP spid="4" grpId="0" animBg="1"/>
      <p:bldP spid="4" grpId="1" animBg="1"/>
      <p:bldP spid="5" grpId="0" animBg="1"/>
      <p:bldP spid="5" grpId="1" animBg="1"/>
      <p:bldP spid="6" grpId="0"/>
      <p:bldP spid="6" grpId="2"/>
      <p:bldP spid="7" grpId="0"/>
      <p:bldP spid="7" grpId="1"/>
      <p:bldP spid="8" grpId="0"/>
      <p:bldP spid="8" grpId="1"/>
      <p:bldP spid="9" grpId="0"/>
      <p:bldP spid="9" grpId="1"/>
      <p:bldP spid="10" grpId="0" animBg="1"/>
      <p:bldP spid="11" grpId="0" animBg="1"/>
      <p:bldP spid="14" grpId="0" animBg="1"/>
      <p:bldP spid="14" grpId="1" animBg="1"/>
      <p:bldP spid="14" grpId="2" animBg="1"/>
      <p:bldP spid="15" grpId="0" animBg="1"/>
      <p:bldP spid="16" grpId="0" animBg="1"/>
      <p:bldP spid="16" grpId="1" animBg="1"/>
      <p:bldP spid="16" grpId="2" animBg="1"/>
      <p:bldP spid="13" grpId="0" animBg="1"/>
      <p:bldP spid="19" grpId="0" animBg="1"/>
      <p:bldP spid="19" grpId="1" animBg="1"/>
      <p:bldP spid="20" grpId="0" animBg="1"/>
      <p:bldP spid="24" grpId="0"/>
      <p:bldP spid="24" grpId="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p:bldP spid="30"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lecha curvada hacia la derecha 15"/>
          <p:cNvSpPr/>
          <p:nvPr/>
        </p:nvSpPr>
        <p:spPr>
          <a:xfrm>
            <a:off x="654812" y="1264462"/>
            <a:ext cx="934720" cy="4094938"/>
          </a:xfrm>
          <a:prstGeom prst="curvedRightArrow">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5" name="Flecha curvada hacia la derecha 4"/>
          <p:cNvSpPr/>
          <p:nvPr/>
        </p:nvSpPr>
        <p:spPr>
          <a:xfrm>
            <a:off x="654812" y="1385326"/>
            <a:ext cx="934720" cy="2934193"/>
          </a:xfrm>
          <a:prstGeom prst="curvedRightArrow">
            <a:avLst/>
          </a:prstGeom>
          <a:solidFill>
            <a:srgbClr val="660066"/>
          </a:solidFill>
          <a:ln>
            <a:solidFill>
              <a:srgbClr val="66006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2" name="CuadroTexto 1"/>
          <p:cNvSpPr txBox="1"/>
          <p:nvPr/>
        </p:nvSpPr>
        <p:spPr>
          <a:xfrm>
            <a:off x="622300" y="1070064"/>
            <a:ext cx="7785100" cy="1200329"/>
          </a:xfrm>
          <a:prstGeom prst="rect">
            <a:avLst/>
          </a:prstGeom>
          <a:noFill/>
        </p:spPr>
        <p:txBody>
          <a:bodyPr wrap="square" rtlCol="0">
            <a:spAutoFit/>
          </a:bodyPr>
          <a:lstStyle/>
          <a:p>
            <a:pPr algn="ctr"/>
            <a:r>
              <a:rPr lang="es-ES" sz="3600" dirty="0" smtClean="0">
                <a:solidFill>
                  <a:srgbClr val="000090"/>
                </a:solidFill>
                <a:latin typeface="Mistral"/>
                <a:cs typeface="Mistral"/>
              </a:rPr>
              <a:t> «CONSECUENCIAS DESFAVORABLES»</a:t>
            </a:r>
          </a:p>
          <a:p>
            <a:pPr algn="ctr"/>
            <a:r>
              <a:rPr lang="es-ES" sz="3600" dirty="0" smtClean="0">
                <a:solidFill>
                  <a:srgbClr val="000090"/>
                </a:solidFill>
                <a:latin typeface="Mistral"/>
                <a:cs typeface="Mistral"/>
              </a:rPr>
              <a:t> </a:t>
            </a:r>
            <a:endParaRPr lang="es-ES" sz="3600" dirty="0">
              <a:solidFill>
                <a:srgbClr val="000090"/>
              </a:solidFill>
              <a:latin typeface="Mistral"/>
              <a:cs typeface="Mistral"/>
            </a:endParaRPr>
          </a:p>
        </p:txBody>
      </p:sp>
      <p:sp>
        <p:nvSpPr>
          <p:cNvPr id="3" name="Flecha curvada hacia la derecha 2"/>
          <p:cNvSpPr/>
          <p:nvPr/>
        </p:nvSpPr>
        <p:spPr>
          <a:xfrm>
            <a:off x="914400" y="1409700"/>
            <a:ext cx="675132" cy="1676400"/>
          </a:xfrm>
          <a:prstGeom prst="curved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4" name="Rectángulo 3"/>
          <p:cNvSpPr/>
          <p:nvPr/>
        </p:nvSpPr>
        <p:spPr>
          <a:xfrm>
            <a:off x="6593972" y="2192087"/>
            <a:ext cx="1890261" cy="523220"/>
          </a:xfrm>
          <a:prstGeom prst="rect">
            <a:avLst/>
          </a:prstGeom>
        </p:spPr>
        <p:txBody>
          <a:bodyPr wrap="none">
            <a:spAutoFit/>
          </a:bodyPr>
          <a:lstStyle/>
          <a:p>
            <a:r>
              <a:rPr lang="es-ES" sz="2800" dirty="0" smtClean="0">
                <a:solidFill>
                  <a:srgbClr val="008000"/>
                </a:solidFill>
                <a:latin typeface="Mistral"/>
                <a:cs typeface="Mistral"/>
              </a:rPr>
              <a:t>GEOGRÁFICAS</a:t>
            </a:r>
            <a:endParaRPr lang="es-ES" sz="2800" dirty="0"/>
          </a:p>
        </p:txBody>
      </p:sp>
      <p:sp>
        <p:nvSpPr>
          <p:cNvPr id="6" name="Rectángulo 5"/>
          <p:cNvSpPr/>
          <p:nvPr/>
        </p:nvSpPr>
        <p:spPr>
          <a:xfrm>
            <a:off x="6593972" y="2975130"/>
            <a:ext cx="1787669" cy="523220"/>
          </a:xfrm>
          <a:prstGeom prst="rect">
            <a:avLst/>
          </a:prstGeom>
        </p:spPr>
        <p:txBody>
          <a:bodyPr wrap="none">
            <a:spAutoFit/>
          </a:bodyPr>
          <a:lstStyle/>
          <a:p>
            <a:r>
              <a:rPr lang="es-ES" sz="2800" dirty="0" smtClean="0">
                <a:solidFill>
                  <a:srgbClr val="FF0000"/>
                </a:solidFill>
                <a:latin typeface="Mistral"/>
                <a:cs typeface="Mistral"/>
              </a:rPr>
              <a:t>IDEOLÓGICAS</a:t>
            </a:r>
            <a:endParaRPr lang="es-ES" sz="2800" dirty="0">
              <a:solidFill>
                <a:srgbClr val="FF0000"/>
              </a:solidFill>
            </a:endParaRPr>
          </a:p>
        </p:txBody>
      </p:sp>
      <p:sp>
        <p:nvSpPr>
          <p:cNvPr id="10" name="Rectángulo 9"/>
          <p:cNvSpPr/>
          <p:nvPr/>
        </p:nvSpPr>
        <p:spPr>
          <a:xfrm>
            <a:off x="1633228" y="2393146"/>
            <a:ext cx="4572000" cy="954107"/>
          </a:xfrm>
          <a:prstGeom prst="rect">
            <a:avLst/>
          </a:prstGeom>
        </p:spPr>
        <p:txBody>
          <a:bodyPr>
            <a:spAutoFit/>
          </a:bodyPr>
          <a:lstStyle/>
          <a:p>
            <a:r>
              <a:rPr lang="es-ES" sz="2800" dirty="0">
                <a:solidFill>
                  <a:srgbClr val="000090"/>
                </a:solidFill>
                <a:latin typeface="Mistral"/>
                <a:cs typeface="Mistral"/>
              </a:rPr>
              <a:t>ANALIZARSE CON ALGUIEN QUE PERTENECE A OTRA INSTITUCIÓN</a:t>
            </a:r>
            <a:endParaRPr lang="es-ES" sz="2800" dirty="0"/>
          </a:p>
        </p:txBody>
      </p:sp>
      <p:sp>
        <p:nvSpPr>
          <p:cNvPr id="11" name="Rectángulo 10"/>
          <p:cNvSpPr/>
          <p:nvPr/>
        </p:nvSpPr>
        <p:spPr>
          <a:xfrm>
            <a:off x="1633228" y="3796300"/>
            <a:ext cx="2286000" cy="523220"/>
          </a:xfrm>
          <a:prstGeom prst="rect">
            <a:avLst/>
          </a:prstGeom>
        </p:spPr>
        <p:txBody>
          <a:bodyPr wrap="square">
            <a:spAutoFit/>
          </a:bodyPr>
          <a:lstStyle/>
          <a:p>
            <a:r>
              <a:rPr lang="es-ES" sz="2800" dirty="0" smtClean="0">
                <a:solidFill>
                  <a:srgbClr val="000090"/>
                </a:solidFill>
                <a:latin typeface="Mistral"/>
                <a:cs typeface="Mistral"/>
              </a:rPr>
              <a:t>NO ANALIZARSE</a:t>
            </a:r>
            <a:endParaRPr lang="es-ES" sz="2800" dirty="0"/>
          </a:p>
        </p:txBody>
      </p:sp>
      <p:sp>
        <p:nvSpPr>
          <p:cNvPr id="14" name="Cheurón 13"/>
          <p:cNvSpPr/>
          <p:nvPr/>
        </p:nvSpPr>
        <p:spPr>
          <a:xfrm rot="20986259">
            <a:off x="5730867" y="2252374"/>
            <a:ext cx="722339" cy="484632"/>
          </a:xfrm>
          <a:prstGeom prst="chevron">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5" name="Cheurón 14"/>
          <p:cNvSpPr/>
          <p:nvPr/>
        </p:nvSpPr>
        <p:spPr>
          <a:xfrm rot="932366">
            <a:off x="5716443" y="2925817"/>
            <a:ext cx="722339" cy="484632"/>
          </a:xfrm>
          <a:prstGeom prst="chevron">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7" name="Rectángulo 16"/>
          <p:cNvSpPr/>
          <p:nvPr/>
        </p:nvSpPr>
        <p:spPr>
          <a:xfrm>
            <a:off x="1633228" y="4710093"/>
            <a:ext cx="4572000" cy="954107"/>
          </a:xfrm>
          <a:prstGeom prst="rect">
            <a:avLst/>
          </a:prstGeom>
        </p:spPr>
        <p:txBody>
          <a:bodyPr>
            <a:spAutoFit/>
          </a:bodyPr>
          <a:lstStyle/>
          <a:p>
            <a:r>
              <a:rPr lang="es-ES" sz="2800" dirty="0" smtClean="0">
                <a:solidFill>
                  <a:srgbClr val="000090"/>
                </a:solidFill>
                <a:latin typeface="Mistral"/>
                <a:cs typeface="Mistral"/>
              </a:rPr>
              <a:t>¿ANALIZARSE </a:t>
            </a:r>
            <a:r>
              <a:rPr lang="es-ES" sz="2800" dirty="0">
                <a:solidFill>
                  <a:srgbClr val="000090"/>
                </a:solidFill>
                <a:latin typeface="Mistral"/>
                <a:cs typeface="Mistral"/>
              </a:rPr>
              <a:t>CON ALGUIEN </a:t>
            </a:r>
            <a:r>
              <a:rPr lang="es-ES" sz="2800" dirty="0" smtClean="0">
                <a:solidFill>
                  <a:srgbClr val="000090"/>
                </a:solidFill>
                <a:latin typeface="Mistral"/>
                <a:cs typeface="Mistral"/>
              </a:rPr>
              <a:t>DE LA MISMA INSTITUCIÓN?</a:t>
            </a:r>
            <a:endParaRPr lang="es-ES" sz="2800" dirty="0"/>
          </a:p>
        </p:txBody>
      </p:sp>
    </p:spTree>
    <p:extLst>
      <p:ext uri="{BB962C8B-B14F-4D97-AF65-F5344CB8AC3E}">
        <p14:creationId xmlns:p14="http://schemas.microsoft.com/office/powerpoint/2010/main" val="5821629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par>
                                <p:cTn id="20" presetID="22" presetClass="entr" presetSubtype="8" fill="hold" grpId="0" nodeType="withEffect">
                                  <p:stCondLst>
                                    <p:cond delay="0"/>
                                  </p:stCondLst>
                                  <p:iterate type="lt">
                                    <p:tmPct val="10000"/>
                                  </p:iterate>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par>
                                <p:cTn id="28" presetID="22" presetClass="entr" presetSubtype="8" fill="hold" grpId="0" nodeType="withEffect">
                                  <p:stCondLst>
                                    <p:cond delay="0"/>
                                  </p:stCondLst>
                                  <p:iterate type="lt">
                                    <p:tmPct val="10000"/>
                                  </p:iterate>
                                  <p:childTnLst>
                                    <p:set>
                                      <p:cBhvr>
                                        <p:cTn id="29" dur="1" fill="hold">
                                          <p:stCondLst>
                                            <p:cond delay="0"/>
                                          </p:stCondLst>
                                        </p:cTn>
                                        <p:tgtEl>
                                          <p:spTgt spid="6"/>
                                        </p:tgtEl>
                                        <p:attrNameLst>
                                          <p:attrName>style.visibility</p:attrName>
                                        </p:attrNameLst>
                                      </p:cBhvr>
                                      <p:to>
                                        <p:strVal val="visible"/>
                                      </p:to>
                                    </p:set>
                                    <p:animEffect transition="in" filter="wipe(left)">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1000" fill="hold"/>
                                        <p:tgtEl>
                                          <p:spTgt spid="11"/>
                                        </p:tgtEl>
                                        <p:attrNameLst>
                                          <p:attrName>ppt_w</p:attrName>
                                        </p:attrNameLst>
                                      </p:cBhvr>
                                      <p:tavLst>
                                        <p:tav tm="0">
                                          <p:val>
                                            <p:strVal val="#ppt_w*0.70"/>
                                          </p:val>
                                        </p:tav>
                                        <p:tav tm="100000">
                                          <p:val>
                                            <p:strVal val="#ppt_w"/>
                                          </p:val>
                                        </p:tav>
                                      </p:tavLst>
                                    </p:anim>
                                    <p:anim calcmode="lin" valueType="num">
                                      <p:cBhvr>
                                        <p:cTn id="41" dur="1000" fill="hold"/>
                                        <p:tgtEl>
                                          <p:spTgt spid="11"/>
                                        </p:tgtEl>
                                        <p:attrNameLst>
                                          <p:attrName>ppt_h</p:attrName>
                                        </p:attrNameLst>
                                      </p:cBhvr>
                                      <p:tavLst>
                                        <p:tav tm="0">
                                          <p:val>
                                            <p:strVal val="#ppt_h"/>
                                          </p:val>
                                        </p:tav>
                                        <p:tav tm="100000">
                                          <p:val>
                                            <p:strVal val="#ppt_h"/>
                                          </p:val>
                                        </p:tav>
                                      </p:tavLst>
                                    </p:anim>
                                    <p:animEffect transition="in" filter="fade">
                                      <p:cBhvr>
                                        <p:cTn id="42" dur="1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up)">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23" presetClass="entr" presetSubtype="16"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 grpId="0" animBg="1"/>
      <p:bldP spid="3" grpId="0" animBg="1"/>
      <p:bldP spid="4" grpId="0"/>
      <p:bldP spid="6" grpId="0"/>
      <p:bldP spid="10" grpId="0"/>
      <p:bldP spid="11" grpId="0"/>
      <p:bldP spid="14" grpId="0" animBg="1"/>
      <p:bldP spid="15" grpId="0" animBg="1"/>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8200" y="355600"/>
            <a:ext cx="7696200" cy="2062103"/>
          </a:xfrm>
          <a:prstGeom prst="rect">
            <a:avLst/>
          </a:prstGeom>
          <a:noFill/>
        </p:spPr>
        <p:txBody>
          <a:bodyPr wrap="square" rtlCol="0">
            <a:spAutoFit/>
          </a:bodyPr>
          <a:lstStyle/>
          <a:p>
            <a:pPr algn="ctr"/>
            <a:r>
              <a:rPr lang="es-ES" sz="3200" dirty="0" smtClean="0">
                <a:solidFill>
                  <a:srgbClr val="000090"/>
                </a:solidFill>
                <a:latin typeface="Mistral"/>
                <a:cs typeface="Mistral"/>
              </a:rPr>
              <a:t>¿CUÁLES PUEDEN SER LAS </a:t>
            </a:r>
          </a:p>
          <a:p>
            <a:pPr algn="ctr"/>
            <a:r>
              <a:rPr lang="es-ES" sz="3200" dirty="0" smtClean="0">
                <a:solidFill>
                  <a:srgbClr val="000090"/>
                </a:solidFill>
                <a:latin typeface="Mistral"/>
                <a:cs typeface="Mistral"/>
              </a:rPr>
              <a:t>«CONSECUENCIAS DESFAVORABLES»</a:t>
            </a:r>
          </a:p>
          <a:p>
            <a:pPr algn="ctr"/>
            <a:r>
              <a:rPr lang="es-ES" sz="3200" dirty="0" smtClean="0">
                <a:solidFill>
                  <a:srgbClr val="000090"/>
                </a:solidFill>
                <a:latin typeface="Mistral"/>
                <a:cs typeface="Mistral"/>
              </a:rPr>
              <a:t>DE LA CONVIVENCIA INSTITUCIONAL</a:t>
            </a:r>
          </a:p>
          <a:p>
            <a:pPr algn="ctr"/>
            <a:r>
              <a:rPr lang="es-ES" sz="3200" dirty="0" smtClean="0">
                <a:solidFill>
                  <a:srgbClr val="000090"/>
                </a:solidFill>
                <a:latin typeface="Mistral"/>
                <a:cs typeface="Mistral"/>
              </a:rPr>
              <a:t>PARA EL TRATAMIENTO PSICOANALÍTICO?</a:t>
            </a:r>
            <a:endParaRPr lang="es-ES" sz="3200" dirty="0">
              <a:solidFill>
                <a:srgbClr val="000090"/>
              </a:solidFill>
              <a:latin typeface="Mistral"/>
              <a:cs typeface="Mistral"/>
            </a:endParaRPr>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ackgroundRemoval t="4093" b="95730" l="1597" r="89621">
                        <a14:foregroundMark x1="44711" y1="23488" x2="44711" y2="23488"/>
                        <a14:foregroundMark x1="44711" y1="23488" x2="44711" y2="23488"/>
                        <a14:foregroundMark x1="51697" y1="18505" x2="51697" y2="18505"/>
                        <a14:foregroundMark x1="51697" y1="18505" x2="51697" y2="18505"/>
                        <a14:foregroundMark x1="56088" y1="11032" x2="56088" y2="11032"/>
                        <a14:foregroundMark x1="59281" y1="16370" x2="59281" y2="16370"/>
                        <a14:foregroundMark x1="45110" y1="11744" x2="45110" y2="11744"/>
                        <a14:foregroundMark x1="47305" y1="11744" x2="47305" y2="11744"/>
                        <a14:foregroundMark x1="53094" y1="11744" x2="53094" y2="11744"/>
                        <a14:foregroundMark x1="55090" y1="12100" x2="55090" y2="12100"/>
                        <a14:foregroundMark x1="58882" y1="13523" x2="58882" y2="13523"/>
                        <a14:foregroundMark x1="61078" y1="13879" x2="61078" y2="13879"/>
                        <a14:foregroundMark x1="65469" y1="17260" x2="65469" y2="17260"/>
                        <a14:foregroundMark x1="67265" y1="19217" x2="67265" y2="19217"/>
                        <a14:foregroundMark x1="69062" y1="21352" x2="69062" y2="21352"/>
                        <a14:foregroundMark x1="68862" y1="24555" x2="68862" y2="24555"/>
                        <a14:foregroundMark x1="65868" y1="21886" x2="65868" y2="21886"/>
                        <a14:foregroundMark x1="58882" y1="17438" x2="58882" y2="17438"/>
                        <a14:foregroundMark x1="46307" y1="17260" x2="46307" y2="17260"/>
                        <a14:foregroundMark x1="46307" y1="17260" x2="46307" y2="17260"/>
                        <a14:foregroundMark x1="46307" y1="17260" x2="46307" y2="17260"/>
                        <a14:foregroundMark x1="51497" y1="21886" x2="51497" y2="21886"/>
                        <a14:foregroundMark x1="58882" y1="23132" x2="58882" y2="23132"/>
                        <a14:foregroundMark x1="65070" y1="33452" x2="65070" y2="33452"/>
                        <a14:foregroundMark x1="58084" y1="28648" x2="58084" y2="28648"/>
                        <a14:foregroundMark x1="55489" y1="29359" x2="55489" y2="29359"/>
                        <a14:foregroundMark x1="61078" y1="30605" x2="61078" y2="30605"/>
                        <a14:foregroundMark x1="64271" y1="29537" x2="64271" y2="29537"/>
                        <a14:foregroundMark x1="69860" y1="27580" x2="69860" y2="27580"/>
                        <a14:foregroundMark x1="69461" y1="30249" x2="69461" y2="30249"/>
                        <a14:foregroundMark x1="54092" y1="30249" x2="54092" y2="30249"/>
                        <a14:foregroundMark x1="51297" y1="30961" x2="51297" y2="30961"/>
                        <a14:foregroundMark x1="48902" y1="31317" x2="48902" y2="31317"/>
                        <a14:foregroundMark x1="50299" y1="31851" x2="50299" y2="31851"/>
                        <a14:foregroundMark x1="57485" y1="32206" x2="57485" y2="32206"/>
                        <a14:foregroundMark x1="42515" y1="33808" x2="42515" y2="33808"/>
                        <a14:foregroundMark x1="53493" y1="38790" x2="53493" y2="38790"/>
                        <a14:foregroundMark x1="55090" y1="35231" x2="55090" y2="35231"/>
                        <a14:foregroundMark x1="48503" y1="61744" x2="48503" y2="61744"/>
                        <a14:foregroundMark x1="48703" y1="62989" x2="48703" y2="62989"/>
                        <a14:foregroundMark x1="48104" y1="64591" x2="48104" y2="64591"/>
                        <a14:foregroundMark x1="54890" y1="64235" x2="54890" y2="64235"/>
                        <a14:foregroundMark x1="50100" y1="70285" x2="50100" y2="70285"/>
                        <a14:foregroundMark x1="31537" y1="70463" x2="31537" y2="70463"/>
                        <a14:foregroundMark x1="13373" y1="62989" x2="13373" y2="62989"/>
                        <a14:foregroundMark x1="12176" y1="68861" x2="12176" y2="68861"/>
                        <a14:foregroundMark x1="9182" y1="70641" x2="9182" y2="70641"/>
                        <a14:foregroundMark x1="8383" y1="71708" x2="8383" y2="71708"/>
                        <a14:foregroundMark x1="10579" y1="69751" x2="10579" y2="69751"/>
                        <a14:foregroundMark x1="15170" y1="48932" x2="15170" y2="48932"/>
                        <a14:foregroundMark x1="6387" y1="51423" x2="6387" y2="51423"/>
                        <a14:foregroundMark x1="5988" y1="52313" x2="5988" y2="52313"/>
                        <a14:foregroundMark x1="9980" y1="48399" x2="9980" y2="48399"/>
                        <a14:foregroundMark x1="8782" y1="49644" x2="8782" y2="49644"/>
                        <a14:foregroundMark x1="4990" y1="52669" x2="4990" y2="52669"/>
                        <a14:foregroundMark x1="4790" y1="53381" x2="4790" y2="53381"/>
                        <a14:foregroundMark x1="4192" y1="54626" x2="4192" y2="54626"/>
                        <a14:foregroundMark x1="3792" y1="55338" x2="3792" y2="55338"/>
                        <a14:foregroundMark x1="2994" y1="55872" x2="2994" y2="55872"/>
                        <a14:foregroundMark x1="4391" y1="61744" x2="4391" y2="61744"/>
                        <a14:foregroundMark x1="43713" y1="35943" x2="43713" y2="35943"/>
                        <a14:foregroundMark x1="57485" y1="39502" x2="57485" y2="39502"/>
                        <a14:foregroundMark x1="48902" y1="52135" x2="48902" y2="52135"/>
                        <a14:foregroundMark x1="55888" y1="52313" x2="55888" y2="52313"/>
                        <a14:foregroundMark x1="57685" y1="60854" x2="57685" y2="60854"/>
                        <a14:foregroundMark x1="6188" y1="78114" x2="6188" y2="78114"/>
                        <a14:foregroundMark x1="3792" y1="77402" x2="3792" y2="77402"/>
                        <a14:foregroundMark x1="2395" y1="74021" x2="2395" y2="74021"/>
                        <a14:foregroundMark x1="4790" y1="72420" x2="4790" y2="72420"/>
                        <a14:foregroundMark x1="8184" y1="66904" x2="8184" y2="66904"/>
                        <a14:foregroundMark x1="44711" y1="52135" x2="44711" y2="52135"/>
                        <a14:foregroundMark x1="47505" y1="35943" x2="47505" y2="35943"/>
                        <a14:foregroundMark x1="21557" y1="69039" x2="21557" y2="69039"/>
                        <a14:foregroundMark x1="34132" y1="80071" x2="34132" y2="80071"/>
                        <a14:foregroundMark x1="65070" y1="93238" x2="65070" y2="93238"/>
                        <a14:backgroundMark x1="9780" y1="71352" x2="9780" y2="71352"/>
                        <a14:backgroundMark x1="7984" y1="58897" x2="7984" y2="58897"/>
                      </a14:backgroundRemoval>
                    </a14:imgEffect>
                  </a14:imgLayer>
                </a14:imgProps>
              </a:ext>
            </a:extLst>
          </a:blip>
          <a:stretch>
            <a:fillRect/>
          </a:stretch>
        </p:blipFill>
        <p:spPr>
          <a:xfrm>
            <a:off x="169334" y="558800"/>
            <a:ext cx="1556277" cy="1745763"/>
          </a:xfrm>
          <a:prstGeom prst="rect">
            <a:avLst/>
          </a:prstGeom>
        </p:spPr>
      </p:pic>
      <p:sp>
        <p:nvSpPr>
          <p:cNvPr id="8" name="Rectángulo 7"/>
          <p:cNvSpPr/>
          <p:nvPr/>
        </p:nvSpPr>
        <p:spPr>
          <a:xfrm>
            <a:off x="309034" y="2773596"/>
            <a:ext cx="8492066" cy="3539430"/>
          </a:xfrm>
          <a:prstGeom prst="rect">
            <a:avLst/>
          </a:prstGeom>
        </p:spPr>
        <p:txBody>
          <a:bodyPr wrap="square">
            <a:spAutoFit/>
          </a:bodyPr>
          <a:lstStyle/>
          <a:p>
            <a:pPr algn="just"/>
            <a:r>
              <a:rPr lang="es-ES" sz="3200" i="1" dirty="0" smtClean="0">
                <a:latin typeface="Mistral"/>
                <a:cs typeface="Mistral"/>
              </a:rPr>
              <a:t>«…un conocimiento anterior entre el médico y la persona por analizar, traen nítidas consecuencias desfavorables para las que es preciso estar preparado. </a:t>
            </a:r>
            <a:r>
              <a:rPr lang="es-ES" sz="3200" i="1" dirty="0">
                <a:latin typeface="Mistral"/>
                <a:cs typeface="Mistral"/>
              </a:rPr>
              <a:t>En efecto, hacen que el paciente enfrente al médico con una actitud trasferencial ya hecha, y este deberá descubrirla poco a poco, en vez de tener la oportunidad de observar desde su inicio el crecer y el devenir de la trasferencia</a:t>
            </a:r>
            <a:r>
              <a:rPr lang="es-ES" sz="3200" i="1" dirty="0" smtClean="0">
                <a:latin typeface="Mistral"/>
                <a:cs typeface="Mistral"/>
              </a:rPr>
              <a:t>.» </a:t>
            </a:r>
            <a:r>
              <a:rPr lang="es-ES" sz="3200" i="1" dirty="0">
                <a:latin typeface="Mistral"/>
                <a:cs typeface="Mistral"/>
              </a:rPr>
              <a:t> </a:t>
            </a:r>
            <a:endParaRPr lang="es-ES_tradnl" sz="3200" dirty="0">
              <a:latin typeface="Mistral"/>
              <a:cs typeface="Mistral"/>
            </a:endParaRPr>
          </a:p>
        </p:txBody>
      </p:sp>
    </p:spTree>
    <p:extLst>
      <p:ext uri="{BB962C8B-B14F-4D97-AF65-F5344CB8AC3E}">
        <p14:creationId xmlns:p14="http://schemas.microsoft.com/office/powerpoint/2010/main" val="13378019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034" y="144696"/>
            <a:ext cx="8492066" cy="7109638"/>
          </a:xfrm>
          <a:prstGeom prst="rect">
            <a:avLst/>
          </a:prstGeom>
        </p:spPr>
        <p:txBody>
          <a:bodyPr wrap="square">
            <a:spAutoFit/>
          </a:bodyPr>
          <a:lstStyle/>
          <a:p>
            <a:pPr marL="457200" indent="-457200" algn="just">
              <a:spcBef>
                <a:spcPts val="2400"/>
              </a:spcBef>
              <a:buFont typeface="Wingdings" charset="2"/>
              <a:buChar char="ü"/>
            </a:pPr>
            <a:r>
              <a:rPr lang="es-ES" sz="3200" i="1" dirty="0" smtClean="0">
                <a:solidFill>
                  <a:srgbClr val="000090"/>
                </a:solidFill>
                <a:latin typeface="Mistral"/>
                <a:cs typeface="Mistral"/>
              </a:rPr>
              <a:t>Como sabemos, tanto la comprensión como el análisis de la transferencia, han progresado mucho desde los tiempos de Freud; sobre todo, a partir de las contribuciones del movimiento </a:t>
            </a:r>
            <a:r>
              <a:rPr lang="es-ES" sz="3200" i="1" dirty="0" err="1" smtClean="0">
                <a:solidFill>
                  <a:srgbClr val="000090"/>
                </a:solidFill>
                <a:latin typeface="Mistral"/>
                <a:cs typeface="Mistral"/>
              </a:rPr>
              <a:t>kleiniano</a:t>
            </a:r>
            <a:r>
              <a:rPr lang="es-ES" sz="3200" i="1" dirty="0" smtClean="0">
                <a:solidFill>
                  <a:srgbClr val="000090"/>
                </a:solidFill>
                <a:latin typeface="Mistral"/>
                <a:cs typeface="Mistral"/>
              </a:rPr>
              <a:t> y de la interpretación indirecta de la transferencia, propuesto por Luis Chiozza.</a:t>
            </a:r>
            <a:r>
              <a:rPr lang="es-ES" sz="3200" i="1" dirty="0">
                <a:latin typeface="Mistral"/>
                <a:cs typeface="Mistral"/>
              </a:rPr>
              <a:t> </a:t>
            </a:r>
            <a:endParaRPr lang="es-ES" sz="3200" i="1" dirty="0" smtClean="0">
              <a:latin typeface="Mistral"/>
              <a:cs typeface="Mistral"/>
            </a:endParaRPr>
          </a:p>
          <a:p>
            <a:pPr marL="457200" indent="-457200" algn="just">
              <a:spcBef>
                <a:spcPts val="2400"/>
              </a:spcBef>
              <a:buFont typeface="Wingdings" charset="2"/>
              <a:buChar char="ü"/>
            </a:pPr>
            <a:r>
              <a:rPr lang="es-ES" sz="3200" i="1" dirty="0" smtClean="0">
                <a:solidFill>
                  <a:srgbClr val="000090"/>
                </a:solidFill>
                <a:latin typeface="Mistral"/>
                <a:cs typeface="Mistral"/>
              </a:rPr>
              <a:t>Cesio sostiene que la transferencia no se desarrolla poco a poco sino que se halla presente, incluso antes de la primera entrevista con el paciente. </a:t>
            </a:r>
          </a:p>
          <a:p>
            <a:pPr marL="457200" indent="-457200" algn="just">
              <a:spcBef>
                <a:spcPts val="2400"/>
              </a:spcBef>
              <a:buFont typeface="Wingdings" charset="2"/>
              <a:buChar char="ü"/>
            </a:pPr>
            <a:r>
              <a:rPr lang="es-ES" sz="3200" i="1" dirty="0" smtClean="0">
                <a:solidFill>
                  <a:srgbClr val="000090"/>
                </a:solidFill>
                <a:latin typeface="Mistral"/>
                <a:cs typeface="Mistral"/>
              </a:rPr>
              <a:t>La intensidad de la transferencia, y su carácter de neurosis de transferencia dependen de las características del paciente y de la capacidad del analista para interpretarla antes de que devenga neurosis de transferencia.</a:t>
            </a:r>
            <a:endParaRPr lang="es-ES_tradnl" sz="3200" dirty="0" smtClean="0">
              <a:solidFill>
                <a:srgbClr val="000090"/>
              </a:solidFill>
              <a:latin typeface="Mistral"/>
              <a:cs typeface="Mistral"/>
            </a:endParaRPr>
          </a:p>
          <a:p>
            <a:pPr algn="just"/>
            <a:endParaRPr lang="es-ES_tradnl" sz="3200" dirty="0">
              <a:latin typeface="Mistral"/>
              <a:cs typeface="Mistral"/>
            </a:endParaRPr>
          </a:p>
        </p:txBody>
      </p:sp>
    </p:spTree>
    <p:extLst>
      <p:ext uri="{BB962C8B-B14F-4D97-AF65-F5344CB8AC3E}">
        <p14:creationId xmlns:p14="http://schemas.microsoft.com/office/powerpoint/2010/main" val="7509664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82600" y="1080652"/>
            <a:ext cx="8128000" cy="584776"/>
          </a:xfrm>
          <a:prstGeom prst="rect">
            <a:avLst/>
          </a:prstGeom>
          <a:noFill/>
        </p:spPr>
        <p:txBody>
          <a:bodyPr wrap="square" rtlCol="0">
            <a:spAutoFit/>
          </a:bodyPr>
          <a:lstStyle/>
          <a:p>
            <a:pPr algn="ctr"/>
            <a:r>
              <a:rPr lang="es-ES" sz="3200" dirty="0" smtClean="0">
                <a:solidFill>
                  <a:srgbClr val="FF0000"/>
                </a:solidFill>
                <a:latin typeface="Mistral"/>
                <a:cs typeface="Mistral"/>
              </a:rPr>
              <a:t>«NO SE PUEDE JUEZGAR SI SE ES PARTE INTERESADA»</a:t>
            </a:r>
            <a:endParaRPr lang="es-ES" sz="3200" dirty="0">
              <a:solidFill>
                <a:srgbClr val="FF0000"/>
              </a:solidFill>
              <a:latin typeface="Mistral"/>
              <a:cs typeface="Mistral"/>
            </a:endParaRPr>
          </a:p>
        </p:txBody>
      </p:sp>
      <p:sp>
        <p:nvSpPr>
          <p:cNvPr id="3" name="Rectángulo 2"/>
          <p:cNvSpPr/>
          <p:nvPr/>
        </p:nvSpPr>
        <p:spPr>
          <a:xfrm>
            <a:off x="309034" y="1894726"/>
            <a:ext cx="8492066" cy="4493538"/>
          </a:xfrm>
          <a:prstGeom prst="rect">
            <a:avLst/>
          </a:prstGeom>
        </p:spPr>
        <p:txBody>
          <a:bodyPr wrap="square">
            <a:spAutoFit/>
          </a:bodyPr>
          <a:lstStyle/>
          <a:p>
            <a:pPr marL="457200" indent="-457200" algn="just">
              <a:spcBef>
                <a:spcPts val="3600"/>
              </a:spcBef>
              <a:buFont typeface="Wingdings" charset="2"/>
              <a:buChar char="ü"/>
            </a:pPr>
            <a:r>
              <a:rPr lang="es-ES" sz="3200" i="1" dirty="0" smtClean="0">
                <a:solidFill>
                  <a:srgbClr val="000090"/>
                </a:solidFill>
                <a:latin typeface="Mistral"/>
                <a:cs typeface="Mistral"/>
              </a:rPr>
              <a:t>La CONVIVENCIA INSITITUCIONAL nos coloca, a los ojos del paciente –a los fines de la resistencia– en PARTE INTERESADA sobre aquellas cuestiones que hacen a la vida institucional del analizado. Nuestras interpretaciones son sospechadas de imparcialidad y desestimadas.</a:t>
            </a:r>
          </a:p>
          <a:p>
            <a:pPr marL="457200" indent="-457200" algn="just">
              <a:spcBef>
                <a:spcPts val="3600"/>
              </a:spcBef>
              <a:buFont typeface="Wingdings" charset="2"/>
              <a:buChar char="ü"/>
            </a:pPr>
            <a:r>
              <a:rPr lang="es-ES" sz="3200" i="1" dirty="0" smtClean="0">
                <a:solidFill>
                  <a:srgbClr val="000090"/>
                </a:solidFill>
                <a:latin typeface="Mistral"/>
                <a:cs typeface="Mistral"/>
              </a:rPr>
              <a:t>Se trata del mismo tipo de resistencia que se presenta frente a cuestiones del encuadre. Por este motivo aprendimos que es mejor no interpretar sobre dichos aspectos.</a:t>
            </a:r>
            <a:endParaRPr lang="es-ES_tradnl" sz="3200" dirty="0">
              <a:latin typeface="Mistral"/>
              <a:cs typeface="Mistral"/>
            </a:endParaRPr>
          </a:p>
        </p:txBody>
      </p:sp>
      <p:sp>
        <p:nvSpPr>
          <p:cNvPr id="4" name="CuadroTexto 3"/>
          <p:cNvSpPr txBox="1"/>
          <p:nvPr/>
        </p:nvSpPr>
        <p:spPr>
          <a:xfrm>
            <a:off x="232834" y="279112"/>
            <a:ext cx="8212505" cy="584776"/>
          </a:xfrm>
          <a:prstGeom prst="rect">
            <a:avLst/>
          </a:prstGeom>
          <a:noFill/>
        </p:spPr>
        <p:txBody>
          <a:bodyPr wrap="none" rtlCol="0">
            <a:spAutoFit/>
          </a:bodyPr>
          <a:lstStyle/>
          <a:p>
            <a:r>
              <a:rPr lang="es-ES" sz="3200" dirty="0" smtClean="0">
                <a:latin typeface="Mistral"/>
                <a:cs typeface="Mistral"/>
              </a:rPr>
              <a:t>PRIMERA OBJECIÓN: DESCONFIAZA A LA INTERPRETACIÓN</a:t>
            </a:r>
            <a:endParaRPr lang="es-ES" sz="3200" dirty="0">
              <a:latin typeface="Mistral"/>
              <a:cs typeface="Mistral"/>
            </a:endParaRPr>
          </a:p>
        </p:txBody>
      </p:sp>
    </p:spTree>
    <p:extLst>
      <p:ext uri="{BB962C8B-B14F-4D97-AF65-F5344CB8AC3E}">
        <p14:creationId xmlns:p14="http://schemas.microsoft.com/office/powerpoint/2010/main" val="26338379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2834" y="902564"/>
            <a:ext cx="8707966" cy="584776"/>
          </a:xfrm>
          <a:prstGeom prst="rect">
            <a:avLst/>
          </a:prstGeom>
          <a:noFill/>
        </p:spPr>
        <p:txBody>
          <a:bodyPr wrap="square" rtlCol="0">
            <a:spAutoFit/>
          </a:bodyPr>
          <a:lstStyle/>
          <a:p>
            <a:pPr algn="ctr"/>
            <a:r>
              <a:rPr lang="es-ES" sz="3200" dirty="0" smtClean="0">
                <a:solidFill>
                  <a:srgbClr val="800000"/>
                </a:solidFill>
                <a:latin typeface="Mistral"/>
                <a:cs typeface="Mistral"/>
              </a:rPr>
              <a:t>PARA PODER JUZGAR ES NECESARIO SER PARTE</a:t>
            </a:r>
            <a:endParaRPr lang="es-ES" sz="3200" dirty="0">
              <a:solidFill>
                <a:srgbClr val="800000"/>
              </a:solidFill>
              <a:latin typeface="Mistral"/>
              <a:cs typeface="Mistral"/>
            </a:endParaRPr>
          </a:p>
        </p:txBody>
      </p:sp>
      <p:sp>
        <p:nvSpPr>
          <p:cNvPr id="3" name="CuadroTexto 2"/>
          <p:cNvSpPr txBox="1"/>
          <p:nvPr/>
        </p:nvSpPr>
        <p:spPr>
          <a:xfrm>
            <a:off x="232834" y="279112"/>
            <a:ext cx="1779854" cy="584776"/>
          </a:xfrm>
          <a:prstGeom prst="rect">
            <a:avLst/>
          </a:prstGeom>
          <a:noFill/>
        </p:spPr>
        <p:txBody>
          <a:bodyPr wrap="none" rtlCol="0">
            <a:spAutoFit/>
          </a:bodyPr>
          <a:lstStyle/>
          <a:p>
            <a:r>
              <a:rPr lang="es-ES" sz="3200" dirty="0" smtClean="0">
                <a:latin typeface="Mistral"/>
                <a:cs typeface="Mistral"/>
              </a:rPr>
              <a:t>RESPUESTA:</a:t>
            </a:r>
            <a:endParaRPr lang="es-ES" sz="3200" dirty="0">
              <a:latin typeface="Mistral"/>
              <a:cs typeface="Mistral"/>
            </a:endParaRPr>
          </a:p>
        </p:txBody>
      </p:sp>
      <p:sp>
        <p:nvSpPr>
          <p:cNvPr id="4" name="Rectángulo 3"/>
          <p:cNvSpPr/>
          <p:nvPr/>
        </p:nvSpPr>
        <p:spPr>
          <a:xfrm>
            <a:off x="309034" y="1487340"/>
            <a:ext cx="8492066" cy="5740032"/>
          </a:xfrm>
          <a:prstGeom prst="rect">
            <a:avLst/>
          </a:prstGeom>
        </p:spPr>
        <p:txBody>
          <a:bodyPr wrap="square">
            <a:spAutoFit/>
          </a:bodyPr>
          <a:lstStyle/>
          <a:p>
            <a:pPr marL="457200" indent="-457200" algn="just">
              <a:spcBef>
                <a:spcPts val="1800"/>
              </a:spcBef>
              <a:buFont typeface="Wingdings" charset="2"/>
              <a:buChar char="ü"/>
            </a:pPr>
            <a:r>
              <a:rPr lang="es-ES" sz="3200" i="1" dirty="0" smtClean="0">
                <a:solidFill>
                  <a:srgbClr val="000090"/>
                </a:solidFill>
                <a:latin typeface="Mistral"/>
                <a:cs typeface="Mistral"/>
              </a:rPr>
              <a:t>No podemos hacer un juicio OBJETIVO sobre los acontecimientos relatados por el paciente dado que no estuvimos allí y no conocemos a los demás personajes. Sólo podemos juzgar sobre las situaciones en las que nos vemos implicados. Por lo tanto, nuestros juicios son siempre SUBJETIVOS.</a:t>
            </a:r>
          </a:p>
          <a:p>
            <a:pPr marL="457200" indent="-457200" algn="just">
              <a:spcBef>
                <a:spcPts val="1800"/>
              </a:spcBef>
              <a:buFont typeface="Wingdings" charset="2"/>
              <a:buChar char="ü"/>
            </a:pPr>
            <a:r>
              <a:rPr lang="es-ES" sz="3200" i="1" dirty="0" smtClean="0">
                <a:solidFill>
                  <a:srgbClr val="000090"/>
                </a:solidFill>
                <a:latin typeface="Mistral"/>
                <a:cs typeface="Mistral"/>
              </a:rPr>
              <a:t>El material del cual extraemos la interpretación NO lo constituye el «RELATO» del paciente, sino las vivencias </a:t>
            </a:r>
            <a:r>
              <a:rPr lang="es-ES" sz="3200" i="1" dirty="0" err="1" smtClean="0">
                <a:solidFill>
                  <a:srgbClr val="000090"/>
                </a:solidFill>
                <a:latin typeface="Mistral"/>
                <a:cs typeface="Mistral"/>
              </a:rPr>
              <a:t>contratransferenciales</a:t>
            </a:r>
            <a:r>
              <a:rPr lang="es-ES" sz="3200" i="1" dirty="0" smtClean="0">
                <a:solidFill>
                  <a:srgbClr val="000090"/>
                </a:solidFill>
                <a:latin typeface="Mistral"/>
                <a:cs typeface="Mistral"/>
              </a:rPr>
              <a:t> que surgen de la CONVIVENCIA implícita en el tratamiento psicoanalítico.</a:t>
            </a:r>
          </a:p>
          <a:p>
            <a:pPr marL="457200" indent="-457200" algn="just">
              <a:buFont typeface="Wingdings" charset="2"/>
              <a:buChar char="ü"/>
            </a:pPr>
            <a:endParaRPr lang="es-ES_tradnl" sz="3200" dirty="0">
              <a:latin typeface="Mistral"/>
              <a:cs typeface="Mistral"/>
            </a:endParaRPr>
          </a:p>
        </p:txBody>
      </p:sp>
    </p:spTree>
    <p:extLst>
      <p:ext uri="{BB962C8B-B14F-4D97-AF65-F5344CB8AC3E}">
        <p14:creationId xmlns:p14="http://schemas.microsoft.com/office/powerpoint/2010/main" val="302357016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linds(horizontal)">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blinds(horizontal)">
                                      <p:cBhvr>
                                        <p:cTn id="1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034" y="307226"/>
            <a:ext cx="8492066" cy="6955750"/>
          </a:xfrm>
          <a:prstGeom prst="rect">
            <a:avLst/>
          </a:prstGeom>
        </p:spPr>
        <p:txBody>
          <a:bodyPr wrap="square">
            <a:spAutoFit/>
          </a:bodyPr>
          <a:lstStyle/>
          <a:p>
            <a:pPr marL="457200" indent="-457200" algn="just">
              <a:spcBef>
                <a:spcPts val="1800"/>
              </a:spcBef>
              <a:buFont typeface="Wingdings" charset="2"/>
              <a:buChar char="ü"/>
            </a:pPr>
            <a:r>
              <a:rPr lang="es-ES" sz="3200" i="1" dirty="0" smtClean="0">
                <a:solidFill>
                  <a:srgbClr val="000090"/>
                </a:solidFill>
                <a:latin typeface="Mistral"/>
                <a:cs typeface="Mistral"/>
              </a:rPr>
              <a:t>Desde el punto de vista OBJETIVO sabemos que tratamos la enfermedad en el enfermo. Pero la experiencia nos ha enseñado que la única manera de alcanzar esa meta es SUBETIVAMENTE.</a:t>
            </a:r>
          </a:p>
          <a:p>
            <a:pPr marL="457200" indent="-457200" algn="just">
              <a:spcBef>
                <a:spcPts val="1800"/>
              </a:spcBef>
              <a:buFont typeface="Wingdings" charset="2"/>
              <a:buChar char="ü"/>
            </a:pPr>
            <a:r>
              <a:rPr lang="es-ES" sz="3200" i="1" dirty="0" smtClean="0">
                <a:solidFill>
                  <a:srgbClr val="000090"/>
                </a:solidFill>
                <a:latin typeface="Mistral"/>
                <a:cs typeface="Mistral"/>
              </a:rPr>
              <a:t>Desde el punto de vista SUBJETIVO, amparados en el encuadre y en la regla de abstinencia, nos disponemos a CONVIVIR con el paciente.</a:t>
            </a:r>
          </a:p>
          <a:p>
            <a:pPr marL="457200" indent="-457200" algn="just">
              <a:spcBef>
                <a:spcPts val="1800"/>
              </a:spcBef>
              <a:buFont typeface="Wingdings" charset="2"/>
              <a:buChar char="ü"/>
            </a:pPr>
            <a:r>
              <a:rPr lang="es-ES" sz="3200" i="1" dirty="0" smtClean="0">
                <a:solidFill>
                  <a:srgbClr val="000090"/>
                </a:solidFill>
                <a:latin typeface="Mistral"/>
                <a:cs typeface="Mistral"/>
              </a:rPr>
              <a:t>En esa CONVIVENCIA, que intentamos que no sea «del todo» a plena cantidad, al mismo tiempo que VIVIMOS, intentamos INTERPRETAR lo vivido para operar un cambio favorable (Metamorfosis de la «doble» interioridad, en la coincidencia de los puntos de urgencia).</a:t>
            </a:r>
          </a:p>
          <a:p>
            <a:pPr marL="457200" indent="-457200" algn="just">
              <a:buFont typeface="Wingdings" charset="2"/>
              <a:buChar char="ü"/>
            </a:pPr>
            <a:endParaRPr lang="es-ES_tradnl" sz="3200" dirty="0">
              <a:latin typeface="Mistral"/>
              <a:cs typeface="Mistral"/>
            </a:endParaRPr>
          </a:p>
        </p:txBody>
      </p:sp>
    </p:spTree>
    <p:extLst>
      <p:ext uri="{BB962C8B-B14F-4D97-AF65-F5344CB8AC3E}">
        <p14:creationId xmlns:p14="http://schemas.microsoft.com/office/powerpoint/2010/main" val="4101818939"/>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BEBA8EAE-BF5A-486C-A8C5-ECC9F3942E4B}">
                <a14:imgProps xmlns:a14="http://schemas.microsoft.com/office/drawing/2010/main">
                  <a14:imgLayer r:embed="rId3">
                    <a14:imgEffect>
                      <a14:backgroundRemoval t="4093" b="95730" l="1597" r="89621">
                        <a14:foregroundMark x1="44711" y1="23488" x2="44711" y2="23488"/>
                        <a14:foregroundMark x1="44711" y1="23488" x2="44711" y2="23488"/>
                        <a14:foregroundMark x1="51697" y1="18505" x2="51697" y2="18505"/>
                        <a14:foregroundMark x1="51697" y1="18505" x2="51697" y2="18505"/>
                        <a14:foregroundMark x1="56088" y1="11032" x2="56088" y2="11032"/>
                        <a14:foregroundMark x1="59281" y1="16370" x2="59281" y2="16370"/>
                        <a14:foregroundMark x1="45110" y1="11744" x2="45110" y2="11744"/>
                        <a14:foregroundMark x1="47305" y1="11744" x2="47305" y2="11744"/>
                        <a14:foregroundMark x1="53094" y1="11744" x2="53094" y2="11744"/>
                        <a14:foregroundMark x1="55090" y1="12100" x2="55090" y2="12100"/>
                        <a14:foregroundMark x1="58882" y1="13523" x2="58882" y2="13523"/>
                        <a14:foregroundMark x1="61078" y1="13879" x2="61078" y2="13879"/>
                        <a14:foregroundMark x1="65469" y1="17260" x2="65469" y2="17260"/>
                        <a14:foregroundMark x1="67265" y1="19217" x2="67265" y2="19217"/>
                        <a14:foregroundMark x1="69062" y1="21352" x2="69062" y2="21352"/>
                        <a14:foregroundMark x1="68862" y1="24555" x2="68862" y2="24555"/>
                        <a14:foregroundMark x1="65868" y1="21886" x2="65868" y2="21886"/>
                        <a14:foregroundMark x1="58882" y1="17438" x2="58882" y2="17438"/>
                        <a14:foregroundMark x1="46307" y1="17260" x2="46307" y2="17260"/>
                        <a14:foregroundMark x1="46307" y1="17260" x2="46307" y2="17260"/>
                        <a14:foregroundMark x1="46307" y1="17260" x2="46307" y2="17260"/>
                        <a14:foregroundMark x1="51497" y1="21886" x2="51497" y2="21886"/>
                        <a14:foregroundMark x1="58882" y1="23132" x2="58882" y2="23132"/>
                        <a14:foregroundMark x1="65070" y1="33452" x2="65070" y2="33452"/>
                        <a14:foregroundMark x1="58084" y1="28648" x2="58084" y2="28648"/>
                        <a14:foregroundMark x1="55489" y1="29359" x2="55489" y2="29359"/>
                        <a14:foregroundMark x1="61078" y1="30605" x2="61078" y2="30605"/>
                        <a14:foregroundMark x1="64271" y1="29537" x2="64271" y2="29537"/>
                        <a14:foregroundMark x1="69860" y1="27580" x2="69860" y2="27580"/>
                        <a14:foregroundMark x1="69461" y1="30249" x2="69461" y2="30249"/>
                        <a14:foregroundMark x1="54092" y1="30249" x2="54092" y2="30249"/>
                        <a14:foregroundMark x1="51297" y1="30961" x2="51297" y2="30961"/>
                        <a14:foregroundMark x1="48902" y1="31317" x2="48902" y2="31317"/>
                        <a14:foregroundMark x1="50299" y1="31851" x2="50299" y2="31851"/>
                        <a14:foregroundMark x1="57485" y1="32206" x2="57485" y2="32206"/>
                        <a14:foregroundMark x1="42515" y1="33808" x2="42515" y2="33808"/>
                        <a14:foregroundMark x1="53493" y1="38790" x2="53493" y2="38790"/>
                        <a14:foregroundMark x1="55090" y1="35231" x2="55090" y2="35231"/>
                        <a14:foregroundMark x1="48503" y1="61744" x2="48503" y2="61744"/>
                        <a14:foregroundMark x1="48703" y1="62989" x2="48703" y2="62989"/>
                        <a14:foregroundMark x1="48104" y1="64591" x2="48104" y2="64591"/>
                        <a14:foregroundMark x1="54890" y1="64235" x2="54890" y2="64235"/>
                        <a14:foregroundMark x1="50100" y1="70285" x2="50100" y2="70285"/>
                        <a14:foregroundMark x1="31537" y1="70463" x2="31537" y2="70463"/>
                        <a14:foregroundMark x1="13373" y1="62989" x2="13373" y2="62989"/>
                        <a14:foregroundMark x1="12176" y1="68861" x2="12176" y2="68861"/>
                        <a14:foregroundMark x1="9182" y1="70641" x2="9182" y2="70641"/>
                        <a14:foregroundMark x1="8383" y1="71708" x2="8383" y2="71708"/>
                        <a14:foregroundMark x1="10579" y1="69751" x2="10579" y2="69751"/>
                        <a14:foregroundMark x1="15170" y1="48932" x2="15170" y2="48932"/>
                        <a14:foregroundMark x1="6387" y1="51423" x2="6387" y2="51423"/>
                        <a14:foregroundMark x1="5988" y1="52313" x2="5988" y2="52313"/>
                        <a14:foregroundMark x1="9980" y1="48399" x2="9980" y2="48399"/>
                        <a14:foregroundMark x1="8782" y1="49644" x2="8782" y2="49644"/>
                        <a14:foregroundMark x1="4990" y1="52669" x2="4990" y2="52669"/>
                        <a14:foregroundMark x1="4790" y1="53381" x2="4790" y2="53381"/>
                        <a14:foregroundMark x1="4192" y1="54626" x2="4192" y2="54626"/>
                        <a14:foregroundMark x1="3792" y1="55338" x2="3792" y2="55338"/>
                        <a14:foregroundMark x1="2994" y1="55872" x2="2994" y2="55872"/>
                        <a14:foregroundMark x1="4391" y1="61744" x2="4391" y2="61744"/>
                        <a14:foregroundMark x1="43713" y1="35943" x2="43713" y2="35943"/>
                        <a14:foregroundMark x1="57485" y1="39502" x2="57485" y2="39502"/>
                        <a14:foregroundMark x1="48902" y1="52135" x2="48902" y2="52135"/>
                        <a14:foregroundMark x1="55888" y1="52313" x2="55888" y2="52313"/>
                        <a14:foregroundMark x1="57685" y1="60854" x2="57685" y2="60854"/>
                        <a14:foregroundMark x1="6188" y1="78114" x2="6188" y2="78114"/>
                        <a14:foregroundMark x1="3792" y1="77402" x2="3792" y2="77402"/>
                        <a14:foregroundMark x1="2395" y1="74021" x2="2395" y2="74021"/>
                        <a14:foregroundMark x1="4790" y1="72420" x2="4790" y2="72420"/>
                        <a14:foregroundMark x1="8184" y1="66904" x2="8184" y2="66904"/>
                        <a14:foregroundMark x1="44711" y1="52135" x2="44711" y2="52135"/>
                        <a14:foregroundMark x1="47505" y1="35943" x2="47505" y2="35943"/>
                        <a14:foregroundMark x1="21557" y1="69039" x2="21557" y2="69039"/>
                        <a14:foregroundMark x1="34132" y1="80071" x2="34132" y2="80071"/>
                        <a14:foregroundMark x1="65070" y1="93238" x2="65070" y2="93238"/>
                        <a14:backgroundMark x1="9780" y1="71352" x2="9780" y2="71352"/>
                        <a14:backgroundMark x1="7984" y1="58897" x2="7984" y2="58897"/>
                      </a14:backgroundRemoval>
                    </a14:imgEffect>
                  </a14:imgLayer>
                </a14:imgProps>
              </a:ext>
            </a:extLst>
          </a:blip>
          <a:stretch>
            <a:fillRect/>
          </a:stretch>
        </p:blipFill>
        <p:spPr>
          <a:xfrm>
            <a:off x="7409923" y="647700"/>
            <a:ext cx="1556277" cy="1745763"/>
          </a:xfrm>
          <a:prstGeom prst="rect">
            <a:avLst/>
          </a:prstGeom>
        </p:spPr>
      </p:pic>
      <p:sp>
        <p:nvSpPr>
          <p:cNvPr id="3" name="Rectángulo 2"/>
          <p:cNvSpPr/>
          <p:nvPr/>
        </p:nvSpPr>
        <p:spPr>
          <a:xfrm>
            <a:off x="169334" y="648949"/>
            <a:ext cx="7287198" cy="1569660"/>
          </a:xfrm>
          <a:prstGeom prst="rect">
            <a:avLst/>
          </a:prstGeom>
        </p:spPr>
        <p:txBody>
          <a:bodyPr wrap="square">
            <a:spAutoFit/>
          </a:bodyPr>
          <a:lstStyle/>
          <a:p>
            <a:pPr algn="just"/>
            <a:r>
              <a:rPr lang="es-ES" sz="3200" i="1" dirty="0">
                <a:latin typeface="Mistral"/>
                <a:cs typeface="Mistral"/>
              </a:rPr>
              <a:t>«…un conocimiento anterior entre el médico y la persona por analizar, traen </a:t>
            </a:r>
            <a:r>
              <a:rPr lang="es-ES" sz="3200" i="1" dirty="0">
                <a:solidFill>
                  <a:srgbClr val="FF0000"/>
                </a:solidFill>
                <a:latin typeface="Mistral"/>
                <a:cs typeface="Mistral"/>
              </a:rPr>
              <a:t>nítidas consecuencias desfavorables</a:t>
            </a:r>
            <a:r>
              <a:rPr lang="es-ES" sz="3200" i="1" dirty="0">
                <a:latin typeface="Mistral"/>
                <a:cs typeface="Mistral"/>
              </a:rPr>
              <a:t> para las que es preciso estar </a:t>
            </a:r>
            <a:r>
              <a:rPr lang="es-ES" sz="3200" i="1" dirty="0" smtClean="0">
                <a:latin typeface="Mistral"/>
                <a:cs typeface="Mistral"/>
              </a:rPr>
              <a:t>preparado.» </a:t>
            </a:r>
            <a:r>
              <a:rPr lang="es-ES" sz="3200" i="1" dirty="0">
                <a:latin typeface="Mistral"/>
                <a:cs typeface="Mistral"/>
              </a:rPr>
              <a:t> </a:t>
            </a:r>
            <a:endParaRPr lang="es-ES_tradnl" sz="3200" dirty="0">
              <a:latin typeface="Mistral"/>
              <a:cs typeface="Mistral"/>
            </a:endParaRPr>
          </a:p>
        </p:txBody>
      </p:sp>
      <p:sp>
        <p:nvSpPr>
          <p:cNvPr id="6" name="CuadroTexto 5"/>
          <p:cNvSpPr txBox="1"/>
          <p:nvPr/>
        </p:nvSpPr>
        <p:spPr>
          <a:xfrm>
            <a:off x="5789427" y="150365"/>
            <a:ext cx="3240991" cy="584776"/>
          </a:xfrm>
          <a:prstGeom prst="rect">
            <a:avLst/>
          </a:prstGeom>
          <a:noFill/>
        </p:spPr>
        <p:txBody>
          <a:bodyPr wrap="none" rtlCol="0">
            <a:spAutoFit/>
          </a:bodyPr>
          <a:lstStyle/>
          <a:p>
            <a:r>
              <a:rPr lang="es-ES" sz="3200" dirty="0" smtClean="0">
                <a:solidFill>
                  <a:srgbClr val="000090"/>
                </a:solidFill>
                <a:latin typeface="Mistral"/>
                <a:cs typeface="Mistral"/>
              </a:rPr>
              <a:t>CONSEJOS AL MÉDICO</a:t>
            </a:r>
            <a:endParaRPr lang="es-ES" sz="3200" dirty="0">
              <a:solidFill>
                <a:srgbClr val="000090"/>
              </a:solidFill>
              <a:latin typeface="Mistral"/>
              <a:cs typeface="Mistral"/>
            </a:endParaRPr>
          </a:p>
        </p:txBody>
      </p:sp>
      <p:sp>
        <p:nvSpPr>
          <p:cNvPr id="7" name="Rectángulo 6"/>
          <p:cNvSpPr/>
          <p:nvPr/>
        </p:nvSpPr>
        <p:spPr>
          <a:xfrm>
            <a:off x="169334" y="2218609"/>
            <a:ext cx="8743234" cy="1569660"/>
          </a:xfrm>
          <a:prstGeom prst="rect">
            <a:avLst/>
          </a:prstGeom>
        </p:spPr>
        <p:txBody>
          <a:bodyPr wrap="square">
            <a:spAutoFit/>
          </a:bodyPr>
          <a:lstStyle/>
          <a:p>
            <a:pPr algn="just"/>
            <a:r>
              <a:rPr lang="es-ES" sz="3200" i="1" dirty="0" smtClean="0">
                <a:latin typeface="Mistral"/>
                <a:cs typeface="Mistral"/>
              </a:rPr>
              <a:t>«</a:t>
            </a:r>
            <a:r>
              <a:rPr lang="es-ES" sz="3200" i="1" dirty="0" smtClean="0">
                <a:solidFill>
                  <a:srgbClr val="FF0000"/>
                </a:solidFill>
                <a:latin typeface="Mistral"/>
                <a:cs typeface="Mistral"/>
              </a:rPr>
              <a:t>Dificultades particulares</a:t>
            </a:r>
            <a:r>
              <a:rPr lang="es-ES" sz="3200" i="1" dirty="0" smtClean="0">
                <a:latin typeface="Mistral"/>
                <a:cs typeface="Mistral"/>
              </a:rPr>
              <a:t> se presentan cuando han existido vínculos amistosos o de trato social entre el médico y el paciente que ingresa en el análisis, o su familia.</a:t>
            </a:r>
            <a:endParaRPr lang="es-ES" sz="3200" dirty="0" smtClean="0">
              <a:latin typeface="Mistral"/>
              <a:cs typeface="Mistral"/>
            </a:endParaRPr>
          </a:p>
        </p:txBody>
      </p:sp>
      <p:sp>
        <p:nvSpPr>
          <p:cNvPr id="8" name="CuadroTexto 7"/>
          <p:cNvSpPr txBox="1"/>
          <p:nvPr/>
        </p:nvSpPr>
        <p:spPr>
          <a:xfrm>
            <a:off x="169334" y="3768116"/>
            <a:ext cx="8860366" cy="3539430"/>
          </a:xfrm>
          <a:prstGeom prst="rect">
            <a:avLst/>
          </a:prstGeom>
          <a:noFill/>
        </p:spPr>
        <p:txBody>
          <a:bodyPr wrap="square" rtlCol="0">
            <a:spAutoFit/>
          </a:bodyPr>
          <a:lstStyle/>
          <a:p>
            <a:pPr algn="just"/>
            <a:r>
              <a:rPr lang="es-ES" sz="3200" i="1" dirty="0">
                <a:latin typeface="Mistral"/>
                <a:cs typeface="Mistral"/>
              </a:rPr>
              <a:t>»</a:t>
            </a:r>
            <a:r>
              <a:rPr lang="es-ES" sz="3200" i="1" dirty="0" smtClean="0">
                <a:latin typeface="Mistral"/>
                <a:cs typeface="Mistral"/>
              </a:rPr>
              <a:t>El psicoanalista a quien se le pide que tome bajo tratamiento a la esposa o al hijo de un amigo ha de prepararse para que la empresa, cualquiera que sea su resultado, le cueste aquella amistad.</a:t>
            </a:r>
          </a:p>
          <a:p>
            <a:pPr algn="just"/>
            <a:r>
              <a:rPr lang="es-ES" sz="3200" i="1" dirty="0" smtClean="0">
                <a:latin typeface="Mistral"/>
                <a:cs typeface="Mistral"/>
              </a:rPr>
              <a:t>»Y debe admitir ese sacrificio si no puede recurrir a un subrogante digno de confianza.»</a:t>
            </a:r>
          </a:p>
          <a:p>
            <a:pPr algn="just"/>
            <a:endParaRPr lang="es-ES" sz="3200" dirty="0"/>
          </a:p>
        </p:txBody>
      </p:sp>
      <p:sp>
        <p:nvSpPr>
          <p:cNvPr id="11" name="Conector 10"/>
          <p:cNvSpPr/>
          <p:nvPr/>
        </p:nvSpPr>
        <p:spPr>
          <a:xfrm>
            <a:off x="1153374" y="633253"/>
            <a:ext cx="3253525" cy="708940"/>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Conector 11"/>
          <p:cNvSpPr/>
          <p:nvPr/>
        </p:nvSpPr>
        <p:spPr>
          <a:xfrm>
            <a:off x="3390900" y="2690653"/>
            <a:ext cx="1752600" cy="708940"/>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1958461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iterate type="lt">
                                    <p:tmPct val="0"/>
                                  </p:iterate>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ipe(left)">
                                      <p:cBhvr>
                                        <p:cTn id="25" dur="5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iterate type="lt">
                                    <p:tmPct val="0"/>
                                  </p:iterate>
                                  <p:childTnLst>
                                    <p:set>
                                      <p:cBhvr>
                                        <p:cTn id="29" dur="1" fill="hold">
                                          <p:stCondLst>
                                            <p:cond delay="0"/>
                                          </p:stCondLst>
                                        </p:cTn>
                                        <p:tgtEl>
                                          <p:spTgt spid="8">
                                            <p:txEl>
                                              <p:pRg st="1" end="1"/>
                                            </p:txEl>
                                          </p:spTgt>
                                        </p:tgtEl>
                                        <p:attrNameLst>
                                          <p:attrName>style.visibility</p:attrName>
                                        </p:attrNameLst>
                                      </p:cBhvr>
                                      <p:to>
                                        <p:strVal val="visible"/>
                                      </p:to>
                                    </p:set>
                                    <p:animEffect transition="in" filter="wipe(left)">
                                      <p:cBhvr>
                                        <p:cTn id="30" dur="500"/>
                                        <p:tgtEl>
                                          <p:spTgt spid="8">
                                            <p:txEl>
                                              <p:pRg st="1" end="1"/>
                                            </p:txEl>
                                          </p:spTgt>
                                        </p:tgtEl>
                                      </p:cBhvr>
                                    </p:animEffect>
                                  </p:childTnLst>
                                </p:cTn>
                              </p:par>
                            </p:childTnLst>
                          </p:cTn>
                        </p:par>
                        <p:par>
                          <p:cTn id="31" fill="hold">
                            <p:stCondLst>
                              <p:cond delay="500"/>
                            </p:stCondLst>
                            <p:childTnLst>
                              <p:par>
                                <p:cTn id="32" presetID="18" presetClass="emph" presetSubtype="0" fill="hold" nodeType="afterEffect">
                                  <p:stCondLst>
                                    <p:cond delay="0"/>
                                  </p:stCondLst>
                                  <p:iterate type="lt">
                                    <p:tmPct val="4000"/>
                                  </p:iterate>
                                  <p:childTnLst>
                                    <p:set>
                                      <p:cBhvr override="childStyle">
                                        <p:cTn id="33" dur="500" fill="hold"/>
                                        <p:tgtEl>
                                          <p:spTgt spid="8">
                                            <p:txEl>
                                              <p:pRg st="1" end="1"/>
                                            </p:txEl>
                                          </p:spTgt>
                                        </p:tgtEl>
                                        <p:attrNameLst>
                                          <p:attrName>style.textDecorationUnderline</p:attrName>
                                        </p:attrNameLst>
                                      </p:cBhvr>
                                      <p:to>
                                        <p:strVal val="tru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riángulo isósceles 2"/>
          <p:cNvSpPr/>
          <p:nvPr/>
        </p:nvSpPr>
        <p:spPr>
          <a:xfrm>
            <a:off x="3379368" y="3413760"/>
            <a:ext cx="1060704" cy="914400"/>
          </a:xfrm>
          <a:prstGeom prst="triangle">
            <a:avLst/>
          </a:prstGeom>
          <a:solidFill>
            <a:schemeClr val="bg1"/>
          </a:solid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5400" dirty="0">
              <a:solidFill>
                <a:schemeClr val="tx1"/>
              </a:solidFill>
            </a:endParaRPr>
          </a:p>
        </p:txBody>
      </p:sp>
      <p:sp>
        <p:nvSpPr>
          <p:cNvPr id="4" name="CuadroTexto 3"/>
          <p:cNvSpPr txBox="1"/>
          <p:nvPr/>
        </p:nvSpPr>
        <p:spPr>
          <a:xfrm>
            <a:off x="3686708" y="3401060"/>
            <a:ext cx="435260" cy="1015663"/>
          </a:xfrm>
          <a:prstGeom prst="rect">
            <a:avLst/>
          </a:prstGeom>
          <a:noFill/>
        </p:spPr>
        <p:txBody>
          <a:bodyPr wrap="none" rtlCol="0">
            <a:spAutoFit/>
          </a:bodyPr>
          <a:lstStyle/>
          <a:p>
            <a:r>
              <a:rPr lang="es-ES" sz="6000" dirty="0" smtClean="0"/>
              <a:t>!</a:t>
            </a:r>
            <a:endParaRPr lang="es-ES" sz="6000" dirty="0"/>
          </a:p>
        </p:txBody>
      </p:sp>
      <p:sp>
        <p:nvSpPr>
          <p:cNvPr id="6" name="CuadroTexto 5"/>
          <p:cNvSpPr txBox="1"/>
          <p:nvPr/>
        </p:nvSpPr>
        <p:spPr>
          <a:xfrm>
            <a:off x="4823096" y="3543468"/>
            <a:ext cx="1366680" cy="584776"/>
          </a:xfrm>
          <a:prstGeom prst="rect">
            <a:avLst/>
          </a:prstGeom>
          <a:noFill/>
        </p:spPr>
        <p:txBody>
          <a:bodyPr wrap="none" rtlCol="0">
            <a:spAutoFit/>
          </a:bodyPr>
          <a:lstStyle/>
          <a:p>
            <a:r>
              <a:rPr lang="es-ES" sz="3200" dirty="0" smtClean="0">
                <a:solidFill>
                  <a:srgbClr val="FF0000"/>
                </a:solidFill>
                <a:latin typeface="Mistral"/>
                <a:cs typeface="Mistral"/>
              </a:rPr>
              <a:t>PELIGRO</a:t>
            </a:r>
            <a:endParaRPr lang="es-ES" sz="3200" dirty="0">
              <a:latin typeface="Mistral"/>
              <a:cs typeface="Mistral"/>
            </a:endParaRPr>
          </a:p>
        </p:txBody>
      </p:sp>
      <p:sp>
        <p:nvSpPr>
          <p:cNvPr id="7" name="Rectángulo 6"/>
          <p:cNvSpPr/>
          <p:nvPr/>
        </p:nvSpPr>
        <p:spPr>
          <a:xfrm>
            <a:off x="309034" y="1013748"/>
            <a:ext cx="8492066" cy="5570756"/>
          </a:xfrm>
          <a:prstGeom prst="rect">
            <a:avLst/>
          </a:prstGeom>
        </p:spPr>
        <p:txBody>
          <a:bodyPr wrap="square">
            <a:spAutoFit/>
          </a:bodyPr>
          <a:lstStyle/>
          <a:p>
            <a:pPr marL="457200" indent="-457200" algn="just">
              <a:spcBef>
                <a:spcPts val="1200"/>
              </a:spcBef>
              <a:buFont typeface="Wingdings" charset="2"/>
              <a:buChar char="ü"/>
            </a:pPr>
            <a:r>
              <a:rPr lang="es-ES" sz="3200" i="1" dirty="0" smtClean="0">
                <a:solidFill>
                  <a:srgbClr val="000090"/>
                </a:solidFill>
                <a:latin typeface="Mistral"/>
                <a:cs typeface="Mistral"/>
              </a:rPr>
              <a:t>Cuando el paciente trae un relato sobre la vida institucional compartida con su analista.</a:t>
            </a:r>
          </a:p>
          <a:p>
            <a:pPr marL="457200" indent="-457200" algn="just">
              <a:spcBef>
                <a:spcPts val="1200"/>
              </a:spcBef>
              <a:buFont typeface="Wingdings" charset="2"/>
              <a:buChar char="ü"/>
            </a:pPr>
            <a:r>
              <a:rPr lang="es-ES" sz="3200" i="1" dirty="0" smtClean="0">
                <a:solidFill>
                  <a:srgbClr val="000090"/>
                </a:solidFill>
                <a:latin typeface="Mistral"/>
                <a:cs typeface="Mistral"/>
              </a:rPr>
              <a:t>El analista SÍ conoce a los personajes y bien puedo haber presenciado los acontecimientos relatados.</a:t>
            </a:r>
          </a:p>
          <a:p>
            <a:pPr marL="457200" indent="-457200" algn="just">
              <a:spcBef>
                <a:spcPts val="10800"/>
              </a:spcBef>
              <a:buFont typeface="Wingdings" charset="2"/>
              <a:buChar char="ü"/>
            </a:pPr>
            <a:r>
              <a:rPr lang="es-ES" sz="3200" i="1" dirty="0" smtClean="0">
                <a:solidFill>
                  <a:srgbClr val="000090"/>
                </a:solidFill>
                <a:latin typeface="Mistral"/>
                <a:cs typeface="Mistral"/>
              </a:rPr>
              <a:t>El analista, al interpretar, no debe confundir la CONVIVENCIA TRANSFERENCIAL con la CONVIVENCIA INSTITUCIONAL (aunque esta última forme parte del conjunto del material a considerar)</a:t>
            </a:r>
            <a:endParaRPr lang="es-ES_tradnl" sz="3200" dirty="0">
              <a:latin typeface="Mistral"/>
              <a:cs typeface="Mistral"/>
            </a:endParaRPr>
          </a:p>
        </p:txBody>
      </p:sp>
      <p:sp>
        <p:nvSpPr>
          <p:cNvPr id="8" name="CuadroTexto 7"/>
          <p:cNvSpPr txBox="1"/>
          <p:nvPr/>
        </p:nvSpPr>
        <p:spPr>
          <a:xfrm>
            <a:off x="5439834" y="273744"/>
            <a:ext cx="3116759" cy="584776"/>
          </a:xfrm>
          <a:prstGeom prst="rect">
            <a:avLst/>
          </a:prstGeom>
          <a:noFill/>
        </p:spPr>
        <p:txBody>
          <a:bodyPr wrap="none" rtlCol="0">
            <a:spAutoFit/>
          </a:bodyPr>
          <a:lstStyle/>
          <a:p>
            <a:r>
              <a:rPr lang="es-ES" sz="3200" dirty="0" smtClean="0">
                <a:latin typeface="Mistral"/>
                <a:cs typeface="Mistral"/>
              </a:rPr>
              <a:t>A TENER EN CUENTA:</a:t>
            </a:r>
            <a:endParaRPr lang="es-ES" sz="3200" dirty="0">
              <a:latin typeface="Mistral"/>
              <a:cs typeface="Mistral"/>
            </a:endParaRPr>
          </a:p>
        </p:txBody>
      </p:sp>
    </p:spTree>
    <p:extLst>
      <p:ext uri="{BB962C8B-B14F-4D97-AF65-F5344CB8AC3E}">
        <p14:creationId xmlns:p14="http://schemas.microsoft.com/office/powerpoint/2010/main" val="989751606"/>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blinds(horizontal)">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blinds(horizontal)">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fltVal val="0"/>
                                          </p:val>
                                        </p:tav>
                                        <p:tav tm="100000">
                                          <p:val>
                                            <p:strVal val="#ppt_w"/>
                                          </p:val>
                                        </p:tav>
                                      </p:tavLst>
                                    </p:anim>
                                    <p:anim calcmode="lin" valueType="num">
                                      <p:cBhvr>
                                        <p:cTn id="27" dur="500" fill="hold"/>
                                        <p:tgtEl>
                                          <p:spTgt spid="3"/>
                                        </p:tgtEl>
                                        <p:attrNameLst>
                                          <p:attrName>ppt_h</p:attrName>
                                        </p:attrNameLst>
                                      </p:cBhvr>
                                      <p:tavLst>
                                        <p:tav tm="0">
                                          <p:val>
                                            <p:fltVal val="0"/>
                                          </p:val>
                                        </p:tav>
                                        <p:tav tm="100000">
                                          <p:val>
                                            <p:strVal val="#ppt_h"/>
                                          </p:val>
                                        </p:tav>
                                      </p:tavLst>
                                    </p:anim>
                                    <p:animEffect transition="in" filter="fade">
                                      <p:cBhvr>
                                        <p:cTn id="28" dur="500"/>
                                        <p:tgtEl>
                                          <p:spTgt spid="3"/>
                                        </p:tgtEl>
                                      </p:cBhvr>
                                    </p:animEffect>
                                  </p:childTnLst>
                                </p:cTn>
                              </p:par>
                              <p:par>
                                <p:cTn id="29" presetID="2"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Effect transition="in" filter="blinds(horizontal)">
                                      <p:cBhvr>
                                        <p:cTn id="3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2834" y="279112"/>
            <a:ext cx="8212505" cy="584776"/>
          </a:xfrm>
          <a:prstGeom prst="rect">
            <a:avLst/>
          </a:prstGeom>
          <a:noFill/>
        </p:spPr>
        <p:txBody>
          <a:bodyPr wrap="none" rtlCol="0">
            <a:spAutoFit/>
          </a:bodyPr>
          <a:lstStyle/>
          <a:p>
            <a:r>
              <a:rPr lang="es-ES" sz="3200" dirty="0" smtClean="0">
                <a:latin typeface="Mistral"/>
                <a:cs typeface="Mistral"/>
              </a:rPr>
              <a:t>SEGUNDA OBJECIÓN: DESCONFIAZA A LA COMUNICACIÓN</a:t>
            </a:r>
            <a:endParaRPr lang="es-ES" sz="3200" dirty="0">
              <a:latin typeface="Mistral"/>
              <a:cs typeface="Mistral"/>
            </a:endParaRPr>
          </a:p>
        </p:txBody>
      </p:sp>
      <p:sp>
        <p:nvSpPr>
          <p:cNvPr id="3" name="CuadroTexto 2"/>
          <p:cNvSpPr txBox="1"/>
          <p:nvPr/>
        </p:nvSpPr>
        <p:spPr>
          <a:xfrm>
            <a:off x="1905000" y="852052"/>
            <a:ext cx="5194300" cy="1077218"/>
          </a:xfrm>
          <a:prstGeom prst="rect">
            <a:avLst/>
          </a:prstGeom>
          <a:noFill/>
        </p:spPr>
        <p:txBody>
          <a:bodyPr wrap="square" rtlCol="0">
            <a:spAutoFit/>
          </a:bodyPr>
          <a:lstStyle/>
          <a:p>
            <a:pPr algn="ctr"/>
            <a:r>
              <a:rPr lang="es-ES" sz="3200" dirty="0" smtClean="0">
                <a:solidFill>
                  <a:srgbClr val="FF0000"/>
                </a:solidFill>
                <a:latin typeface="Mistral"/>
                <a:cs typeface="Mistral"/>
              </a:rPr>
              <a:t>«LO QUE SUCEDE EN EL ANÁLISIS DEBE QUEDAR EN EL ANÁLISIS»</a:t>
            </a:r>
            <a:endParaRPr lang="es-ES" sz="3200" dirty="0">
              <a:solidFill>
                <a:srgbClr val="FF0000"/>
              </a:solidFill>
              <a:latin typeface="Mistral"/>
              <a:cs typeface="Mistral"/>
            </a:endParaRPr>
          </a:p>
        </p:txBody>
      </p:sp>
      <p:sp>
        <p:nvSpPr>
          <p:cNvPr id="4" name="Rectángulo 3"/>
          <p:cNvSpPr/>
          <p:nvPr/>
        </p:nvSpPr>
        <p:spPr>
          <a:xfrm>
            <a:off x="309034" y="1907426"/>
            <a:ext cx="8492066" cy="4832092"/>
          </a:xfrm>
          <a:prstGeom prst="rect">
            <a:avLst/>
          </a:prstGeom>
        </p:spPr>
        <p:txBody>
          <a:bodyPr wrap="square">
            <a:spAutoFit/>
          </a:bodyPr>
          <a:lstStyle/>
          <a:p>
            <a:pPr marL="457200" indent="-457200" algn="just">
              <a:spcBef>
                <a:spcPts val="1200"/>
              </a:spcBef>
              <a:buFont typeface="Wingdings" charset="2"/>
              <a:buChar char="ü"/>
            </a:pPr>
            <a:r>
              <a:rPr lang="es-ES" sz="3200" i="1" dirty="0" smtClean="0">
                <a:solidFill>
                  <a:srgbClr val="000090"/>
                </a:solidFill>
                <a:latin typeface="Mistral"/>
                <a:cs typeface="Mistral"/>
              </a:rPr>
              <a:t>El paciente teme que las cosas que cuenta en el análisis puedan influir negativamente en su situación institucional, por el mero «saber» del analista o por una «infidencia».</a:t>
            </a:r>
          </a:p>
          <a:p>
            <a:pPr marL="457200" indent="-457200" algn="just">
              <a:spcBef>
                <a:spcPts val="1200"/>
              </a:spcBef>
              <a:buFont typeface="Wingdings" charset="2"/>
              <a:buChar char="ü"/>
            </a:pPr>
            <a:r>
              <a:rPr lang="es-ES" sz="3200" i="1" dirty="0" smtClean="0">
                <a:solidFill>
                  <a:srgbClr val="000090"/>
                </a:solidFill>
                <a:latin typeface="Mistral"/>
                <a:cs typeface="Mistral"/>
              </a:rPr>
              <a:t>Esto puede influir para que conciente y voluntariamente «omita» la mención de ciertos temas.</a:t>
            </a:r>
          </a:p>
          <a:p>
            <a:pPr marL="457200" indent="-457200" algn="just">
              <a:spcBef>
                <a:spcPts val="1200"/>
              </a:spcBef>
              <a:buFont typeface="Wingdings" charset="2"/>
              <a:buChar char="ü"/>
            </a:pPr>
            <a:r>
              <a:rPr lang="es-ES" sz="3200" i="1" dirty="0" smtClean="0">
                <a:solidFill>
                  <a:srgbClr val="000090"/>
                </a:solidFill>
                <a:latin typeface="Mistral"/>
                <a:cs typeface="Mistral"/>
              </a:rPr>
              <a:t>O también puede intentar influir PSICOAPÁTICAMENTE sobre el analista para intentar negar las implicancias REALES de lo que cuenta.</a:t>
            </a:r>
          </a:p>
        </p:txBody>
      </p:sp>
    </p:spTree>
    <p:extLst>
      <p:ext uri="{BB962C8B-B14F-4D97-AF65-F5344CB8AC3E}">
        <p14:creationId xmlns:p14="http://schemas.microsoft.com/office/powerpoint/2010/main" val="2718787058"/>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linds(horizontal)">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blinds(horizontal)">
                                      <p:cBhvr>
                                        <p:cTn id="19" dur="5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blinds(horizontal)">
                                      <p:cBhvr>
                                        <p:cTn id="24"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9034" y="902564"/>
            <a:ext cx="8707966" cy="1077218"/>
          </a:xfrm>
          <a:prstGeom prst="rect">
            <a:avLst/>
          </a:prstGeom>
          <a:noFill/>
        </p:spPr>
        <p:txBody>
          <a:bodyPr wrap="square" rtlCol="0">
            <a:spAutoFit/>
          </a:bodyPr>
          <a:lstStyle/>
          <a:p>
            <a:pPr algn="ctr"/>
            <a:r>
              <a:rPr lang="es-ES" sz="3200" dirty="0" smtClean="0">
                <a:solidFill>
                  <a:srgbClr val="800000"/>
                </a:solidFill>
                <a:latin typeface="Mistral"/>
                <a:cs typeface="Mistral"/>
              </a:rPr>
              <a:t>LOS ASPECTOS ESCINDIDOS GENERAN DAÑOS </a:t>
            </a:r>
          </a:p>
          <a:p>
            <a:pPr algn="ctr"/>
            <a:r>
              <a:rPr lang="es-ES" sz="3200" dirty="0" smtClean="0">
                <a:solidFill>
                  <a:srgbClr val="800000"/>
                </a:solidFill>
                <a:latin typeface="Mistral"/>
                <a:cs typeface="Mistral"/>
              </a:rPr>
              <a:t>INDEPENDIENTEMENTE DE LA INTERVENCIÓN DEL ANALISTA</a:t>
            </a:r>
            <a:endParaRPr lang="es-ES" sz="3200" dirty="0">
              <a:solidFill>
                <a:srgbClr val="800000"/>
              </a:solidFill>
              <a:latin typeface="Mistral"/>
              <a:cs typeface="Mistral"/>
            </a:endParaRPr>
          </a:p>
        </p:txBody>
      </p:sp>
      <p:sp>
        <p:nvSpPr>
          <p:cNvPr id="3" name="CuadroTexto 2"/>
          <p:cNvSpPr txBox="1"/>
          <p:nvPr/>
        </p:nvSpPr>
        <p:spPr>
          <a:xfrm>
            <a:off x="232834" y="279112"/>
            <a:ext cx="1779854" cy="584776"/>
          </a:xfrm>
          <a:prstGeom prst="rect">
            <a:avLst/>
          </a:prstGeom>
          <a:noFill/>
        </p:spPr>
        <p:txBody>
          <a:bodyPr wrap="none" rtlCol="0">
            <a:spAutoFit/>
          </a:bodyPr>
          <a:lstStyle/>
          <a:p>
            <a:r>
              <a:rPr lang="es-ES" sz="3200" dirty="0" smtClean="0">
                <a:latin typeface="Mistral"/>
                <a:cs typeface="Mistral"/>
              </a:rPr>
              <a:t>RESPUESTA:</a:t>
            </a:r>
            <a:endParaRPr lang="es-ES" sz="3200" dirty="0">
              <a:latin typeface="Mistral"/>
              <a:cs typeface="Mistral"/>
            </a:endParaRPr>
          </a:p>
        </p:txBody>
      </p:sp>
      <p:sp>
        <p:nvSpPr>
          <p:cNvPr id="4" name="Rectángulo 3"/>
          <p:cNvSpPr/>
          <p:nvPr/>
        </p:nvSpPr>
        <p:spPr>
          <a:xfrm>
            <a:off x="309034" y="2006190"/>
            <a:ext cx="8492066" cy="4647426"/>
          </a:xfrm>
          <a:prstGeom prst="rect">
            <a:avLst/>
          </a:prstGeom>
        </p:spPr>
        <p:txBody>
          <a:bodyPr wrap="square">
            <a:spAutoFit/>
          </a:bodyPr>
          <a:lstStyle/>
          <a:p>
            <a:pPr marL="457200" indent="-457200" algn="just">
              <a:spcBef>
                <a:spcPts val="2400"/>
              </a:spcBef>
              <a:buFont typeface="Wingdings" charset="2"/>
              <a:buChar char="ü"/>
            </a:pPr>
            <a:r>
              <a:rPr lang="es-ES" sz="3200" i="1" dirty="0" smtClean="0">
                <a:solidFill>
                  <a:srgbClr val="FF0000"/>
                </a:solidFill>
                <a:latin typeface="Mistral"/>
                <a:cs typeface="Mistral"/>
              </a:rPr>
              <a:t>EXCLUIR</a:t>
            </a:r>
            <a:r>
              <a:rPr lang="es-ES" sz="3200" i="1" dirty="0" smtClean="0">
                <a:solidFill>
                  <a:srgbClr val="000090"/>
                </a:solidFill>
                <a:latin typeface="Mistral"/>
                <a:cs typeface="Mistral"/>
              </a:rPr>
              <a:t> deliberadamente temas del análisis o pretender que su comunicación y análisis no tenga consecuencias reales, implica el deseo de </a:t>
            </a:r>
            <a:r>
              <a:rPr lang="es-ES" sz="3200" i="1" dirty="0" smtClean="0">
                <a:solidFill>
                  <a:srgbClr val="FF0000"/>
                </a:solidFill>
                <a:latin typeface="Mistral"/>
                <a:cs typeface="Mistral"/>
              </a:rPr>
              <a:t>PROTEGER</a:t>
            </a:r>
            <a:r>
              <a:rPr lang="es-ES" sz="3200" i="1" dirty="0" smtClean="0">
                <a:solidFill>
                  <a:srgbClr val="000090"/>
                </a:solidFill>
                <a:latin typeface="Mistral"/>
                <a:cs typeface="Mistral"/>
              </a:rPr>
              <a:t> esos aspectos escindidos con el fin de </a:t>
            </a:r>
            <a:r>
              <a:rPr lang="es-ES" sz="3200" i="1" dirty="0" smtClean="0">
                <a:solidFill>
                  <a:srgbClr val="FF0000"/>
                </a:solidFill>
                <a:latin typeface="Mistral"/>
                <a:cs typeface="Mistral"/>
              </a:rPr>
              <a:t>PERPETUARLOS</a:t>
            </a:r>
            <a:r>
              <a:rPr lang="es-ES" sz="3200" i="1" dirty="0" smtClean="0">
                <a:solidFill>
                  <a:srgbClr val="000090"/>
                </a:solidFill>
                <a:latin typeface="Mistral"/>
                <a:cs typeface="Mistral"/>
              </a:rPr>
              <a:t>.</a:t>
            </a:r>
          </a:p>
          <a:p>
            <a:pPr marL="457200" indent="-457200" algn="just">
              <a:spcBef>
                <a:spcPts val="2400"/>
              </a:spcBef>
              <a:buFont typeface="Wingdings" charset="2"/>
              <a:buChar char="ü"/>
            </a:pPr>
            <a:r>
              <a:rPr lang="es-ES" sz="3200" i="1" dirty="0" smtClean="0">
                <a:solidFill>
                  <a:srgbClr val="000090"/>
                </a:solidFill>
                <a:latin typeface="Mistral"/>
                <a:cs typeface="Mistral"/>
              </a:rPr>
              <a:t>Implica el deseo de sacar provecho a través de la </a:t>
            </a:r>
            <a:r>
              <a:rPr lang="es-ES" sz="3200" i="1" dirty="0" smtClean="0">
                <a:solidFill>
                  <a:srgbClr val="FF0000"/>
                </a:solidFill>
                <a:latin typeface="Mistral"/>
                <a:cs typeface="Mistral"/>
              </a:rPr>
              <a:t>INAUTENTICIDAD</a:t>
            </a:r>
            <a:r>
              <a:rPr lang="es-ES" sz="3200" i="1" dirty="0" smtClean="0">
                <a:solidFill>
                  <a:srgbClr val="000090"/>
                </a:solidFill>
                <a:latin typeface="Mistral"/>
                <a:cs typeface="Mistral"/>
              </a:rPr>
              <a:t>.</a:t>
            </a:r>
          </a:p>
          <a:p>
            <a:pPr marL="457200" indent="-457200" algn="just">
              <a:spcBef>
                <a:spcPts val="2400"/>
              </a:spcBef>
              <a:buFont typeface="Wingdings" charset="2"/>
              <a:buChar char="ü"/>
            </a:pPr>
            <a:r>
              <a:rPr lang="es-ES" sz="3200" i="1" dirty="0" smtClean="0">
                <a:solidFill>
                  <a:srgbClr val="000090"/>
                </a:solidFill>
                <a:latin typeface="Mistral"/>
                <a:cs typeface="Mistral"/>
              </a:rPr>
              <a:t>Implica el deseo de sacar provecho a través de la </a:t>
            </a:r>
            <a:r>
              <a:rPr lang="es-ES" sz="3200" i="1" dirty="0" smtClean="0">
                <a:solidFill>
                  <a:srgbClr val="FF0000"/>
                </a:solidFill>
                <a:latin typeface="Mistral"/>
                <a:cs typeface="Mistral"/>
              </a:rPr>
              <a:t>IRRESPONSABILIDAD</a:t>
            </a:r>
            <a:endParaRPr lang="es-ES_tradnl" sz="3200" dirty="0">
              <a:solidFill>
                <a:srgbClr val="FF0000"/>
              </a:solidFill>
              <a:latin typeface="Mistral"/>
              <a:cs typeface="Mistral"/>
            </a:endParaRPr>
          </a:p>
        </p:txBody>
      </p:sp>
    </p:spTree>
    <p:extLst>
      <p:ext uri="{BB962C8B-B14F-4D97-AF65-F5344CB8AC3E}">
        <p14:creationId xmlns:p14="http://schemas.microsoft.com/office/powerpoint/2010/main" val="34375048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blinds(horizontal)">
                                      <p:cBhvr>
                                        <p:cTn id="21" dur="500"/>
                                        <p:tgtEl>
                                          <p:spTgt spid="4">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blinds(horizontal)">
                                      <p:cBhvr>
                                        <p:cTn id="26" dur="500"/>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blinds(horizontal)">
                                      <p:cBhvr>
                                        <p:cTn id="31"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09034" y="902564"/>
            <a:ext cx="8707966" cy="1077218"/>
          </a:xfrm>
          <a:prstGeom prst="rect">
            <a:avLst/>
          </a:prstGeom>
          <a:noFill/>
        </p:spPr>
        <p:txBody>
          <a:bodyPr wrap="square" rtlCol="0">
            <a:spAutoFit/>
          </a:bodyPr>
          <a:lstStyle/>
          <a:p>
            <a:pPr algn="ctr"/>
            <a:r>
              <a:rPr lang="es-ES" sz="3200" dirty="0" smtClean="0">
                <a:solidFill>
                  <a:srgbClr val="800000"/>
                </a:solidFill>
                <a:latin typeface="Mistral"/>
                <a:cs typeface="Mistral"/>
              </a:rPr>
              <a:t>LA CONVIVENCIA INSTITUCIONAL ES UN OBSTÁCULO</a:t>
            </a:r>
          </a:p>
          <a:p>
            <a:pPr algn="ctr"/>
            <a:r>
              <a:rPr lang="es-ES" sz="3200" u="sng" dirty="0" smtClean="0">
                <a:solidFill>
                  <a:srgbClr val="800000"/>
                </a:solidFill>
                <a:latin typeface="Mistral"/>
                <a:cs typeface="Mistral"/>
              </a:rPr>
              <a:t>EN FUNCIÓN</a:t>
            </a:r>
            <a:r>
              <a:rPr lang="es-ES" sz="3200" dirty="0" smtClean="0">
                <a:solidFill>
                  <a:srgbClr val="800000"/>
                </a:solidFill>
                <a:latin typeface="Mistral"/>
                <a:cs typeface="Mistral"/>
              </a:rPr>
              <a:t> DE LAS RESISTENCIAS DEL PACIENTE</a:t>
            </a:r>
            <a:endParaRPr lang="es-ES" sz="3200" dirty="0">
              <a:solidFill>
                <a:srgbClr val="800000"/>
              </a:solidFill>
              <a:latin typeface="Mistral"/>
              <a:cs typeface="Mistral"/>
            </a:endParaRPr>
          </a:p>
        </p:txBody>
      </p:sp>
      <p:sp>
        <p:nvSpPr>
          <p:cNvPr id="3" name="CuadroTexto 2"/>
          <p:cNvSpPr txBox="1"/>
          <p:nvPr/>
        </p:nvSpPr>
        <p:spPr>
          <a:xfrm>
            <a:off x="232834" y="279112"/>
            <a:ext cx="2584962" cy="584776"/>
          </a:xfrm>
          <a:prstGeom prst="rect">
            <a:avLst/>
          </a:prstGeom>
          <a:noFill/>
        </p:spPr>
        <p:txBody>
          <a:bodyPr wrap="none" rtlCol="0">
            <a:spAutoFit/>
          </a:bodyPr>
          <a:lstStyle/>
          <a:p>
            <a:r>
              <a:rPr lang="es-ES" sz="3200" dirty="0" smtClean="0">
                <a:latin typeface="Mistral"/>
                <a:cs typeface="Mistral"/>
              </a:rPr>
              <a:t>EN CONCLUSIÓN:</a:t>
            </a:r>
            <a:endParaRPr lang="es-ES" sz="3200" dirty="0">
              <a:latin typeface="Mistral"/>
              <a:cs typeface="Mistral"/>
            </a:endParaRPr>
          </a:p>
        </p:txBody>
      </p:sp>
      <p:sp>
        <p:nvSpPr>
          <p:cNvPr id="4" name="Rectángulo 3"/>
          <p:cNvSpPr/>
          <p:nvPr/>
        </p:nvSpPr>
        <p:spPr>
          <a:xfrm>
            <a:off x="309034" y="2121908"/>
            <a:ext cx="8492066" cy="4493538"/>
          </a:xfrm>
          <a:prstGeom prst="rect">
            <a:avLst/>
          </a:prstGeom>
        </p:spPr>
        <p:txBody>
          <a:bodyPr wrap="square">
            <a:spAutoFit/>
          </a:bodyPr>
          <a:lstStyle/>
          <a:p>
            <a:pPr marL="457200" indent="-457200" algn="just">
              <a:spcBef>
                <a:spcPts val="1800"/>
              </a:spcBef>
              <a:buFont typeface="Wingdings" charset="2"/>
              <a:buChar char="ü"/>
            </a:pPr>
            <a:r>
              <a:rPr lang="es-ES" sz="3200" i="1" dirty="0">
                <a:solidFill>
                  <a:srgbClr val="000090"/>
                </a:solidFill>
                <a:latin typeface="Mistral"/>
                <a:cs typeface="Mistral"/>
              </a:rPr>
              <a:t>C</a:t>
            </a:r>
            <a:r>
              <a:rPr lang="es-ES" sz="3200" i="1" dirty="0" smtClean="0">
                <a:solidFill>
                  <a:srgbClr val="000090"/>
                </a:solidFill>
                <a:latin typeface="Mistral"/>
                <a:cs typeface="Mistral"/>
              </a:rPr>
              <a:t>omo todo obstáculo, debe ser adecuadamente sopesado por el ANALISTA.</a:t>
            </a:r>
          </a:p>
          <a:p>
            <a:pPr marL="457200" indent="-457200" algn="just">
              <a:spcBef>
                <a:spcPts val="1800"/>
              </a:spcBef>
              <a:buFont typeface="Wingdings" charset="2"/>
              <a:buChar char="ü"/>
            </a:pPr>
            <a:r>
              <a:rPr lang="es-ES" sz="3200" i="1" u="sng" dirty="0" smtClean="0">
                <a:solidFill>
                  <a:srgbClr val="FF0000"/>
                </a:solidFill>
                <a:latin typeface="Mistral"/>
                <a:cs typeface="Mistral"/>
              </a:rPr>
              <a:t>Pero no por el PACIENTE</a:t>
            </a:r>
            <a:r>
              <a:rPr lang="es-ES" sz="3200" i="1" dirty="0" smtClean="0">
                <a:solidFill>
                  <a:srgbClr val="000090"/>
                </a:solidFill>
                <a:latin typeface="Mistral"/>
                <a:cs typeface="Mistral"/>
              </a:rPr>
              <a:t>.</a:t>
            </a:r>
          </a:p>
          <a:p>
            <a:pPr marL="457200" indent="-457200" algn="just">
              <a:spcBef>
                <a:spcPts val="1800"/>
              </a:spcBef>
              <a:buFont typeface="Wingdings" charset="2"/>
              <a:buChar char="ü"/>
            </a:pPr>
            <a:r>
              <a:rPr lang="es-ES" sz="3200" i="1" dirty="0" smtClean="0">
                <a:solidFill>
                  <a:srgbClr val="000090"/>
                </a:solidFill>
                <a:latin typeface="Mistral"/>
                <a:cs typeface="Mistral"/>
              </a:rPr>
              <a:t>Si el PACIENTE tiene el genuino deseo de analizarse, es decir, de recibir ayuda para vencer sus resistencias e integrar las partes escindidas de su personalidad, </a:t>
            </a:r>
            <a:r>
              <a:rPr lang="es-ES" sz="3200" i="1" u="sng" dirty="0" smtClean="0">
                <a:solidFill>
                  <a:srgbClr val="FF0000"/>
                </a:solidFill>
                <a:latin typeface="Mistral"/>
                <a:cs typeface="Mistral"/>
              </a:rPr>
              <a:t>no habría motivo para ver en la convivencia institucional un obstáculo</a:t>
            </a:r>
            <a:r>
              <a:rPr lang="es-ES" sz="3200" dirty="0" smtClean="0">
                <a:solidFill>
                  <a:srgbClr val="000090"/>
                </a:solidFill>
                <a:latin typeface="Mistral"/>
                <a:cs typeface="Mistral"/>
              </a:rPr>
              <a:t> </a:t>
            </a:r>
            <a:r>
              <a:rPr lang="es-ES" sz="3200" i="1" dirty="0" smtClean="0">
                <a:solidFill>
                  <a:srgbClr val="000090"/>
                </a:solidFill>
                <a:latin typeface="Mistral"/>
                <a:cs typeface="Mistral"/>
              </a:rPr>
              <a:t>para sus fines.</a:t>
            </a:r>
            <a:endParaRPr lang="es-ES_tradnl" sz="3200" dirty="0">
              <a:latin typeface="Mistral"/>
              <a:cs typeface="Mistral"/>
            </a:endParaRPr>
          </a:p>
        </p:txBody>
      </p:sp>
    </p:spTree>
    <p:extLst>
      <p:ext uri="{BB962C8B-B14F-4D97-AF65-F5344CB8AC3E}">
        <p14:creationId xmlns:p14="http://schemas.microsoft.com/office/powerpoint/2010/main" val="18829895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blinds(horizontal)">
                                      <p:cBhvr>
                                        <p:cTn id="19" dur="500"/>
                                        <p:tgtEl>
                                          <p:spTgt spid="4">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blinds(horizontal)">
                                      <p:cBhvr>
                                        <p:cTn id="24" dur="500"/>
                                        <p:tgtEl>
                                          <p:spTgt spid="4">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blinds(horizontal)">
                                      <p:cBhvr>
                                        <p:cTn id="29"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2834" y="279112"/>
            <a:ext cx="4105611" cy="584776"/>
          </a:xfrm>
          <a:prstGeom prst="rect">
            <a:avLst/>
          </a:prstGeom>
          <a:noFill/>
        </p:spPr>
        <p:txBody>
          <a:bodyPr wrap="none" rtlCol="0">
            <a:spAutoFit/>
          </a:bodyPr>
          <a:lstStyle/>
          <a:p>
            <a:r>
              <a:rPr lang="es-ES" sz="3200" dirty="0" smtClean="0">
                <a:latin typeface="Mistral"/>
                <a:cs typeface="Mistral"/>
              </a:rPr>
              <a:t>CONSIDERACIONES </a:t>
            </a:r>
            <a:r>
              <a:rPr lang="es-ES" sz="3200" dirty="0" smtClean="0">
                <a:latin typeface="Mistral"/>
                <a:cs typeface="Mistral"/>
              </a:rPr>
              <a:t>FINALES</a:t>
            </a:r>
            <a:r>
              <a:rPr lang="es-ES" sz="3200" dirty="0" smtClean="0">
                <a:latin typeface="Mistral"/>
                <a:cs typeface="Mistral"/>
              </a:rPr>
              <a:t>:</a:t>
            </a:r>
            <a:endParaRPr lang="es-ES" sz="3200" dirty="0">
              <a:latin typeface="Mistral"/>
              <a:cs typeface="Mistral"/>
            </a:endParaRPr>
          </a:p>
        </p:txBody>
      </p:sp>
      <p:sp>
        <p:nvSpPr>
          <p:cNvPr id="3" name="Rectángulo 2"/>
          <p:cNvSpPr/>
          <p:nvPr/>
        </p:nvSpPr>
        <p:spPr>
          <a:xfrm>
            <a:off x="309034" y="1244888"/>
            <a:ext cx="8492066" cy="4493538"/>
          </a:xfrm>
          <a:prstGeom prst="rect">
            <a:avLst/>
          </a:prstGeom>
        </p:spPr>
        <p:txBody>
          <a:bodyPr wrap="square">
            <a:spAutoFit/>
          </a:bodyPr>
          <a:lstStyle/>
          <a:p>
            <a:pPr marL="457200" indent="-457200" algn="just">
              <a:spcBef>
                <a:spcPts val="3600"/>
              </a:spcBef>
              <a:buFont typeface="Wingdings" charset="2"/>
              <a:buChar char="ü"/>
            </a:pPr>
            <a:r>
              <a:rPr lang="es-ES_tradnl" sz="3200" dirty="0" smtClean="0">
                <a:solidFill>
                  <a:srgbClr val="000090"/>
                </a:solidFill>
                <a:latin typeface="Mistral"/>
                <a:cs typeface="Mistral"/>
              </a:rPr>
              <a:t>Cuando hablamos de la convivencia institucional entre paciente y analista, nos referimos –obviamente– a una institución psicoanalítica. Por lo tanto se entiende que el paciente es también un PSICOANALISTA (o se propone serlo).</a:t>
            </a:r>
          </a:p>
          <a:p>
            <a:pPr marL="457200" indent="-457200" algn="just">
              <a:spcBef>
                <a:spcPts val="3600"/>
              </a:spcBef>
              <a:buFont typeface="Wingdings" charset="2"/>
              <a:buChar char="ü"/>
            </a:pPr>
            <a:r>
              <a:rPr lang="es-ES_tradnl" sz="3200" dirty="0" smtClean="0">
                <a:solidFill>
                  <a:srgbClr val="000090"/>
                </a:solidFill>
                <a:latin typeface="Mistral"/>
                <a:cs typeface="Mistral"/>
              </a:rPr>
              <a:t>Si bien los aspectos escindidos son siempre perjudiciales, lo son aún más en el caso del psicoanalista; ya que a la manera de ESCOTOMAS limitan sus posibilidades de crecimiento y desarrollo profesional.</a:t>
            </a:r>
          </a:p>
        </p:txBody>
      </p:sp>
    </p:spTree>
    <p:extLst>
      <p:ext uri="{BB962C8B-B14F-4D97-AF65-F5344CB8AC3E}">
        <p14:creationId xmlns:p14="http://schemas.microsoft.com/office/powerpoint/2010/main" val="14857418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xmlns:p14="http://schemas.microsoft.com/office/powerpoint/2010/main" spd="slow">
        <p:checker/>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034" y="1613188"/>
            <a:ext cx="8492066" cy="3139321"/>
          </a:xfrm>
          <a:prstGeom prst="rect">
            <a:avLst/>
          </a:prstGeom>
        </p:spPr>
        <p:txBody>
          <a:bodyPr wrap="square">
            <a:spAutoFit/>
          </a:bodyPr>
          <a:lstStyle/>
          <a:p>
            <a:pPr marL="457200" indent="-457200" algn="just">
              <a:spcBef>
                <a:spcPts val="4200"/>
              </a:spcBef>
              <a:buFont typeface="Wingdings" charset="2"/>
              <a:buChar char="ü"/>
            </a:pPr>
            <a:r>
              <a:rPr lang="es-ES_tradnl" sz="3200" dirty="0" smtClean="0">
                <a:solidFill>
                  <a:srgbClr val="000090"/>
                </a:solidFill>
                <a:latin typeface="Mistral"/>
                <a:cs typeface="Mistral"/>
              </a:rPr>
              <a:t>Hacerse solidario con esos aspectos escindidos puede ser descripto como una actitud MASOQUISTA</a:t>
            </a:r>
          </a:p>
          <a:p>
            <a:pPr marL="457200" indent="-457200" algn="just">
              <a:spcBef>
                <a:spcPts val="4200"/>
              </a:spcBef>
              <a:buFont typeface="Wingdings" charset="2"/>
              <a:buChar char="ü"/>
            </a:pPr>
            <a:r>
              <a:rPr lang="es-ES_tradnl" sz="3200" dirty="0" smtClean="0">
                <a:solidFill>
                  <a:srgbClr val="000090"/>
                </a:solidFill>
                <a:latin typeface="Mistral"/>
                <a:cs typeface="Mistral"/>
              </a:rPr>
              <a:t>Como un SOMETIMIENTO a un SUPERYÓ CRUEL.</a:t>
            </a:r>
          </a:p>
          <a:p>
            <a:pPr marL="457200" indent="-457200" algn="just">
              <a:spcBef>
                <a:spcPts val="4200"/>
              </a:spcBef>
              <a:buFont typeface="Wingdings" charset="2"/>
              <a:buChar char="ü"/>
            </a:pPr>
            <a:r>
              <a:rPr lang="es-ES_tradnl" sz="3200" dirty="0" smtClean="0">
                <a:solidFill>
                  <a:srgbClr val="000090"/>
                </a:solidFill>
                <a:latin typeface="Mistral"/>
                <a:cs typeface="Mistral"/>
              </a:rPr>
              <a:t>Como una forma de CONDENA que perpetúa la enfermedad</a:t>
            </a:r>
            <a:endParaRPr lang="es-ES_tradnl" sz="3200" dirty="0">
              <a:solidFill>
                <a:srgbClr val="000090"/>
              </a:solidFill>
              <a:latin typeface="Mistral"/>
              <a:cs typeface="Mistral"/>
            </a:endParaRPr>
          </a:p>
        </p:txBody>
      </p:sp>
    </p:spTree>
    <p:extLst>
      <p:ext uri="{BB962C8B-B14F-4D97-AF65-F5344CB8AC3E}">
        <p14:creationId xmlns:p14="http://schemas.microsoft.com/office/powerpoint/2010/main" val="33298455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034" y="1384588"/>
            <a:ext cx="8492066" cy="4985980"/>
          </a:xfrm>
          <a:prstGeom prst="rect">
            <a:avLst/>
          </a:prstGeom>
        </p:spPr>
        <p:txBody>
          <a:bodyPr wrap="square">
            <a:spAutoFit/>
          </a:bodyPr>
          <a:lstStyle/>
          <a:p>
            <a:pPr marL="457200" indent="-457200" algn="just">
              <a:buFont typeface="Wingdings" charset="2"/>
              <a:buChar char="ü"/>
            </a:pPr>
            <a:r>
              <a:rPr lang="es-ES_tradnl" sz="3200" dirty="0" smtClean="0">
                <a:solidFill>
                  <a:srgbClr val="000090"/>
                </a:solidFill>
                <a:latin typeface="Mistral"/>
                <a:cs typeface="Mistral"/>
              </a:rPr>
              <a:t>La historia del Psicoanálisis nos enseña que los mayores PROGRESOS sucedieron cuando se logró convertir los OBSTÁCULOS en INSTRUMETNOS TERAPÉUTICOS (hipnosis, transferencia).</a:t>
            </a:r>
          </a:p>
          <a:p>
            <a:pPr marL="457200" indent="-457200" algn="just">
              <a:spcBef>
                <a:spcPts val="3600"/>
              </a:spcBef>
              <a:buFont typeface="Wingdings" charset="2"/>
              <a:buChar char="ü"/>
            </a:pPr>
            <a:r>
              <a:rPr lang="es-ES_tradnl" sz="3200" dirty="0" smtClean="0">
                <a:solidFill>
                  <a:srgbClr val="000090"/>
                </a:solidFill>
                <a:latin typeface="Mistral"/>
                <a:cs typeface="Mistral"/>
              </a:rPr>
              <a:t>Solemos decir que el principal agente terapéutico es la CONTRATRANSFERENCIA. Pero si quisiéramos expresarnos en el lenguaje de la vida, no sería incorrecto decir que lo que nos permite curar es la CONVIVENCIA con el paciente, en las condiciones acotadas del encuadre.</a:t>
            </a:r>
            <a:endParaRPr lang="es-ES_tradnl" sz="3200" dirty="0">
              <a:solidFill>
                <a:srgbClr val="000090"/>
              </a:solidFill>
              <a:latin typeface="Mistral"/>
              <a:cs typeface="Mistral"/>
            </a:endParaRPr>
          </a:p>
        </p:txBody>
      </p:sp>
      <p:sp>
        <p:nvSpPr>
          <p:cNvPr id="3" name="CuadroTexto 2"/>
          <p:cNvSpPr txBox="1"/>
          <p:nvPr/>
        </p:nvSpPr>
        <p:spPr>
          <a:xfrm>
            <a:off x="220134" y="127864"/>
            <a:ext cx="8707966" cy="1077218"/>
          </a:xfrm>
          <a:prstGeom prst="rect">
            <a:avLst/>
          </a:prstGeom>
          <a:noFill/>
        </p:spPr>
        <p:txBody>
          <a:bodyPr wrap="square" rtlCol="0">
            <a:spAutoFit/>
          </a:bodyPr>
          <a:lstStyle/>
          <a:p>
            <a:pPr algn="ctr"/>
            <a:r>
              <a:rPr lang="es-ES" sz="3200" dirty="0" smtClean="0">
                <a:solidFill>
                  <a:srgbClr val="800000"/>
                </a:solidFill>
                <a:latin typeface="Mistral"/>
                <a:cs typeface="Mistral"/>
              </a:rPr>
              <a:t>CONVIVENCIA INSTITUCIONAL:</a:t>
            </a:r>
          </a:p>
          <a:p>
            <a:pPr algn="ctr"/>
            <a:r>
              <a:rPr lang="es-ES" sz="3200" dirty="0" smtClean="0">
                <a:solidFill>
                  <a:srgbClr val="800000"/>
                </a:solidFill>
                <a:latin typeface="Mistral"/>
                <a:cs typeface="Mistral"/>
              </a:rPr>
              <a:t>¿OBSTÁCULO O INSTRUMENTO?</a:t>
            </a:r>
            <a:endParaRPr lang="es-ES" sz="3200" dirty="0">
              <a:solidFill>
                <a:srgbClr val="800000"/>
              </a:solidFill>
              <a:latin typeface="Mistral"/>
              <a:cs typeface="Mistral"/>
            </a:endParaRPr>
          </a:p>
        </p:txBody>
      </p:sp>
    </p:spTree>
    <p:extLst>
      <p:ext uri="{BB962C8B-B14F-4D97-AF65-F5344CB8AC3E}">
        <p14:creationId xmlns:p14="http://schemas.microsoft.com/office/powerpoint/2010/main" val="35154869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xmlns:p14="http://schemas.microsoft.com/office/powerpoint/2010/main" spd="slow">
        <p:blinds dir="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blinds(horizontal)">
                                      <p:cBhvr>
                                        <p:cTn id="13" dur="500"/>
                                        <p:tgtEl>
                                          <p:spTgt spid="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blinds(horizontal)">
                                      <p:cBhvr>
                                        <p:cTn id="18"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343188"/>
            <a:ext cx="8864600" cy="6093976"/>
          </a:xfrm>
          <a:prstGeom prst="rect">
            <a:avLst/>
          </a:prstGeom>
        </p:spPr>
        <p:txBody>
          <a:bodyPr wrap="square">
            <a:spAutoFit/>
          </a:bodyPr>
          <a:lstStyle/>
          <a:p>
            <a:pPr marL="457200" indent="-457200" algn="just">
              <a:spcBef>
                <a:spcPts val="1200"/>
              </a:spcBef>
              <a:buFont typeface="Wingdings" charset="2"/>
              <a:buChar char="ü"/>
            </a:pPr>
            <a:r>
              <a:rPr lang="es-ES_tradnl" sz="4000" dirty="0" smtClean="0">
                <a:solidFill>
                  <a:srgbClr val="000090"/>
                </a:solidFill>
                <a:latin typeface="Mistral"/>
                <a:cs typeface="Mistral"/>
              </a:rPr>
              <a:t>La CONVIVENCIA INSTITUCIONAL se suma y se mezcla con la convivencia propia del vínculo analítico, por fuera del contexto acotado por el encuadre.</a:t>
            </a:r>
          </a:p>
          <a:p>
            <a:pPr marL="457200" indent="-457200" algn="just">
              <a:spcBef>
                <a:spcPts val="1200"/>
              </a:spcBef>
              <a:buFont typeface="Wingdings" charset="2"/>
              <a:buChar char="ü"/>
            </a:pPr>
            <a:r>
              <a:rPr lang="es-ES_tradnl" sz="4000" dirty="0" smtClean="0">
                <a:solidFill>
                  <a:srgbClr val="000090"/>
                </a:solidFill>
                <a:latin typeface="Mistral"/>
                <a:cs typeface="Mistral"/>
              </a:rPr>
              <a:t>Esa suma de «cantidad» –o mejor dicho, de REALIDAD– puede ser una PIEDRA que nos haga tropezar con resistencias insuperables.</a:t>
            </a:r>
          </a:p>
          <a:p>
            <a:pPr marL="457200" indent="-457200" algn="just">
              <a:spcBef>
                <a:spcPts val="1200"/>
              </a:spcBef>
              <a:buFont typeface="Wingdings" charset="2"/>
              <a:buChar char="ü"/>
            </a:pPr>
            <a:r>
              <a:rPr lang="es-ES_tradnl" sz="4000" dirty="0" smtClean="0">
                <a:solidFill>
                  <a:srgbClr val="000090"/>
                </a:solidFill>
                <a:latin typeface="Mistral"/>
                <a:cs typeface="Mistral"/>
              </a:rPr>
              <a:t>Puede ser una PIEDRA en el zapato...</a:t>
            </a:r>
          </a:p>
          <a:p>
            <a:pPr marL="457200" indent="-457200" algn="just">
              <a:spcBef>
                <a:spcPts val="1200"/>
              </a:spcBef>
              <a:buFont typeface="Wingdings" charset="2"/>
              <a:buChar char="ü"/>
            </a:pPr>
            <a:r>
              <a:rPr lang="es-ES_tradnl" sz="4000" dirty="0" smtClean="0">
                <a:solidFill>
                  <a:srgbClr val="000090"/>
                </a:solidFill>
                <a:latin typeface="Mistral"/>
                <a:cs typeface="Mistral"/>
              </a:rPr>
              <a:t>Puede ser una PIEDRA en el camino...</a:t>
            </a:r>
          </a:p>
        </p:txBody>
      </p:sp>
    </p:spTree>
    <p:extLst>
      <p:ext uri="{BB962C8B-B14F-4D97-AF65-F5344CB8AC3E}">
        <p14:creationId xmlns:p14="http://schemas.microsoft.com/office/powerpoint/2010/main" val="4434216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32834" y="1181388"/>
            <a:ext cx="8492066" cy="4401205"/>
          </a:xfrm>
          <a:prstGeom prst="rect">
            <a:avLst/>
          </a:prstGeom>
        </p:spPr>
        <p:txBody>
          <a:bodyPr wrap="square">
            <a:spAutoFit/>
          </a:bodyPr>
          <a:lstStyle/>
          <a:p>
            <a:pPr marL="457200" indent="-457200" algn="just">
              <a:spcBef>
                <a:spcPts val="3600"/>
              </a:spcBef>
              <a:buFont typeface="Wingdings" charset="2"/>
              <a:buChar char="ü"/>
            </a:pPr>
            <a:r>
              <a:rPr lang="es-ES_tradnl" sz="4400" dirty="0" smtClean="0">
                <a:solidFill>
                  <a:srgbClr val="000090"/>
                </a:solidFill>
                <a:latin typeface="Mistral"/>
                <a:cs typeface="Mistral"/>
              </a:rPr>
              <a:t>Pero si contamos con la ayuda y la buena voluntad del PACIENTE... </a:t>
            </a:r>
          </a:p>
          <a:p>
            <a:pPr marL="457200" indent="-457200" algn="just">
              <a:spcBef>
                <a:spcPts val="3600"/>
              </a:spcBef>
              <a:buFont typeface="Wingdings" charset="2"/>
              <a:buChar char="ü"/>
            </a:pPr>
            <a:r>
              <a:rPr lang="es-ES_tradnl" sz="4400" dirty="0" smtClean="0">
                <a:solidFill>
                  <a:srgbClr val="000090"/>
                </a:solidFill>
                <a:latin typeface="Mistral"/>
                <a:cs typeface="Mistral"/>
              </a:rPr>
              <a:t>Que es también un COLEGA...</a:t>
            </a:r>
          </a:p>
          <a:p>
            <a:pPr marL="457200" indent="-457200" algn="just">
              <a:spcBef>
                <a:spcPts val="3600"/>
              </a:spcBef>
              <a:buFont typeface="Wingdings" charset="2"/>
              <a:buChar char="ü"/>
            </a:pPr>
            <a:r>
              <a:rPr lang="es-ES_tradnl" sz="4400" dirty="0" smtClean="0">
                <a:solidFill>
                  <a:srgbClr val="000090"/>
                </a:solidFill>
                <a:latin typeface="Mistral"/>
                <a:cs typeface="Mistral"/>
              </a:rPr>
              <a:t>Que es la verdadera </a:t>
            </a:r>
            <a:r>
              <a:rPr lang="es-ES_tradnl" sz="4400" dirty="0" smtClean="0">
                <a:solidFill>
                  <a:srgbClr val="FF0000"/>
                </a:solidFill>
                <a:latin typeface="Mistral"/>
                <a:cs typeface="Mistral"/>
              </a:rPr>
              <a:t>PARTE INTERESADA</a:t>
            </a:r>
            <a:r>
              <a:rPr lang="es-ES_tradnl" sz="4400" dirty="0" smtClean="0">
                <a:solidFill>
                  <a:srgbClr val="000090"/>
                </a:solidFill>
                <a:latin typeface="Mistral"/>
                <a:cs typeface="Mistral"/>
              </a:rPr>
              <a:t> en el éxito de la tarea...</a:t>
            </a:r>
          </a:p>
        </p:txBody>
      </p:sp>
    </p:spTree>
    <p:extLst>
      <p:ext uri="{BB962C8B-B14F-4D97-AF65-F5344CB8AC3E}">
        <p14:creationId xmlns:p14="http://schemas.microsoft.com/office/powerpoint/2010/main" val="27350404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 y="1067088"/>
            <a:ext cx="8470900" cy="3785652"/>
          </a:xfrm>
          <a:prstGeom prst="rect">
            <a:avLst/>
          </a:prstGeom>
        </p:spPr>
        <p:txBody>
          <a:bodyPr wrap="square">
            <a:spAutoFit/>
          </a:bodyPr>
          <a:lstStyle/>
          <a:p>
            <a:r>
              <a:rPr lang="es-ES_tradnl" sz="4800" dirty="0">
                <a:solidFill>
                  <a:srgbClr val="000090"/>
                </a:solidFill>
                <a:latin typeface="Mistral"/>
                <a:cs typeface="Mistral"/>
              </a:rPr>
              <a:t>E</a:t>
            </a:r>
            <a:r>
              <a:rPr lang="es-ES_tradnl" sz="4800" dirty="0" smtClean="0">
                <a:solidFill>
                  <a:srgbClr val="000090"/>
                </a:solidFill>
                <a:latin typeface="Mistral"/>
                <a:cs typeface="Mistral"/>
              </a:rPr>
              <a:t>sa misma PIEDRA...</a:t>
            </a:r>
          </a:p>
          <a:p>
            <a:pPr marL="685800" indent="-685800">
              <a:buFont typeface="Arial"/>
              <a:buChar char="•"/>
            </a:pPr>
            <a:endParaRPr lang="es-ES_tradnl" sz="4800" dirty="0" smtClean="0">
              <a:solidFill>
                <a:srgbClr val="000090"/>
              </a:solidFill>
              <a:latin typeface="Mistral"/>
              <a:cs typeface="Mistral"/>
            </a:endParaRPr>
          </a:p>
          <a:p>
            <a:pPr algn="ctr"/>
            <a:r>
              <a:rPr lang="es-ES_tradnl" sz="4800" dirty="0" smtClean="0">
                <a:solidFill>
                  <a:srgbClr val="000090"/>
                </a:solidFill>
                <a:latin typeface="Mistral"/>
                <a:cs typeface="Mistral"/>
              </a:rPr>
              <a:t>puede hacer de nuestro bisturí...</a:t>
            </a:r>
          </a:p>
          <a:p>
            <a:pPr algn="ctr"/>
            <a:r>
              <a:rPr lang="es-ES_tradnl" sz="4800" dirty="0" smtClean="0">
                <a:solidFill>
                  <a:srgbClr val="000090"/>
                </a:solidFill>
                <a:latin typeface="Mistral"/>
                <a:cs typeface="Mistral"/>
              </a:rPr>
              <a:t> </a:t>
            </a:r>
          </a:p>
          <a:p>
            <a:pPr algn="r"/>
            <a:r>
              <a:rPr lang="es-ES_tradnl" sz="4800" dirty="0" smtClean="0">
                <a:solidFill>
                  <a:srgbClr val="000090"/>
                </a:solidFill>
                <a:latin typeface="Mistral"/>
                <a:cs typeface="Mistral"/>
              </a:rPr>
              <a:t>un instrumento más AFILADO</a:t>
            </a:r>
            <a:r>
              <a:rPr lang="es-ES_tradnl" sz="4400" dirty="0" smtClean="0">
                <a:solidFill>
                  <a:srgbClr val="000090"/>
                </a:solidFill>
                <a:latin typeface="Mistral"/>
                <a:cs typeface="Mistral"/>
              </a:rPr>
              <a:t>. </a:t>
            </a:r>
            <a:endParaRPr lang="es-ES_tradnl" sz="4400" dirty="0">
              <a:solidFill>
                <a:srgbClr val="000090"/>
              </a:solidFill>
              <a:latin typeface="Mistral"/>
              <a:cs typeface="Mistral"/>
            </a:endParaRPr>
          </a:p>
        </p:txBody>
      </p:sp>
      <p:sp>
        <p:nvSpPr>
          <p:cNvPr id="3" name="Marco 2"/>
          <p:cNvSpPr/>
          <p:nvPr/>
        </p:nvSpPr>
        <p:spPr>
          <a:xfrm>
            <a:off x="0" y="0"/>
            <a:ext cx="9144000" cy="6858000"/>
          </a:xfrm>
          <a:prstGeom prst="frame">
            <a:avLst>
              <a:gd name="adj1" fmla="val 3714"/>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p14="http://schemas.microsoft.com/office/powerpoint/2010/main" val="3855787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p:cTn id="15"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6"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7"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20900" y="431800"/>
            <a:ext cx="4464483" cy="584776"/>
          </a:xfrm>
          <a:prstGeom prst="rect">
            <a:avLst/>
          </a:prstGeom>
          <a:noFill/>
        </p:spPr>
        <p:txBody>
          <a:bodyPr wrap="none" rtlCol="0">
            <a:spAutoFit/>
          </a:bodyPr>
          <a:lstStyle/>
          <a:p>
            <a:r>
              <a:rPr lang="es-ES" sz="3200" dirty="0" smtClean="0">
                <a:latin typeface="Mistral"/>
                <a:cs typeface="Mistral"/>
              </a:rPr>
              <a:t>CONDUCTA DEL PSICOANALISTA</a:t>
            </a:r>
            <a:endParaRPr lang="es-ES" sz="3200" dirty="0">
              <a:latin typeface="Mistral"/>
              <a:cs typeface="Mistral"/>
            </a:endParaRPr>
          </a:p>
        </p:txBody>
      </p:sp>
      <p:sp>
        <p:nvSpPr>
          <p:cNvPr id="5" name="Rectángulo redondeado 4"/>
          <p:cNvSpPr/>
          <p:nvPr/>
        </p:nvSpPr>
        <p:spPr>
          <a:xfrm>
            <a:off x="381000" y="1270000"/>
            <a:ext cx="3568700" cy="2400300"/>
          </a:xfrm>
          <a:prstGeom prst="roundRect">
            <a:avLst>
              <a:gd name="adj" fmla="val 16152"/>
            </a:avLst>
          </a:prstGeom>
          <a:noFill/>
          <a:ln w="381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uadroTexto 5"/>
          <p:cNvSpPr txBox="1"/>
          <p:nvPr/>
        </p:nvSpPr>
        <p:spPr>
          <a:xfrm>
            <a:off x="315372" y="1460500"/>
            <a:ext cx="3724096" cy="2062103"/>
          </a:xfrm>
          <a:prstGeom prst="rect">
            <a:avLst/>
          </a:prstGeom>
          <a:noFill/>
        </p:spPr>
        <p:txBody>
          <a:bodyPr wrap="none" rtlCol="0">
            <a:spAutoFit/>
          </a:bodyPr>
          <a:lstStyle/>
          <a:p>
            <a:pPr marL="457200" indent="-457200">
              <a:buFont typeface="Wingdings" charset="2"/>
              <a:buChar char="ü"/>
            </a:pPr>
            <a:r>
              <a:rPr lang="es-ES" sz="3200" dirty="0" smtClean="0">
                <a:solidFill>
                  <a:srgbClr val="000090"/>
                </a:solidFill>
                <a:latin typeface="Mistral"/>
                <a:cs typeface="Mistral"/>
              </a:rPr>
              <a:t>Amigos</a:t>
            </a:r>
          </a:p>
          <a:p>
            <a:pPr marL="457200" indent="-457200">
              <a:buFont typeface="Wingdings" charset="2"/>
              <a:buChar char="ü"/>
            </a:pPr>
            <a:r>
              <a:rPr lang="es-ES" sz="3200" dirty="0" smtClean="0">
                <a:solidFill>
                  <a:srgbClr val="000090"/>
                </a:solidFill>
                <a:latin typeface="Mistral"/>
                <a:cs typeface="Mistral"/>
              </a:rPr>
              <a:t>Familiares de amigos</a:t>
            </a:r>
          </a:p>
          <a:p>
            <a:pPr marL="457200" indent="-457200">
              <a:buFont typeface="Wingdings" charset="2"/>
              <a:buChar char="ü"/>
            </a:pPr>
            <a:r>
              <a:rPr lang="es-ES" sz="3200" dirty="0" smtClean="0">
                <a:solidFill>
                  <a:srgbClr val="000090"/>
                </a:solidFill>
                <a:latin typeface="Mistral"/>
                <a:cs typeface="Mistral"/>
              </a:rPr>
              <a:t>Vínculos sociales</a:t>
            </a:r>
          </a:p>
          <a:p>
            <a:pPr marL="457200" indent="-457200">
              <a:buFont typeface="Wingdings" charset="2"/>
              <a:buChar char="ü"/>
            </a:pPr>
            <a:r>
              <a:rPr lang="es-ES" sz="3200" dirty="0" smtClean="0">
                <a:solidFill>
                  <a:srgbClr val="800000"/>
                </a:solidFill>
                <a:latin typeface="Mistral"/>
                <a:cs typeface="Mistral"/>
              </a:rPr>
              <a:t>Vínculos con pacientes</a:t>
            </a:r>
            <a:endParaRPr lang="es-ES" sz="3200" dirty="0">
              <a:solidFill>
                <a:srgbClr val="800000"/>
              </a:solidFill>
              <a:latin typeface="Mistral"/>
              <a:cs typeface="Mistral"/>
            </a:endParaRPr>
          </a:p>
        </p:txBody>
      </p:sp>
      <p:sp>
        <p:nvSpPr>
          <p:cNvPr id="7" name="Flecha derecha 6"/>
          <p:cNvSpPr/>
          <p:nvPr/>
        </p:nvSpPr>
        <p:spPr>
          <a:xfrm>
            <a:off x="4095310" y="1648968"/>
            <a:ext cx="978408" cy="484632"/>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Flecha derecha 7"/>
          <p:cNvSpPr/>
          <p:nvPr/>
        </p:nvSpPr>
        <p:spPr>
          <a:xfrm rot="1800000">
            <a:off x="3905678" y="3575340"/>
            <a:ext cx="978408" cy="484632"/>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Flecha derecha 8"/>
          <p:cNvSpPr/>
          <p:nvPr/>
        </p:nvSpPr>
        <p:spPr>
          <a:xfrm rot="5400000">
            <a:off x="1338580" y="4096194"/>
            <a:ext cx="978408" cy="484632"/>
          </a:xfrm>
          <a:prstGeom prst="rightArrow">
            <a:avLst/>
          </a:prstGeom>
          <a:solidFill>
            <a:srgbClr val="8000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800000"/>
              </a:solidFill>
            </a:endParaRPr>
          </a:p>
        </p:txBody>
      </p:sp>
      <p:sp>
        <p:nvSpPr>
          <p:cNvPr id="10" name="CuadroTexto 9"/>
          <p:cNvSpPr txBox="1"/>
          <p:nvPr/>
        </p:nvSpPr>
        <p:spPr>
          <a:xfrm>
            <a:off x="5209447" y="1572768"/>
            <a:ext cx="1236236" cy="523220"/>
          </a:xfrm>
          <a:prstGeom prst="rect">
            <a:avLst/>
          </a:prstGeom>
          <a:noFill/>
        </p:spPr>
        <p:txBody>
          <a:bodyPr wrap="none" rtlCol="0">
            <a:spAutoFit/>
          </a:bodyPr>
          <a:lstStyle/>
          <a:p>
            <a:r>
              <a:rPr lang="es-ES" sz="2800" dirty="0" smtClean="0">
                <a:solidFill>
                  <a:srgbClr val="000090"/>
                </a:solidFill>
                <a:latin typeface="Mistral"/>
                <a:cs typeface="Mistral"/>
              </a:rPr>
              <a:t>DERIVAR</a:t>
            </a:r>
            <a:r>
              <a:rPr lang="es-ES" sz="2800" dirty="0" smtClean="0">
                <a:solidFill>
                  <a:srgbClr val="660066"/>
                </a:solidFill>
                <a:latin typeface="Mistral"/>
                <a:cs typeface="Mistral"/>
              </a:rPr>
              <a:t> </a:t>
            </a:r>
            <a:endParaRPr lang="es-ES" sz="2800" dirty="0">
              <a:solidFill>
                <a:srgbClr val="660066"/>
              </a:solidFill>
              <a:latin typeface="Mistral"/>
              <a:cs typeface="Mistral"/>
            </a:endParaRPr>
          </a:p>
        </p:txBody>
      </p:sp>
      <p:sp>
        <p:nvSpPr>
          <p:cNvPr id="11" name="CuadroTexto 10"/>
          <p:cNvSpPr txBox="1"/>
          <p:nvPr/>
        </p:nvSpPr>
        <p:spPr>
          <a:xfrm>
            <a:off x="4972118" y="3808506"/>
            <a:ext cx="2223686" cy="523220"/>
          </a:xfrm>
          <a:prstGeom prst="rect">
            <a:avLst/>
          </a:prstGeom>
          <a:noFill/>
        </p:spPr>
        <p:txBody>
          <a:bodyPr wrap="none" rtlCol="0">
            <a:spAutoFit/>
          </a:bodyPr>
          <a:lstStyle/>
          <a:p>
            <a:r>
              <a:rPr lang="es-ES" sz="2800" dirty="0" smtClean="0">
                <a:solidFill>
                  <a:srgbClr val="000090"/>
                </a:solidFill>
                <a:latin typeface="Mistral"/>
                <a:cs typeface="Mistral"/>
              </a:rPr>
              <a:t>ASUMIR RIESGOS</a:t>
            </a:r>
            <a:endParaRPr lang="es-ES" sz="2800" dirty="0">
              <a:solidFill>
                <a:srgbClr val="660066"/>
              </a:solidFill>
              <a:latin typeface="Mistral"/>
              <a:cs typeface="Mistral"/>
            </a:endParaRPr>
          </a:p>
        </p:txBody>
      </p:sp>
      <p:sp>
        <p:nvSpPr>
          <p:cNvPr id="12" name="CuadroTexto 11"/>
          <p:cNvSpPr txBox="1"/>
          <p:nvPr/>
        </p:nvSpPr>
        <p:spPr>
          <a:xfrm>
            <a:off x="1128565" y="4861580"/>
            <a:ext cx="1390124" cy="523220"/>
          </a:xfrm>
          <a:prstGeom prst="rect">
            <a:avLst/>
          </a:prstGeom>
          <a:noFill/>
        </p:spPr>
        <p:txBody>
          <a:bodyPr wrap="none" rtlCol="0">
            <a:spAutoFit/>
          </a:bodyPr>
          <a:lstStyle/>
          <a:p>
            <a:r>
              <a:rPr lang="es-ES" sz="2800" dirty="0" smtClean="0">
                <a:solidFill>
                  <a:srgbClr val="800000"/>
                </a:solidFill>
                <a:latin typeface="Mistral"/>
                <a:cs typeface="Mistral"/>
              </a:rPr>
              <a:t>DECLINAR </a:t>
            </a:r>
            <a:endParaRPr lang="es-ES" sz="2800" dirty="0">
              <a:solidFill>
                <a:srgbClr val="800000"/>
              </a:solidFill>
              <a:latin typeface="Mistral"/>
              <a:cs typeface="Mistral"/>
            </a:endParaRPr>
          </a:p>
        </p:txBody>
      </p:sp>
      <p:sp>
        <p:nvSpPr>
          <p:cNvPr id="15" name="Flecha doblada hacia arriba 14"/>
          <p:cNvSpPr/>
          <p:nvPr/>
        </p:nvSpPr>
        <p:spPr>
          <a:xfrm rot="5400000">
            <a:off x="5464227" y="4449910"/>
            <a:ext cx="850392" cy="731520"/>
          </a:xfrm>
          <a:prstGeom prst="bentUp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Flecha doblada hacia arriba 15"/>
          <p:cNvSpPr/>
          <p:nvPr/>
        </p:nvSpPr>
        <p:spPr>
          <a:xfrm rot="5400000">
            <a:off x="4953245" y="4943178"/>
            <a:ext cx="1853524" cy="731520"/>
          </a:xfrm>
          <a:prstGeom prst="bentUp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CuadroTexto 16"/>
          <p:cNvSpPr txBox="1"/>
          <p:nvPr/>
        </p:nvSpPr>
        <p:spPr>
          <a:xfrm>
            <a:off x="6382183" y="4363415"/>
            <a:ext cx="2291917" cy="1200329"/>
          </a:xfrm>
          <a:prstGeom prst="rect">
            <a:avLst/>
          </a:prstGeom>
          <a:noFill/>
        </p:spPr>
        <p:txBody>
          <a:bodyPr wrap="square" rtlCol="0">
            <a:spAutoFit/>
          </a:bodyPr>
          <a:lstStyle/>
          <a:p>
            <a:r>
              <a:rPr lang="es-ES" sz="3600" dirty="0" smtClean="0">
                <a:solidFill>
                  <a:srgbClr val="000090"/>
                </a:solidFill>
                <a:latin typeface="Mistral"/>
                <a:cs typeface="Mistral"/>
              </a:rPr>
              <a:t>Sacrificar el vínculo</a:t>
            </a:r>
            <a:endParaRPr lang="es-ES" sz="3600" dirty="0">
              <a:solidFill>
                <a:srgbClr val="000090"/>
              </a:solidFill>
              <a:latin typeface="Mistral"/>
              <a:cs typeface="Mistral"/>
            </a:endParaRPr>
          </a:p>
        </p:txBody>
      </p:sp>
      <p:sp>
        <p:nvSpPr>
          <p:cNvPr id="18" name="CuadroTexto 17"/>
          <p:cNvSpPr txBox="1"/>
          <p:nvPr/>
        </p:nvSpPr>
        <p:spPr>
          <a:xfrm>
            <a:off x="6278771" y="5705844"/>
            <a:ext cx="2801729" cy="646331"/>
          </a:xfrm>
          <a:prstGeom prst="rect">
            <a:avLst/>
          </a:prstGeom>
          <a:noFill/>
        </p:spPr>
        <p:txBody>
          <a:bodyPr wrap="square" rtlCol="0">
            <a:spAutoFit/>
          </a:bodyPr>
          <a:lstStyle/>
          <a:p>
            <a:r>
              <a:rPr lang="es-ES" sz="3600" dirty="0" smtClean="0">
                <a:solidFill>
                  <a:srgbClr val="000090"/>
                </a:solidFill>
                <a:latin typeface="Mistral"/>
                <a:cs typeface="Mistral"/>
              </a:rPr>
              <a:t>Fracaso del TTO.</a:t>
            </a:r>
            <a:endParaRPr lang="es-ES" sz="3600" dirty="0">
              <a:solidFill>
                <a:srgbClr val="000090"/>
              </a:solidFill>
              <a:latin typeface="Mistral"/>
              <a:cs typeface="Mistral"/>
            </a:endParaRPr>
          </a:p>
        </p:txBody>
      </p:sp>
      <p:sp>
        <p:nvSpPr>
          <p:cNvPr id="19" name="Flecha doblada hacia arriba 18"/>
          <p:cNvSpPr/>
          <p:nvPr/>
        </p:nvSpPr>
        <p:spPr>
          <a:xfrm rot="5400000">
            <a:off x="1642872" y="5459619"/>
            <a:ext cx="850392" cy="731520"/>
          </a:xfrm>
          <a:prstGeom prst="bentUpArrow">
            <a:avLst/>
          </a:prstGeom>
          <a:solidFill>
            <a:srgbClr val="8000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800000"/>
              </a:solidFill>
            </a:endParaRPr>
          </a:p>
        </p:txBody>
      </p:sp>
      <p:sp>
        <p:nvSpPr>
          <p:cNvPr id="20" name="CuadroTexto 19"/>
          <p:cNvSpPr txBox="1"/>
          <p:nvPr/>
        </p:nvSpPr>
        <p:spPr>
          <a:xfrm>
            <a:off x="2552700" y="5751724"/>
            <a:ext cx="2018501" cy="523220"/>
          </a:xfrm>
          <a:prstGeom prst="rect">
            <a:avLst/>
          </a:prstGeom>
          <a:noFill/>
        </p:spPr>
        <p:txBody>
          <a:bodyPr wrap="none" rtlCol="0">
            <a:spAutoFit/>
          </a:bodyPr>
          <a:lstStyle/>
          <a:p>
            <a:r>
              <a:rPr lang="es-ES" sz="2800" dirty="0" smtClean="0">
                <a:solidFill>
                  <a:srgbClr val="800000"/>
                </a:solidFill>
                <a:latin typeface="Mistral"/>
                <a:cs typeface="Mistral"/>
              </a:rPr>
              <a:t>Acto Terapéutico</a:t>
            </a:r>
            <a:endParaRPr lang="es-ES" sz="2800" dirty="0">
              <a:solidFill>
                <a:srgbClr val="800000"/>
              </a:solidFill>
              <a:latin typeface="Mistral"/>
              <a:cs typeface="Mistral"/>
            </a:endParaRPr>
          </a:p>
        </p:txBody>
      </p:sp>
      <p:sp>
        <p:nvSpPr>
          <p:cNvPr id="21" name="Conector 20"/>
          <p:cNvSpPr/>
          <p:nvPr/>
        </p:nvSpPr>
        <p:spPr>
          <a:xfrm>
            <a:off x="800608" y="4331726"/>
            <a:ext cx="4038092" cy="2411974"/>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2" name="Flecha doblada hacia arriba 21"/>
          <p:cNvSpPr/>
          <p:nvPr/>
        </p:nvSpPr>
        <p:spPr>
          <a:xfrm rot="5400000">
            <a:off x="5327811" y="2187651"/>
            <a:ext cx="850392" cy="731520"/>
          </a:xfrm>
          <a:prstGeom prst="bentUp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CuadroTexto 22"/>
          <p:cNvSpPr txBox="1"/>
          <p:nvPr/>
        </p:nvSpPr>
        <p:spPr>
          <a:xfrm>
            <a:off x="6245767" y="2101156"/>
            <a:ext cx="2291917" cy="1200329"/>
          </a:xfrm>
          <a:prstGeom prst="rect">
            <a:avLst/>
          </a:prstGeom>
          <a:noFill/>
        </p:spPr>
        <p:txBody>
          <a:bodyPr wrap="square" rtlCol="0">
            <a:spAutoFit/>
          </a:bodyPr>
          <a:lstStyle/>
          <a:p>
            <a:r>
              <a:rPr lang="es-ES" sz="3600" dirty="0" smtClean="0">
                <a:solidFill>
                  <a:srgbClr val="000090"/>
                </a:solidFill>
                <a:latin typeface="Mistral"/>
                <a:cs typeface="Mistral"/>
              </a:rPr>
              <a:t>Analista de confianza</a:t>
            </a:r>
            <a:endParaRPr lang="es-ES" sz="3600" dirty="0">
              <a:solidFill>
                <a:srgbClr val="000090"/>
              </a:solidFill>
              <a:latin typeface="Mistral"/>
              <a:cs typeface="Mistral"/>
            </a:endParaRPr>
          </a:p>
        </p:txBody>
      </p:sp>
      <p:cxnSp>
        <p:nvCxnSpPr>
          <p:cNvPr id="33" name="Conector curvado 32"/>
          <p:cNvCxnSpPr/>
          <p:nvPr/>
        </p:nvCxnSpPr>
        <p:spPr>
          <a:xfrm>
            <a:off x="2594889" y="5122332"/>
            <a:ext cx="3523878" cy="973667"/>
          </a:xfrm>
          <a:prstGeom prst="curvedConnector3">
            <a:avLst>
              <a:gd name="adj1" fmla="val 50240"/>
            </a:avLst>
          </a:prstGeom>
          <a:ln w="57150" cmpd="sng">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682352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left)">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edge">
                                      <p:cBhvr>
                                        <p:cTn id="39" dur="2000"/>
                                        <p:tgtEl>
                                          <p:spTgt spid="22"/>
                                        </p:tgtEl>
                                      </p:cBhvr>
                                    </p:animEffect>
                                  </p:childTnLst>
                                </p:cTn>
                              </p:par>
                              <p:par>
                                <p:cTn id="40" presetID="20" presetClass="entr" presetSubtype="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edge">
                                      <p:cBhvr>
                                        <p:cTn id="42" dur="20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left)">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up)">
                                      <p:cBhvr>
                                        <p:cTn id="67" dur="500"/>
                                        <p:tgtEl>
                                          <p:spTgt spid="9"/>
                                        </p:tgtEl>
                                      </p:cBhvr>
                                    </p:animEffect>
                                  </p:childTnLst>
                                </p:cTn>
                              </p:par>
                            </p:childTnLst>
                          </p:cTn>
                        </p:par>
                      </p:childTnLst>
                    </p:cTn>
                  </p:par>
                  <p:par>
                    <p:cTn id="68" fill="hold">
                      <p:stCondLst>
                        <p:cond delay="indefinite"/>
                      </p:stCondLst>
                      <p:childTnLst>
                        <p:par>
                          <p:cTn id="69" fill="hold">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12"/>
                                        </p:tgtEl>
                                        <p:attrNameLst>
                                          <p:attrName>style.visibility</p:attrName>
                                        </p:attrNameLst>
                                      </p:cBhvr>
                                      <p:to>
                                        <p:strVal val="visible"/>
                                      </p:to>
                                    </p:set>
                                    <p:anim calcmode="lin" valueType="num">
                                      <p:cBhvr>
                                        <p:cTn id="72" dur="1000" fill="hold"/>
                                        <p:tgtEl>
                                          <p:spTgt spid="12"/>
                                        </p:tgtEl>
                                        <p:attrNameLst>
                                          <p:attrName>ppt_w</p:attrName>
                                        </p:attrNameLst>
                                      </p:cBhvr>
                                      <p:tavLst>
                                        <p:tav tm="0">
                                          <p:val>
                                            <p:strVal val="#ppt_w*0.70"/>
                                          </p:val>
                                        </p:tav>
                                        <p:tav tm="100000">
                                          <p:val>
                                            <p:strVal val="#ppt_w"/>
                                          </p:val>
                                        </p:tav>
                                      </p:tavLst>
                                    </p:anim>
                                    <p:anim calcmode="lin" valueType="num">
                                      <p:cBhvr>
                                        <p:cTn id="73" dur="1000" fill="hold"/>
                                        <p:tgtEl>
                                          <p:spTgt spid="12"/>
                                        </p:tgtEl>
                                        <p:attrNameLst>
                                          <p:attrName>ppt_h</p:attrName>
                                        </p:attrNameLst>
                                      </p:cBhvr>
                                      <p:tavLst>
                                        <p:tav tm="0">
                                          <p:val>
                                            <p:strVal val="#ppt_h"/>
                                          </p:val>
                                        </p:tav>
                                        <p:tav tm="100000">
                                          <p:val>
                                            <p:strVal val="#ppt_h"/>
                                          </p:val>
                                        </p:tav>
                                      </p:tavLst>
                                    </p:anim>
                                    <p:animEffect transition="in" filter="fade">
                                      <p:cBhvr>
                                        <p:cTn id="74" dur="10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500"/>
                                        <p:tgtEl>
                                          <p:spTgt spid="33"/>
                                        </p:tgtEl>
                                      </p:cBhvr>
                                    </p:animEffect>
                                  </p:childTnLst>
                                </p:cTn>
                              </p:par>
                            </p:childTnLst>
                          </p:cTn>
                        </p:par>
                      </p:childTnLst>
                    </p:cTn>
                  </p:par>
                  <p:par>
                    <p:cTn id="80" fill="hold">
                      <p:stCondLst>
                        <p:cond delay="indefinite"/>
                      </p:stCondLst>
                      <p:childTnLst>
                        <p:par>
                          <p:cTn id="81" fill="hold">
                            <p:stCondLst>
                              <p:cond delay="0"/>
                            </p:stCondLst>
                            <p:childTnLst>
                              <p:par>
                                <p:cTn id="82" presetID="20"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wedge">
                                      <p:cBhvr>
                                        <p:cTn id="84" dur="2000"/>
                                        <p:tgtEl>
                                          <p:spTgt spid="19"/>
                                        </p:tgtEl>
                                      </p:cBhvr>
                                    </p:animEffect>
                                  </p:childTnLst>
                                </p:cTn>
                              </p:par>
                              <p:par>
                                <p:cTn id="85" presetID="20"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edge">
                                      <p:cBhvr>
                                        <p:cTn id="87" dur="20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7" grpId="0" animBg="1"/>
      <p:bldP spid="8" grpId="0" animBg="1"/>
      <p:bldP spid="9" grpId="0" animBg="1"/>
      <p:bldP spid="10" grpId="0"/>
      <p:bldP spid="11" grpId="0"/>
      <p:bldP spid="12" grpId="0"/>
      <p:bldP spid="15" grpId="0" animBg="1"/>
      <p:bldP spid="16" grpId="0" animBg="1"/>
      <p:bldP spid="17" grpId="0"/>
      <p:bldP spid="18" grpId="0"/>
      <p:bldP spid="19" grpId="0" animBg="1"/>
      <p:bldP spid="20" grpId="0"/>
      <p:bldP spid="21" grpId="0" animBg="1"/>
      <p:bldP spid="22" grpId="0" animBg="1"/>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39923" y="2739204"/>
            <a:ext cx="3167128" cy="769441"/>
          </a:xfrm>
          <a:prstGeom prst="rect">
            <a:avLst/>
          </a:prstGeom>
          <a:noFill/>
        </p:spPr>
        <p:txBody>
          <a:bodyPr wrap="none" rtlCol="0">
            <a:spAutoFit/>
          </a:bodyPr>
          <a:lstStyle/>
          <a:p>
            <a:r>
              <a:rPr lang="es-ES" sz="4400" dirty="0" smtClean="0">
                <a:latin typeface="Mistral"/>
                <a:cs typeface="Mistral"/>
              </a:rPr>
              <a:t>Muchas Gracias.</a:t>
            </a:r>
            <a:endParaRPr lang="es-ES" sz="4400" dirty="0">
              <a:latin typeface="Mistral"/>
              <a:cs typeface="Mistral"/>
            </a:endParaRPr>
          </a:p>
        </p:txBody>
      </p:sp>
    </p:spTree>
    <p:extLst>
      <p:ext uri="{BB962C8B-B14F-4D97-AF65-F5344CB8AC3E}">
        <p14:creationId xmlns:p14="http://schemas.microsoft.com/office/powerpoint/2010/main" val="35397029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20900" y="431800"/>
            <a:ext cx="4464483" cy="584776"/>
          </a:xfrm>
          <a:prstGeom prst="rect">
            <a:avLst/>
          </a:prstGeom>
          <a:noFill/>
        </p:spPr>
        <p:txBody>
          <a:bodyPr wrap="none" rtlCol="0">
            <a:spAutoFit/>
          </a:bodyPr>
          <a:lstStyle/>
          <a:p>
            <a:r>
              <a:rPr lang="es-ES" sz="3200" dirty="0" smtClean="0">
                <a:solidFill>
                  <a:srgbClr val="000000"/>
                </a:solidFill>
                <a:latin typeface="Mistral"/>
                <a:cs typeface="Mistral"/>
              </a:rPr>
              <a:t>CONDUCTA DEL PSICOANALISTA</a:t>
            </a:r>
            <a:endParaRPr lang="es-ES" sz="3200" dirty="0">
              <a:solidFill>
                <a:srgbClr val="000000"/>
              </a:solidFill>
              <a:latin typeface="Mistral"/>
              <a:cs typeface="Mistral"/>
            </a:endParaRPr>
          </a:p>
        </p:txBody>
      </p:sp>
      <p:sp>
        <p:nvSpPr>
          <p:cNvPr id="5" name="Rectángulo redondeado 4"/>
          <p:cNvSpPr/>
          <p:nvPr/>
        </p:nvSpPr>
        <p:spPr>
          <a:xfrm>
            <a:off x="381000" y="1270000"/>
            <a:ext cx="3568700" cy="2400300"/>
          </a:xfrm>
          <a:prstGeom prst="roundRect">
            <a:avLst>
              <a:gd name="adj" fmla="val 16152"/>
            </a:avLst>
          </a:prstGeom>
          <a:noFill/>
          <a:ln w="381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uadroTexto 5"/>
          <p:cNvSpPr txBox="1"/>
          <p:nvPr/>
        </p:nvSpPr>
        <p:spPr>
          <a:xfrm>
            <a:off x="571332" y="1689547"/>
            <a:ext cx="3418428" cy="1569660"/>
          </a:xfrm>
          <a:prstGeom prst="rect">
            <a:avLst/>
          </a:prstGeom>
          <a:noFill/>
        </p:spPr>
        <p:txBody>
          <a:bodyPr wrap="square" rtlCol="0">
            <a:spAutoFit/>
          </a:bodyPr>
          <a:lstStyle/>
          <a:p>
            <a:pPr marL="457200" indent="-457200">
              <a:buFont typeface="Wingdings" charset="2"/>
              <a:buChar char="ü"/>
            </a:pPr>
            <a:r>
              <a:rPr lang="es-ES" sz="3200" dirty="0" smtClean="0">
                <a:solidFill>
                  <a:srgbClr val="008000"/>
                </a:solidFill>
                <a:latin typeface="Mistral"/>
                <a:cs typeface="Mistral"/>
              </a:rPr>
              <a:t>VÍNCULO DE CONVIVENCIA INSTITUCIONAL</a:t>
            </a:r>
            <a:endParaRPr lang="es-ES" sz="3200" dirty="0">
              <a:solidFill>
                <a:srgbClr val="008000"/>
              </a:solidFill>
              <a:latin typeface="Mistral"/>
              <a:cs typeface="Mistral"/>
            </a:endParaRPr>
          </a:p>
        </p:txBody>
      </p:sp>
      <p:sp>
        <p:nvSpPr>
          <p:cNvPr id="7" name="Flecha derecha 6"/>
          <p:cNvSpPr/>
          <p:nvPr/>
        </p:nvSpPr>
        <p:spPr>
          <a:xfrm>
            <a:off x="4095310" y="1648968"/>
            <a:ext cx="978408" cy="484632"/>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Flecha derecha 7"/>
          <p:cNvSpPr/>
          <p:nvPr/>
        </p:nvSpPr>
        <p:spPr>
          <a:xfrm rot="1800000">
            <a:off x="3905678" y="3575340"/>
            <a:ext cx="978408" cy="484632"/>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Flecha derecha 8"/>
          <p:cNvSpPr/>
          <p:nvPr/>
        </p:nvSpPr>
        <p:spPr>
          <a:xfrm rot="5400000">
            <a:off x="1338580" y="4096194"/>
            <a:ext cx="978408" cy="484632"/>
          </a:xfrm>
          <a:prstGeom prst="rightArrow">
            <a:avLst/>
          </a:prstGeom>
          <a:solidFill>
            <a:srgbClr val="8000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800000"/>
              </a:solidFill>
            </a:endParaRPr>
          </a:p>
        </p:txBody>
      </p:sp>
      <p:sp>
        <p:nvSpPr>
          <p:cNvPr id="10" name="CuadroTexto 9"/>
          <p:cNvSpPr txBox="1"/>
          <p:nvPr/>
        </p:nvSpPr>
        <p:spPr>
          <a:xfrm>
            <a:off x="5031648" y="1610868"/>
            <a:ext cx="1303020" cy="523220"/>
          </a:xfrm>
          <a:prstGeom prst="rect">
            <a:avLst/>
          </a:prstGeom>
          <a:noFill/>
        </p:spPr>
        <p:txBody>
          <a:bodyPr wrap="square" rtlCol="0">
            <a:spAutoFit/>
          </a:bodyPr>
          <a:lstStyle/>
          <a:p>
            <a:r>
              <a:rPr lang="es-ES" sz="2800" dirty="0" smtClean="0">
                <a:solidFill>
                  <a:srgbClr val="000090"/>
                </a:solidFill>
                <a:latin typeface="Mistral"/>
                <a:cs typeface="Mistral"/>
              </a:rPr>
              <a:t>DERIVAR</a:t>
            </a:r>
            <a:endParaRPr lang="es-ES" sz="2800" dirty="0">
              <a:solidFill>
                <a:srgbClr val="008000"/>
              </a:solidFill>
              <a:latin typeface="Mistral"/>
              <a:cs typeface="Mistral"/>
            </a:endParaRPr>
          </a:p>
        </p:txBody>
      </p:sp>
      <p:sp>
        <p:nvSpPr>
          <p:cNvPr id="11" name="CuadroTexto 10"/>
          <p:cNvSpPr txBox="1"/>
          <p:nvPr/>
        </p:nvSpPr>
        <p:spPr>
          <a:xfrm>
            <a:off x="4883218" y="3897406"/>
            <a:ext cx="2223686" cy="523220"/>
          </a:xfrm>
          <a:prstGeom prst="rect">
            <a:avLst/>
          </a:prstGeom>
          <a:noFill/>
        </p:spPr>
        <p:txBody>
          <a:bodyPr wrap="none" rtlCol="0">
            <a:spAutoFit/>
          </a:bodyPr>
          <a:lstStyle/>
          <a:p>
            <a:r>
              <a:rPr lang="es-ES" sz="2800" dirty="0" smtClean="0">
                <a:solidFill>
                  <a:srgbClr val="000090"/>
                </a:solidFill>
                <a:latin typeface="Mistral"/>
                <a:cs typeface="Mistral"/>
              </a:rPr>
              <a:t>ASUMIR RIESGOS</a:t>
            </a:r>
            <a:endParaRPr lang="es-ES" sz="2800" dirty="0">
              <a:solidFill>
                <a:srgbClr val="660066"/>
              </a:solidFill>
              <a:latin typeface="Mistral"/>
              <a:cs typeface="Mistral"/>
            </a:endParaRPr>
          </a:p>
        </p:txBody>
      </p:sp>
      <p:sp>
        <p:nvSpPr>
          <p:cNvPr id="12" name="CuadroTexto 11"/>
          <p:cNvSpPr txBox="1"/>
          <p:nvPr/>
        </p:nvSpPr>
        <p:spPr>
          <a:xfrm>
            <a:off x="1128565" y="4861580"/>
            <a:ext cx="1390124" cy="523220"/>
          </a:xfrm>
          <a:prstGeom prst="rect">
            <a:avLst/>
          </a:prstGeom>
          <a:noFill/>
        </p:spPr>
        <p:txBody>
          <a:bodyPr wrap="none" rtlCol="0">
            <a:spAutoFit/>
          </a:bodyPr>
          <a:lstStyle/>
          <a:p>
            <a:r>
              <a:rPr lang="es-ES" sz="2800" dirty="0" smtClean="0">
                <a:solidFill>
                  <a:srgbClr val="800000"/>
                </a:solidFill>
                <a:latin typeface="Mistral"/>
                <a:cs typeface="Mistral"/>
              </a:rPr>
              <a:t>DECLINAR </a:t>
            </a:r>
            <a:endParaRPr lang="es-ES" sz="2800" dirty="0">
              <a:solidFill>
                <a:srgbClr val="800000"/>
              </a:solidFill>
              <a:latin typeface="Mistral"/>
              <a:cs typeface="Mistral"/>
            </a:endParaRPr>
          </a:p>
        </p:txBody>
      </p:sp>
      <p:sp>
        <p:nvSpPr>
          <p:cNvPr id="16" name="Flecha doblada hacia arriba 15"/>
          <p:cNvSpPr/>
          <p:nvPr/>
        </p:nvSpPr>
        <p:spPr>
          <a:xfrm rot="5400000">
            <a:off x="4864345" y="5032078"/>
            <a:ext cx="1853524" cy="731520"/>
          </a:xfrm>
          <a:prstGeom prst="bentUp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CuadroTexto 17"/>
          <p:cNvSpPr txBox="1"/>
          <p:nvPr/>
        </p:nvSpPr>
        <p:spPr>
          <a:xfrm>
            <a:off x="6189871" y="5794744"/>
            <a:ext cx="2801729" cy="646331"/>
          </a:xfrm>
          <a:prstGeom prst="rect">
            <a:avLst/>
          </a:prstGeom>
          <a:noFill/>
        </p:spPr>
        <p:txBody>
          <a:bodyPr wrap="square" rtlCol="0">
            <a:spAutoFit/>
          </a:bodyPr>
          <a:lstStyle/>
          <a:p>
            <a:r>
              <a:rPr lang="es-ES" sz="3600" dirty="0" smtClean="0">
                <a:solidFill>
                  <a:srgbClr val="000090"/>
                </a:solidFill>
                <a:latin typeface="Mistral"/>
                <a:cs typeface="Mistral"/>
              </a:rPr>
              <a:t>Fracaso del TTO.</a:t>
            </a:r>
            <a:endParaRPr lang="es-ES" sz="3600" dirty="0">
              <a:solidFill>
                <a:srgbClr val="000090"/>
              </a:solidFill>
              <a:latin typeface="Mistral"/>
              <a:cs typeface="Mistral"/>
            </a:endParaRPr>
          </a:p>
        </p:txBody>
      </p:sp>
      <p:sp>
        <p:nvSpPr>
          <p:cNvPr id="19" name="Flecha doblada hacia arriba 18"/>
          <p:cNvSpPr/>
          <p:nvPr/>
        </p:nvSpPr>
        <p:spPr>
          <a:xfrm rot="5400000">
            <a:off x="1668272" y="5459619"/>
            <a:ext cx="850392" cy="731520"/>
          </a:xfrm>
          <a:prstGeom prst="bentUpArrow">
            <a:avLst/>
          </a:prstGeom>
          <a:solidFill>
            <a:srgbClr val="800000"/>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rgbClr val="800000"/>
              </a:solidFill>
            </a:endParaRPr>
          </a:p>
        </p:txBody>
      </p:sp>
      <p:sp>
        <p:nvSpPr>
          <p:cNvPr id="20" name="CuadroTexto 19"/>
          <p:cNvSpPr txBox="1"/>
          <p:nvPr/>
        </p:nvSpPr>
        <p:spPr>
          <a:xfrm>
            <a:off x="2578100" y="5751724"/>
            <a:ext cx="2018501" cy="523220"/>
          </a:xfrm>
          <a:prstGeom prst="rect">
            <a:avLst/>
          </a:prstGeom>
          <a:noFill/>
        </p:spPr>
        <p:txBody>
          <a:bodyPr wrap="none" rtlCol="0">
            <a:spAutoFit/>
          </a:bodyPr>
          <a:lstStyle/>
          <a:p>
            <a:r>
              <a:rPr lang="es-ES" sz="2800" dirty="0" smtClean="0">
                <a:solidFill>
                  <a:srgbClr val="800000"/>
                </a:solidFill>
                <a:latin typeface="Mistral"/>
                <a:cs typeface="Mistral"/>
              </a:rPr>
              <a:t>Acto Terapéutico</a:t>
            </a:r>
            <a:endParaRPr lang="es-ES" sz="2800" dirty="0">
              <a:solidFill>
                <a:srgbClr val="800000"/>
              </a:solidFill>
              <a:latin typeface="Mistral"/>
              <a:cs typeface="Mistral"/>
            </a:endParaRPr>
          </a:p>
        </p:txBody>
      </p:sp>
      <p:sp>
        <p:nvSpPr>
          <p:cNvPr id="22" name="Flecha doblada hacia arriba 21"/>
          <p:cNvSpPr/>
          <p:nvPr/>
        </p:nvSpPr>
        <p:spPr>
          <a:xfrm rot="10800000" flipH="1">
            <a:off x="6986508" y="2313515"/>
            <a:ext cx="850392" cy="731520"/>
          </a:xfrm>
          <a:prstGeom prst="bentUp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3" name="CuadroTexto 22"/>
          <p:cNvSpPr txBox="1"/>
          <p:nvPr/>
        </p:nvSpPr>
        <p:spPr>
          <a:xfrm>
            <a:off x="6766467" y="3056574"/>
            <a:ext cx="2187033" cy="523220"/>
          </a:xfrm>
          <a:prstGeom prst="rect">
            <a:avLst/>
          </a:prstGeom>
          <a:noFill/>
        </p:spPr>
        <p:txBody>
          <a:bodyPr wrap="square" rtlCol="0">
            <a:spAutoFit/>
          </a:bodyPr>
          <a:lstStyle/>
          <a:p>
            <a:r>
              <a:rPr lang="es-ES" sz="2800" dirty="0">
                <a:solidFill>
                  <a:srgbClr val="FF0000"/>
                </a:solidFill>
                <a:latin typeface="Mistral"/>
                <a:cs typeface="Mistral"/>
              </a:rPr>
              <a:t>¿</a:t>
            </a:r>
            <a:r>
              <a:rPr lang="es-ES" sz="2800" dirty="0" smtClean="0">
                <a:solidFill>
                  <a:srgbClr val="FF0000"/>
                </a:solidFill>
                <a:latin typeface="Mistral"/>
                <a:cs typeface="Mistral"/>
              </a:rPr>
              <a:t>CONFIANZA?</a:t>
            </a:r>
            <a:endParaRPr lang="es-ES" sz="2800" dirty="0">
              <a:solidFill>
                <a:srgbClr val="FF0000"/>
              </a:solidFill>
              <a:latin typeface="Mistral"/>
              <a:cs typeface="Mistral"/>
            </a:endParaRPr>
          </a:p>
        </p:txBody>
      </p:sp>
      <p:sp>
        <p:nvSpPr>
          <p:cNvPr id="24" name="Conector 23"/>
          <p:cNvSpPr/>
          <p:nvPr/>
        </p:nvSpPr>
        <p:spPr>
          <a:xfrm>
            <a:off x="6311063" y="2755900"/>
            <a:ext cx="2666492" cy="1085410"/>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Flecha doblada hacia arriba 24"/>
          <p:cNvSpPr/>
          <p:nvPr/>
        </p:nvSpPr>
        <p:spPr>
          <a:xfrm rot="5400000">
            <a:off x="5375327" y="4538810"/>
            <a:ext cx="850392" cy="731520"/>
          </a:xfrm>
          <a:prstGeom prst="bentUp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6" name="CuadroTexto 25"/>
          <p:cNvSpPr txBox="1"/>
          <p:nvPr/>
        </p:nvSpPr>
        <p:spPr>
          <a:xfrm>
            <a:off x="6293283" y="4452315"/>
            <a:ext cx="2660217" cy="1200329"/>
          </a:xfrm>
          <a:prstGeom prst="rect">
            <a:avLst/>
          </a:prstGeom>
          <a:noFill/>
        </p:spPr>
        <p:txBody>
          <a:bodyPr wrap="square" rtlCol="0">
            <a:spAutoFit/>
          </a:bodyPr>
          <a:lstStyle/>
          <a:p>
            <a:r>
              <a:rPr lang="es-ES" sz="3600" dirty="0" smtClean="0">
                <a:solidFill>
                  <a:srgbClr val="000090"/>
                </a:solidFill>
                <a:latin typeface="Mistral"/>
                <a:cs typeface="Mistral"/>
              </a:rPr>
              <a:t>Sacrificio actual en el vínculo</a:t>
            </a:r>
            <a:endParaRPr lang="es-ES" sz="3600" dirty="0">
              <a:solidFill>
                <a:srgbClr val="000090"/>
              </a:solidFill>
              <a:latin typeface="Mistral"/>
              <a:cs typeface="Mistral"/>
            </a:endParaRPr>
          </a:p>
        </p:txBody>
      </p:sp>
      <p:sp>
        <p:nvSpPr>
          <p:cNvPr id="3" name="CuadroTexto 2"/>
          <p:cNvSpPr txBox="1"/>
          <p:nvPr/>
        </p:nvSpPr>
        <p:spPr>
          <a:xfrm>
            <a:off x="5005906" y="2110803"/>
            <a:ext cx="1979094" cy="1231106"/>
          </a:xfrm>
          <a:prstGeom prst="rect">
            <a:avLst/>
          </a:prstGeom>
          <a:noFill/>
        </p:spPr>
        <p:txBody>
          <a:bodyPr wrap="square" rtlCol="0">
            <a:spAutoFit/>
          </a:bodyPr>
          <a:lstStyle/>
          <a:p>
            <a:pPr lvl="0"/>
            <a:r>
              <a:rPr lang="es-ES" sz="2800" dirty="0">
                <a:solidFill>
                  <a:srgbClr val="660066"/>
                </a:solidFill>
                <a:latin typeface="Mistral"/>
                <a:cs typeface="Mistral"/>
              </a:rPr>
              <a:t> </a:t>
            </a:r>
            <a:r>
              <a:rPr lang="es-ES" sz="2800" dirty="0">
                <a:solidFill>
                  <a:srgbClr val="008000"/>
                </a:solidFill>
                <a:latin typeface="Mistral"/>
                <a:cs typeface="Mistral"/>
              </a:rPr>
              <a:t>FUERA DE </a:t>
            </a:r>
            <a:r>
              <a:rPr lang="es-ES" sz="2800" dirty="0" smtClean="0">
                <a:solidFill>
                  <a:srgbClr val="008000"/>
                </a:solidFill>
                <a:latin typeface="Mistral"/>
                <a:cs typeface="Mistral"/>
              </a:rPr>
              <a:t>LA INSTITUCIÓN</a:t>
            </a:r>
            <a:endParaRPr lang="es-ES" sz="2800" dirty="0">
              <a:solidFill>
                <a:srgbClr val="008000"/>
              </a:solidFill>
              <a:latin typeface="Mistral"/>
              <a:cs typeface="Mistral"/>
            </a:endParaRPr>
          </a:p>
          <a:p>
            <a:endParaRPr lang="es-ES" dirty="0"/>
          </a:p>
        </p:txBody>
      </p:sp>
      <p:sp>
        <p:nvSpPr>
          <p:cNvPr id="28" name="Conector 27"/>
          <p:cNvSpPr/>
          <p:nvPr/>
        </p:nvSpPr>
        <p:spPr>
          <a:xfrm>
            <a:off x="449687" y="2210287"/>
            <a:ext cx="3400373" cy="533527"/>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1032035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up)">
                                      <p:cBhvr>
                                        <p:cTn id="24" dur="500"/>
                                        <p:tgtEl>
                                          <p:spTgt spid="2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up)">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wipe(up)">
                                      <p:cBhvr>
                                        <p:cTn id="32" dur="500"/>
                                        <p:tgtEl>
                                          <p:spTgt spid="16"/>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up)">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wipe(up)">
                                      <p:cBhvr>
                                        <p:cTn id="40" dur="500"/>
                                        <p:tgtEl>
                                          <p:spTgt spid="9"/>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up)">
                                      <p:cBhvr>
                                        <p:cTn id="43" dur="500"/>
                                        <p:tgtEl>
                                          <p:spTgt spid="12"/>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up)">
                                      <p:cBhvr>
                                        <p:cTn id="46" dur="500"/>
                                        <p:tgtEl>
                                          <p:spTgt spid="19"/>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up)">
                                      <p:cBhvr>
                                        <p:cTn id="49" dur="500"/>
                                        <p:tgtEl>
                                          <p:spTgt spid="2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wipe(left)">
                                      <p:cBhvr>
                                        <p:cTn id="54" dur="500"/>
                                        <p:tgtEl>
                                          <p:spTgt spid="7"/>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wipe(left)">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55" presetClass="entr" presetSubtype="0"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1000" fill="hold"/>
                                        <p:tgtEl>
                                          <p:spTgt spid="3"/>
                                        </p:tgtEl>
                                        <p:attrNameLst>
                                          <p:attrName>ppt_w</p:attrName>
                                        </p:attrNameLst>
                                      </p:cBhvr>
                                      <p:tavLst>
                                        <p:tav tm="0">
                                          <p:val>
                                            <p:strVal val="#ppt_w*0.70"/>
                                          </p:val>
                                        </p:tav>
                                        <p:tav tm="100000">
                                          <p:val>
                                            <p:strVal val="#ppt_w"/>
                                          </p:val>
                                        </p:tav>
                                      </p:tavLst>
                                    </p:anim>
                                    <p:anim calcmode="lin" valueType="num">
                                      <p:cBhvr>
                                        <p:cTn id="63" dur="1000" fill="hold"/>
                                        <p:tgtEl>
                                          <p:spTgt spid="3"/>
                                        </p:tgtEl>
                                        <p:attrNameLst>
                                          <p:attrName>ppt_h</p:attrName>
                                        </p:attrNameLst>
                                      </p:cBhvr>
                                      <p:tavLst>
                                        <p:tav tm="0">
                                          <p:val>
                                            <p:strVal val="#ppt_h"/>
                                          </p:val>
                                        </p:tav>
                                        <p:tav tm="100000">
                                          <p:val>
                                            <p:strVal val="#ppt_h"/>
                                          </p:val>
                                        </p:tav>
                                      </p:tavLst>
                                    </p:anim>
                                    <p:animEffect transition="in" filter="fade">
                                      <p:cBhvr>
                                        <p:cTn id="64" dur="1000"/>
                                        <p:tgtEl>
                                          <p:spTgt spid="3"/>
                                        </p:tgtEl>
                                      </p:cBhvr>
                                    </p:animEffect>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grpId="0" nodeType="click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childTnLst>
                                </p:cTn>
                              </p:par>
                              <p:par>
                                <p:cTn id="71" presetID="23" presetClass="entr" presetSubtype="16"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500" fill="hold"/>
                                        <p:tgtEl>
                                          <p:spTgt spid="23"/>
                                        </p:tgtEl>
                                        <p:attrNameLst>
                                          <p:attrName>ppt_w</p:attrName>
                                        </p:attrNameLst>
                                      </p:cBhvr>
                                      <p:tavLst>
                                        <p:tav tm="0">
                                          <p:val>
                                            <p:fltVal val="0"/>
                                          </p:val>
                                        </p:tav>
                                        <p:tav tm="100000">
                                          <p:val>
                                            <p:strVal val="#ppt_w"/>
                                          </p:val>
                                        </p:tav>
                                      </p:tavLst>
                                    </p:anim>
                                    <p:anim calcmode="lin" valueType="num">
                                      <p:cBhvr>
                                        <p:cTn id="74"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p:bldP spid="11" grpId="0"/>
      <p:bldP spid="12" grpId="0"/>
      <p:bldP spid="16" grpId="0" animBg="1"/>
      <p:bldP spid="18" grpId="0"/>
      <p:bldP spid="19" grpId="0" animBg="1"/>
      <p:bldP spid="20" grpId="0"/>
      <p:bldP spid="22" grpId="0" animBg="1"/>
      <p:bldP spid="23" grpId="0"/>
      <p:bldP spid="24" grpId="0" animBg="1"/>
      <p:bldP spid="25" grpId="0" animBg="1"/>
      <p:bldP spid="26" grpId="0"/>
      <p:bldP spid="3" grpId="0"/>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730500" y="622300"/>
            <a:ext cx="3736920" cy="584776"/>
          </a:xfrm>
          <a:prstGeom prst="rect">
            <a:avLst/>
          </a:prstGeom>
          <a:noFill/>
        </p:spPr>
        <p:txBody>
          <a:bodyPr wrap="none" rtlCol="0">
            <a:spAutoFit/>
          </a:bodyPr>
          <a:lstStyle/>
          <a:p>
            <a:r>
              <a:rPr lang="es-ES" sz="3200" dirty="0" smtClean="0">
                <a:solidFill>
                  <a:srgbClr val="000000"/>
                </a:solidFill>
                <a:latin typeface="Mistral"/>
                <a:cs typeface="Mistral"/>
              </a:rPr>
              <a:t>CONDUCTA DEL PACIENTE</a:t>
            </a:r>
            <a:endParaRPr lang="es-ES" sz="3200" dirty="0">
              <a:solidFill>
                <a:srgbClr val="000000"/>
              </a:solidFill>
              <a:latin typeface="Mistral"/>
              <a:cs typeface="Mistral"/>
            </a:endParaRPr>
          </a:p>
        </p:txBody>
      </p:sp>
      <p:sp>
        <p:nvSpPr>
          <p:cNvPr id="3" name="CuadroTexto 2"/>
          <p:cNvSpPr txBox="1"/>
          <p:nvPr/>
        </p:nvSpPr>
        <p:spPr>
          <a:xfrm>
            <a:off x="1816100" y="2994630"/>
            <a:ext cx="5486400" cy="1077218"/>
          </a:xfrm>
          <a:prstGeom prst="rect">
            <a:avLst/>
          </a:prstGeom>
          <a:noFill/>
        </p:spPr>
        <p:txBody>
          <a:bodyPr wrap="square" rtlCol="0">
            <a:spAutoFit/>
          </a:bodyPr>
          <a:lstStyle/>
          <a:p>
            <a:pPr algn="ctr"/>
            <a:r>
              <a:rPr lang="es-ES" sz="3200" dirty="0" smtClean="0">
                <a:solidFill>
                  <a:srgbClr val="000090"/>
                </a:solidFill>
                <a:latin typeface="Mistral"/>
                <a:cs typeface="Mistral"/>
              </a:rPr>
              <a:t>¿POR QUÉ ANALIZARSE CON ALGUIEN DE LA MISMA INSTITUCIÓN?</a:t>
            </a:r>
            <a:endParaRPr lang="es-ES" sz="3200" dirty="0">
              <a:solidFill>
                <a:srgbClr val="000090"/>
              </a:solidFill>
              <a:latin typeface="Mistral"/>
              <a:cs typeface="Mistral"/>
            </a:endParaRPr>
          </a:p>
        </p:txBody>
      </p:sp>
      <p:sp>
        <p:nvSpPr>
          <p:cNvPr id="5" name="CuadroTexto 4"/>
          <p:cNvSpPr txBox="1"/>
          <p:nvPr/>
        </p:nvSpPr>
        <p:spPr>
          <a:xfrm>
            <a:off x="342901" y="1441270"/>
            <a:ext cx="5880100" cy="1200329"/>
          </a:xfrm>
          <a:prstGeom prst="rect">
            <a:avLst/>
          </a:prstGeom>
          <a:noFill/>
        </p:spPr>
        <p:txBody>
          <a:bodyPr wrap="square" rtlCol="0">
            <a:spAutoFit/>
          </a:bodyPr>
          <a:lstStyle/>
          <a:p>
            <a:r>
              <a:rPr lang="es-ES" sz="3600" dirty="0" smtClean="0">
                <a:latin typeface="Mistral"/>
                <a:cs typeface="Mistral"/>
              </a:rPr>
              <a:t>Si la convivencia institucional tiene «consecuencias desfavorables»...</a:t>
            </a:r>
            <a:endParaRPr lang="es-ES" sz="3600" dirty="0">
              <a:latin typeface="Mistral"/>
              <a:cs typeface="Mistral"/>
            </a:endParaRPr>
          </a:p>
        </p:txBody>
      </p:sp>
      <p:sp>
        <p:nvSpPr>
          <p:cNvPr id="6" name="Conector 5"/>
          <p:cNvSpPr/>
          <p:nvPr/>
        </p:nvSpPr>
        <p:spPr>
          <a:xfrm>
            <a:off x="4445508" y="3416300"/>
            <a:ext cx="2221992" cy="812800"/>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Flecha abajo 3"/>
          <p:cNvSpPr/>
          <p:nvPr/>
        </p:nvSpPr>
        <p:spPr>
          <a:xfrm>
            <a:off x="5283200" y="4229100"/>
            <a:ext cx="484632" cy="584200"/>
          </a:xfrm>
          <a:prstGeom prst="down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CuadroTexto 6"/>
          <p:cNvSpPr txBox="1"/>
          <p:nvPr/>
        </p:nvSpPr>
        <p:spPr>
          <a:xfrm>
            <a:off x="3287189" y="4648200"/>
            <a:ext cx="4550822" cy="1200329"/>
          </a:xfrm>
          <a:prstGeom prst="rect">
            <a:avLst/>
          </a:prstGeom>
          <a:noFill/>
        </p:spPr>
        <p:txBody>
          <a:bodyPr wrap="square" rtlCol="0">
            <a:spAutoFit/>
          </a:bodyPr>
          <a:lstStyle/>
          <a:p>
            <a:pPr algn="ctr"/>
            <a:r>
              <a:rPr lang="es-ES" sz="3600" dirty="0" smtClean="0">
                <a:latin typeface="Mistral"/>
                <a:cs typeface="Mistral"/>
              </a:rPr>
              <a:t>¿Cómo se forman las INSTITUCIONES?</a:t>
            </a:r>
            <a:endParaRPr lang="es-ES" sz="3600" dirty="0">
              <a:latin typeface="Mistral"/>
              <a:cs typeface="Mistral"/>
            </a:endParaRPr>
          </a:p>
        </p:txBody>
      </p:sp>
    </p:spTree>
    <p:extLst>
      <p:ext uri="{BB962C8B-B14F-4D97-AF65-F5344CB8AC3E}">
        <p14:creationId xmlns:p14="http://schemas.microsoft.com/office/powerpoint/2010/main" val="43467426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strVal val="#ppt_w*0.70"/>
                                          </p:val>
                                        </p:tav>
                                        <p:tav tm="100000">
                                          <p:val>
                                            <p:strVal val="#ppt_w"/>
                                          </p:val>
                                        </p:tav>
                                      </p:tavLst>
                                    </p:anim>
                                    <p:anim calcmode="lin" valueType="num">
                                      <p:cBhvr>
                                        <p:cTn id="28" dur="1000" fill="hold"/>
                                        <p:tgtEl>
                                          <p:spTgt spid="7"/>
                                        </p:tgtEl>
                                        <p:attrNameLst>
                                          <p:attrName>ppt_h</p:attrName>
                                        </p:attrNameLst>
                                      </p:cBhvr>
                                      <p:tavLst>
                                        <p:tav tm="0">
                                          <p:val>
                                            <p:strVal val="#ppt_h"/>
                                          </p:val>
                                        </p:tav>
                                        <p:tav tm="100000">
                                          <p:val>
                                            <p:strVal val="#ppt_h"/>
                                          </p:val>
                                        </p:tav>
                                      </p:tavLst>
                                    </p:anim>
                                    <p:animEffect transition="in" filter="fade">
                                      <p:cBhvr>
                                        <p:cTn id="2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4"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172670" y="4136437"/>
            <a:ext cx="6571030" cy="2062103"/>
          </a:xfrm>
          <a:prstGeom prst="rect">
            <a:avLst/>
          </a:prstGeom>
        </p:spPr>
        <p:txBody>
          <a:bodyPr wrap="none">
            <a:spAutoFit/>
          </a:bodyPr>
          <a:lstStyle/>
          <a:p>
            <a:pPr marL="457200" lvl="0" indent="-457200">
              <a:buFont typeface="Wingdings" charset="2"/>
              <a:buChar char="ü"/>
            </a:pPr>
            <a:r>
              <a:rPr lang="es-ES" sz="3200" dirty="0">
                <a:solidFill>
                  <a:srgbClr val="000090"/>
                </a:solidFill>
                <a:latin typeface="Mistral"/>
                <a:cs typeface="Mistral"/>
              </a:rPr>
              <a:t>Las personas que piensan</a:t>
            </a:r>
            <a:r>
              <a:rPr lang="es-ES" sz="3200" dirty="0">
                <a:solidFill>
                  <a:prstClr val="black"/>
                </a:solidFill>
                <a:latin typeface="Mistral"/>
                <a:cs typeface="Mistral"/>
              </a:rPr>
              <a:t> </a:t>
            </a:r>
            <a:r>
              <a:rPr lang="es-ES" sz="3200" dirty="0" smtClean="0">
                <a:solidFill>
                  <a:srgbClr val="800000"/>
                </a:solidFill>
                <a:latin typeface="Mistral"/>
                <a:cs typeface="Mistral"/>
              </a:rPr>
              <a:t>DISTINTO</a:t>
            </a:r>
          </a:p>
          <a:p>
            <a:pPr marL="457200" indent="-457200">
              <a:buFont typeface="Wingdings" charset="2"/>
              <a:buChar char="ü"/>
            </a:pPr>
            <a:r>
              <a:rPr lang="es-ES" sz="3200" dirty="0" smtClean="0">
                <a:solidFill>
                  <a:srgbClr val="000090"/>
                </a:solidFill>
                <a:latin typeface="Mistral"/>
                <a:cs typeface="Mistral"/>
              </a:rPr>
              <a:t>sobre un tema que les </a:t>
            </a:r>
            <a:r>
              <a:rPr lang="es-ES" sz="3200" dirty="0" smtClean="0">
                <a:solidFill>
                  <a:srgbClr val="FF0000"/>
                </a:solidFill>
                <a:latin typeface="Mistral"/>
                <a:cs typeface="Mistral"/>
              </a:rPr>
              <a:t>IMPORTA</a:t>
            </a:r>
          </a:p>
          <a:p>
            <a:pPr marL="457200" indent="-457200">
              <a:buFont typeface="Wingdings" charset="2"/>
              <a:buChar char="ü"/>
            </a:pPr>
            <a:r>
              <a:rPr lang="es-ES" sz="3200" dirty="0" smtClean="0">
                <a:solidFill>
                  <a:srgbClr val="000090"/>
                </a:solidFill>
                <a:latin typeface="Mistral"/>
                <a:cs typeface="Mistral"/>
              </a:rPr>
              <a:t>sobre el cual</a:t>
            </a:r>
            <a:r>
              <a:rPr lang="es-ES" sz="3200" dirty="0" smtClean="0">
                <a:latin typeface="Mistral"/>
                <a:cs typeface="Mistral"/>
              </a:rPr>
              <a:t> </a:t>
            </a:r>
            <a:r>
              <a:rPr lang="es-ES" sz="3200" dirty="0" smtClean="0">
                <a:solidFill>
                  <a:srgbClr val="FF0000"/>
                </a:solidFill>
                <a:latin typeface="Mistral"/>
                <a:cs typeface="Mistral"/>
              </a:rPr>
              <a:t>NECESITAN SEGUIR PENSANDO</a:t>
            </a:r>
          </a:p>
          <a:p>
            <a:pPr marL="457200" lvl="0" indent="-457200">
              <a:buFont typeface="Wingdings" charset="2"/>
              <a:buChar char="ü"/>
            </a:pPr>
            <a:endParaRPr lang="es-ES" sz="3200" dirty="0">
              <a:solidFill>
                <a:srgbClr val="008000"/>
              </a:solidFill>
              <a:latin typeface="Mistral"/>
              <a:cs typeface="Mistral"/>
            </a:endParaRPr>
          </a:p>
        </p:txBody>
      </p:sp>
      <p:sp>
        <p:nvSpPr>
          <p:cNvPr id="2" name="CuadroTexto 1"/>
          <p:cNvSpPr txBox="1"/>
          <p:nvPr/>
        </p:nvSpPr>
        <p:spPr>
          <a:xfrm>
            <a:off x="304800" y="713770"/>
            <a:ext cx="7543800" cy="1569660"/>
          </a:xfrm>
          <a:prstGeom prst="rect">
            <a:avLst/>
          </a:prstGeom>
          <a:noFill/>
        </p:spPr>
        <p:txBody>
          <a:bodyPr wrap="square" rtlCol="0">
            <a:spAutoFit/>
          </a:bodyPr>
          <a:lstStyle/>
          <a:p>
            <a:pPr marL="457200" indent="-457200">
              <a:buFont typeface="Wingdings" charset="2"/>
              <a:buChar char="ü"/>
            </a:pPr>
            <a:r>
              <a:rPr lang="es-ES" sz="3200" dirty="0" smtClean="0">
                <a:solidFill>
                  <a:srgbClr val="000090"/>
                </a:solidFill>
                <a:latin typeface="Mistral"/>
                <a:cs typeface="Mistral"/>
              </a:rPr>
              <a:t>Las personas que piensan</a:t>
            </a:r>
            <a:r>
              <a:rPr lang="es-ES" sz="3200" dirty="0" smtClean="0">
                <a:latin typeface="Mistral"/>
                <a:cs typeface="Mistral"/>
              </a:rPr>
              <a:t> </a:t>
            </a:r>
            <a:r>
              <a:rPr lang="es-ES" sz="3200" dirty="0" smtClean="0">
                <a:solidFill>
                  <a:srgbClr val="FF0000"/>
                </a:solidFill>
                <a:latin typeface="Mistral"/>
                <a:cs typeface="Mistral"/>
              </a:rPr>
              <a:t>DE MANERA SIMILAR</a:t>
            </a:r>
          </a:p>
          <a:p>
            <a:pPr marL="457200" indent="-457200">
              <a:buFont typeface="Wingdings" charset="2"/>
              <a:buChar char="ü"/>
            </a:pPr>
            <a:r>
              <a:rPr lang="es-ES" sz="3200" dirty="0" smtClean="0">
                <a:solidFill>
                  <a:srgbClr val="000090"/>
                </a:solidFill>
                <a:latin typeface="Mistral"/>
                <a:cs typeface="Mistral"/>
              </a:rPr>
              <a:t>sobre un tema que les </a:t>
            </a:r>
            <a:r>
              <a:rPr lang="es-ES" sz="3200" dirty="0" smtClean="0">
                <a:solidFill>
                  <a:srgbClr val="FF0000"/>
                </a:solidFill>
                <a:latin typeface="Mistral"/>
                <a:cs typeface="Mistral"/>
              </a:rPr>
              <a:t>IMPORTA</a:t>
            </a:r>
          </a:p>
          <a:p>
            <a:pPr marL="457200" indent="-457200">
              <a:buFont typeface="Wingdings" charset="2"/>
              <a:buChar char="ü"/>
            </a:pPr>
            <a:r>
              <a:rPr lang="es-ES" sz="3200" dirty="0" smtClean="0">
                <a:solidFill>
                  <a:srgbClr val="000090"/>
                </a:solidFill>
                <a:latin typeface="Mistral"/>
                <a:cs typeface="Mistral"/>
              </a:rPr>
              <a:t>sobre el cual</a:t>
            </a:r>
            <a:r>
              <a:rPr lang="es-ES" sz="3200" dirty="0" smtClean="0">
                <a:latin typeface="Mistral"/>
                <a:cs typeface="Mistral"/>
              </a:rPr>
              <a:t> </a:t>
            </a:r>
            <a:r>
              <a:rPr lang="es-ES" sz="3200" dirty="0" smtClean="0">
                <a:solidFill>
                  <a:srgbClr val="FF0000"/>
                </a:solidFill>
                <a:latin typeface="Mistral"/>
                <a:cs typeface="Mistral"/>
              </a:rPr>
              <a:t>NECESITAN SEGUIR PENSANDO</a:t>
            </a:r>
            <a:endParaRPr lang="es-ES" sz="3200" dirty="0">
              <a:solidFill>
                <a:srgbClr val="FF0000"/>
              </a:solidFill>
              <a:latin typeface="Mistral"/>
              <a:cs typeface="Mistral"/>
            </a:endParaRPr>
          </a:p>
        </p:txBody>
      </p:sp>
      <p:sp>
        <p:nvSpPr>
          <p:cNvPr id="3" name="Conector 2"/>
          <p:cNvSpPr/>
          <p:nvPr/>
        </p:nvSpPr>
        <p:spPr>
          <a:xfrm>
            <a:off x="5346700" y="3125428"/>
            <a:ext cx="2171700" cy="2145686"/>
          </a:xfrm>
          <a:prstGeom prst="flowChartConnector">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Cara sonriente 3"/>
          <p:cNvSpPr/>
          <p:nvPr/>
        </p:nvSpPr>
        <p:spPr>
          <a:xfrm>
            <a:off x="6096000" y="5449528"/>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Cara sonriente 4"/>
          <p:cNvSpPr/>
          <p:nvPr/>
        </p:nvSpPr>
        <p:spPr>
          <a:xfrm>
            <a:off x="6096000" y="238307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ara sonriente 5"/>
          <p:cNvSpPr/>
          <p:nvPr/>
        </p:nvSpPr>
        <p:spPr>
          <a:xfrm>
            <a:off x="4470400" y="388681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Cara sonriente 6"/>
          <p:cNvSpPr/>
          <p:nvPr/>
        </p:nvSpPr>
        <p:spPr>
          <a:xfrm>
            <a:off x="7721600" y="391221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CuadroTexto 8"/>
          <p:cNvSpPr txBox="1"/>
          <p:nvPr/>
        </p:nvSpPr>
        <p:spPr>
          <a:xfrm>
            <a:off x="1460500" y="2712372"/>
            <a:ext cx="3108543" cy="584776"/>
          </a:xfrm>
          <a:prstGeom prst="rect">
            <a:avLst/>
          </a:prstGeom>
          <a:noFill/>
        </p:spPr>
        <p:txBody>
          <a:bodyPr wrap="none" rtlCol="0">
            <a:spAutoFit/>
          </a:bodyPr>
          <a:lstStyle/>
          <a:p>
            <a:r>
              <a:rPr lang="es-ES" sz="3200" dirty="0" smtClean="0">
                <a:solidFill>
                  <a:srgbClr val="000090"/>
                </a:solidFill>
                <a:latin typeface="Mistral"/>
                <a:cs typeface="Mistral"/>
              </a:rPr>
              <a:t>TIENDEN A </a:t>
            </a:r>
            <a:r>
              <a:rPr lang="es-ES" sz="3200" dirty="0" smtClean="0">
                <a:solidFill>
                  <a:srgbClr val="FF0000"/>
                </a:solidFill>
                <a:latin typeface="Mistral"/>
                <a:cs typeface="Mistral"/>
              </a:rPr>
              <a:t>JUNTARSE</a:t>
            </a:r>
            <a:endParaRPr lang="es-ES" sz="3200" dirty="0">
              <a:solidFill>
                <a:srgbClr val="FF0000"/>
              </a:solidFill>
              <a:latin typeface="Mistral"/>
              <a:cs typeface="Mistral"/>
            </a:endParaRPr>
          </a:p>
        </p:txBody>
      </p:sp>
      <p:sp>
        <p:nvSpPr>
          <p:cNvPr id="10" name="CuadroTexto 9"/>
          <p:cNvSpPr txBox="1"/>
          <p:nvPr/>
        </p:nvSpPr>
        <p:spPr>
          <a:xfrm rot="2105357">
            <a:off x="6969097" y="546101"/>
            <a:ext cx="2467342" cy="646331"/>
          </a:xfrm>
          <a:prstGeom prst="rect">
            <a:avLst/>
          </a:prstGeom>
          <a:noFill/>
        </p:spPr>
        <p:txBody>
          <a:bodyPr wrap="none" rtlCol="0">
            <a:spAutoFit/>
          </a:bodyPr>
          <a:lstStyle/>
          <a:p>
            <a:r>
              <a:rPr lang="es-ES" sz="3600" dirty="0" smtClean="0">
                <a:latin typeface="Mistral"/>
                <a:cs typeface="Mistral"/>
              </a:rPr>
              <a:t>Sentido Común</a:t>
            </a:r>
            <a:endParaRPr lang="es-ES" sz="3600" dirty="0">
              <a:latin typeface="Mistral"/>
              <a:cs typeface="Mistral"/>
            </a:endParaRPr>
          </a:p>
        </p:txBody>
      </p:sp>
      <p:sp>
        <p:nvSpPr>
          <p:cNvPr id="12" name="CuadroTexto 11"/>
          <p:cNvSpPr txBox="1"/>
          <p:nvPr/>
        </p:nvSpPr>
        <p:spPr>
          <a:xfrm>
            <a:off x="1460500" y="5778826"/>
            <a:ext cx="3313928" cy="584776"/>
          </a:xfrm>
          <a:prstGeom prst="rect">
            <a:avLst/>
          </a:prstGeom>
          <a:noFill/>
        </p:spPr>
        <p:txBody>
          <a:bodyPr wrap="none" rtlCol="0">
            <a:spAutoFit/>
          </a:bodyPr>
          <a:lstStyle/>
          <a:p>
            <a:r>
              <a:rPr lang="es-ES" sz="3200" dirty="0" smtClean="0">
                <a:solidFill>
                  <a:srgbClr val="000090"/>
                </a:solidFill>
                <a:latin typeface="Mistral"/>
                <a:cs typeface="Mistral"/>
              </a:rPr>
              <a:t>TIENDEN A </a:t>
            </a:r>
            <a:r>
              <a:rPr lang="es-ES" sz="3200" dirty="0" smtClean="0">
                <a:solidFill>
                  <a:srgbClr val="800000"/>
                </a:solidFill>
                <a:latin typeface="Mistral"/>
                <a:cs typeface="Mistral"/>
              </a:rPr>
              <a:t>SEPARARSE</a:t>
            </a:r>
            <a:endParaRPr lang="es-ES" sz="3200" dirty="0">
              <a:solidFill>
                <a:srgbClr val="800000"/>
              </a:solidFill>
              <a:latin typeface="Mistral"/>
              <a:cs typeface="Mistral"/>
            </a:endParaRPr>
          </a:p>
        </p:txBody>
      </p:sp>
    </p:spTree>
    <p:extLst>
      <p:ext uri="{BB962C8B-B14F-4D97-AF65-F5344CB8AC3E}">
        <p14:creationId xmlns:p14="http://schemas.microsoft.com/office/powerpoint/2010/main" val="7506754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par>
                                <p:cTn id="21" presetID="1" presetClass="entr" presetSubtype="0" fill="hold" grpId="2"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42" presetClass="path" presetSubtype="0" accel="50000" decel="50000" fill="hold" grpId="0" nodeType="withEffect">
                                  <p:stCondLst>
                                    <p:cond delay="0"/>
                                  </p:stCondLst>
                                  <p:childTnLst>
                                    <p:animMotion origin="layout" path="M -2.22222E-6 4.07407E-6 L 0.10556 0.0037 " pathEditMode="relative" rAng="0" ptsTypes="AA">
                                      <p:cBhvr>
                                        <p:cTn id="30" dur="2000" fill="hold"/>
                                        <p:tgtEl>
                                          <p:spTgt spid="6"/>
                                        </p:tgtEl>
                                        <p:attrNameLst>
                                          <p:attrName>ppt_x</p:attrName>
                                          <p:attrName>ppt_y</p:attrName>
                                        </p:attrNameLst>
                                      </p:cBhvr>
                                      <p:rCtr x="5278" y="185"/>
                                    </p:animMotion>
                                  </p:childTnLst>
                                </p:cTn>
                              </p:par>
                              <p:par>
                                <p:cTn id="31" presetID="42" presetClass="path" presetSubtype="0" accel="50000" decel="50000" fill="hold" grpId="0" nodeType="withEffect">
                                  <p:stCondLst>
                                    <p:cond delay="0"/>
                                  </p:stCondLst>
                                  <p:childTnLst>
                                    <p:animMotion origin="layout" path="M 5.55112E-17 -1.85185E-6 L 5.55112E-17 0.13519 " pathEditMode="relative" rAng="0" ptsTypes="AA">
                                      <p:cBhvr>
                                        <p:cTn id="32" dur="2000" fill="hold"/>
                                        <p:tgtEl>
                                          <p:spTgt spid="5"/>
                                        </p:tgtEl>
                                        <p:attrNameLst>
                                          <p:attrName>ppt_x</p:attrName>
                                          <p:attrName>ppt_y</p:attrName>
                                        </p:attrNameLst>
                                      </p:cBhvr>
                                      <p:rCtr x="0" y="6759"/>
                                    </p:animMotion>
                                  </p:childTnLst>
                                </p:cTn>
                              </p:par>
                              <p:par>
                                <p:cTn id="33" presetID="42" presetClass="path" presetSubtype="0" accel="50000" decel="50000" fill="hold" grpId="0" nodeType="withEffect">
                                  <p:stCondLst>
                                    <p:cond delay="0"/>
                                  </p:stCondLst>
                                  <p:childTnLst>
                                    <p:animMotion origin="layout" path="M 2.22222E-6 4.07407E-6 L -0.11528 4.07407E-6 " pathEditMode="relative" rAng="0" ptsTypes="AA">
                                      <p:cBhvr>
                                        <p:cTn id="34" dur="2000" fill="hold"/>
                                        <p:tgtEl>
                                          <p:spTgt spid="7"/>
                                        </p:tgtEl>
                                        <p:attrNameLst>
                                          <p:attrName>ppt_x</p:attrName>
                                          <p:attrName>ppt_y</p:attrName>
                                        </p:attrNameLst>
                                      </p:cBhvr>
                                      <p:rCtr x="-5764" y="0"/>
                                    </p:animMotion>
                                  </p:childTnLst>
                                </p:cTn>
                              </p:par>
                              <p:par>
                                <p:cTn id="35" presetID="42" presetClass="path" presetSubtype="0" accel="50000" decel="50000" fill="hold" grpId="0" nodeType="withEffect">
                                  <p:stCondLst>
                                    <p:cond delay="0"/>
                                  </p:stCondLst>
                                  <p:childTnLst>
                                    <p:animMotion origin="layout" path="M 5.55112E-17 -4.07407E-6 L 0.00017 -0.14629 " pathEditMode="relative" rAng="0" ptsTypes="AA">
                                      <p:cBhvr>
                                        <p:cTn id="36" dur="2000" fill="hold"/>
                                        <p:tgtEl>
                                          <p:spTgt spid="4"/>
                                        </p:tgtEl>
                                        <p:attrNameLst>
                                          <p:attrName>ppt_x</p:attrName>
                                          <p:attrName>ppt_y</p:attrName>
                                        </p:attrNameLst>
                                      </p:cBhvr>
                                      <p:rCtr x="0" y="-7315"/>
                                    </p:animMotion>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iterate type="lt">
                                    <p:tmAbs val="0"/>
                                  </p:iterate>
                                  <p:childTnLst>
                                    <p:set>
                                      <p:cBhvr>
                                        <p:cTn id="4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iterate type="lt">
                                    <p:tmAbs val="0"/>
                                  </p:iterate>
                                  <p:childTnLst>
                                    <p:set>
                                      <p:cBhvr>
                                        <p:cTn id="4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iterate type="lt">
                                    <p:tmAbs val="0"/>
                                  </p:iterate>
                                  <p:childTnLst>
                                    <p:set>
                                      <p:cBhvr>
                                        <p:cTn id="4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par>
                                <p:cTn id="53" presetID="42" presetClass="path" presetSubtype="0" accel="50000" decel="50000" fill="hold" grpId="1" nodeType="withEffect">
                                  <p:stCondLst>
                                    <p:cond delay="0"/>
                                  </p:stCondLst>
                                  <p:childTnLst>
                                    <p:animMotion origin="layout" path="M 0.10555 0.00371 L -0.59392 0.00371 " pathEditMode="relative" rAng="0" ptsTypes="AA">
                                      <p:cBhvr>
                                        <p:cTn id="54" dur="2000" fill="hold"/>
                                        <p:tgtEl>
                                          <p:spTgt spid="6"/>
                                        </p:tgtEl>
                                        <p:attrNameLst>
                                          <p:attrName>ppt_x</p:attrName>
                                          <p:attrName>ppt_y</p:attrName>
                                        </p:attrNameLst>
                                      </p:cBhvr>
                                      <p:rCtr x="-34983" y="0"/>
                                    </p:animMotion>
                                  </p:childTnLst>
                                </p:cTn>
                              </p:par>
                              <p:par>
                                <p:cTn id="55" presetID="42" presetClass="path" presetSubtype="0" accel="50000" decel="50000" fill="hold" grpId="1" nodeType="withEffect">
                                  <p:stCondLst>
                                    <p:cond delay="0"/>
                                  </p:stCondLst>
                                  <p:childTnLst>
                                    <p:animMotion origin="layout" path="M 0.00017 -0.14629 L 0.00017 0.33334 " pathEditMode="relative" rAng="0" ptsTypes="AA">
                                      <p:cBhvr>
                                        <p:cTn id="56" dur="2000" fill="hold"/>
                                        <p:tgtEl>
                                          <p:spTgt spid="4"/>
                                        </p:tgtEl>
                                        <p:attrNameLst>
                                          <p:attrName>ppt_x</p:attrName>
                                          <p:attrName>ppt_y</p:attrName>
                                        </p:attrNameLst>
                                      </p:cBhvr>
                                      <p:rCtr x="0" y="23981"/>
                                    </p:animMotion>
                                  </p:childTnLst>
                                </p:cTn>
                              </p:par>
                            </p:childTnLst>
                          </p:cTn>
                        </p:par>
                      </p:childTnLst>
                    </p:cTn>
                  </p:par>
                  <p:par>
                    <p:cTn id="57" fill="hold">
                      <p:stCondLst>
                        <p:cond delay="indefinite"/>
                      </p:stCondLst>
                      <p:childTnLst>
                        <p:par>
                          <p:cTn id="58" fill="hold">
                            <p:stCondLst>
                              <p:cond delay="0"/>
                            </p:stCondLst>
                            <p:childTnLst>
                              <p:par>
                                <p:cTn id="59" presetID="18" presetClass="emph" presetSubtype="0" fill="hold" nodeType="clickEffect">
                                  <p:stCondLst>
                                    <p:cond delay="0"/>
                                  </p:stCondLst>
                                  <p:iterate type="lt">
                                    <p:tmPct val="4000"/>
                                  </p:iterate>
                                  <p:childTnLst>
                                    <p:set>
                                      <p:cBhvr override="childStyle">
                                        <p:cTn id="60" dur="500" fill="hold"/>
                                        <p:tgtEl>
                                          <p:spTgt spid="2">
                                            <p:txEl>
                                              <p:pRg st="0" end="0"/>
                                            </p:txEl>
                                          </p:spTgt>
                                        </p:tgtEl>
                                        <p:attrNameLst>
                                          <p:attrName>style.textDecorationUnderline</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18" presetClass="emph" presetSubtype="0" fill="hold" nodeType="clickEffect">
                                  <p:stCondLst>
                                    <p:cond delay="0"/>
                                  </p:stCondLst>
                                  <p:iterate type="lt">
                                    <p:tmPct val="4000"/>
                                  </p:iterate>
                                  <p:childTnLst>
                                    <p:set>
                                      <p:cBhvr override="childStyle">
                                        <p:cTn id="64" dur="500" fill="hold"/>
                                        <p:tgtEl>
                                          <p:spTgt spid="11">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P spid="4" grpId="2" animBg="1"/>
      <p:bldP spid="5" grpId="0" animBg="1"/>
      <p:bldP spid="5" grpId="1" animBg="1"/>
      <p:bldP spid="6" grpId="0" animBg="1"/>
      <p:bldP spid="6" grpId="1" animBg="1"/>
      <p:bldP spid="6" grpId="2" animBg="1"/>
      <p:bldP spid="7" grpId="0" animBg="1"/>
      <p:bldP spid="7" grpId="1" animBg="1"/>
      <p:bldP spid="9"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ector 1"/>
          <p:cNvSpPr/>
          <p:nvPr/>
        </p:nvSpPr>
        <p:spPr>
          <a:xfrm>
            <a:off x="304800" y="330200"/>
            <a:ext cx="5003800" cy="4979014"/>
          </a:xfrm>
          <a:prstGeom prst="flowChartConnector">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 name="Cara sonriente 2"/>
          <p:cNvSpPr/>
          <p:nvPr/>
        </p:nvSpPr>
        <p:spPr>
          <a:xfrm>
            <a:off x="1587500" y="796477"/>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 name="Cara sonriente 3"/>
          <p:cNvSpPr/>
          <p:nvPr/>
        </p:nvSpPr>
        <p:spPr>
          <a:xfrm>
            <a:off x="3524250" y="1107320"/>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Cara sonriente 4"/>
          <p:cNvSpPr/>
          <p:nvPr/>
        </p:nvSpPr>
        <p:spPr>
          <a:xfrm>
            <a:off x="2552700" y="631088"/>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Cara sonriente 5"/>
          <p:cNvSpPr/>
          <p:nvPr/>
        </p:nvSpPr>
        <p:spPr>
          <a:xfrm>
            <a:off x="615950" y="2343746"/>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 name="Cara sonriente 6"/>
          <p:cNvSpPr/>
          <p:nvPr/>
        </p:nvSpPr>
        <p:spPr>
          <a:xfrm>
            <a:off x="2552700" y="1575703"/>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Cara sonriente 7"/>
          <p:cNvSpPr/>
          <p:nvPr/>
        </p:nvSpPr>
        <p:spPr>
          <a:xfrm>
            <a:off x="1428750" y="2198292"/>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Cara sonriente 8"/>
          <p:cNvSpPr/>
          <p:nvPr/>
        </p:nvSpPr>
        <p:spPr>
          <a:xfrm>
            <a:off x="1752600" y="301807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0" name="Cara sonriente 9"/>
          <p:cNvSpPr/>
          <p:nvPr/>
        </p:nvSpPr>
        <p:spPr>
          <a:xfrm>
            <a:off x="939800" y="1418163"/>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1" name="Cara sonriente 10"/>
          <p:cNvSpPr/>
          <p:nvPr/>
        </p:nvSpPr>
        <p:spPr>
          <a:xfrm>
            <a:off x="2400300" y="2331660"/>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Cara sonriente 11"/>
          <p:cNvSpPr/>
          <p:nvPr/>
        </p:nvSpPr>
        <p:spPr>
          <a:xfrm>
            <a:off x="1898650" y="414323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Cara sonriente 12"/>
          <p:cNvSpPr/>
          <p:nvPr/>
        </p:nvSpPr>
        <p:spPr>
          <a:xfrm>
            <a:off x="939800" y="3328917"/>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Cara sonriente 13"/>
          <p:cNvSpPr/>
          <p:nvPr/>
        </p:nvSpPr>
        <p:spPr>
          <a:xfrm>
            <a:off x="3524250" y="2020817"/>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Cara sonriente 14"/>
          <p:cNvSpPr/>
          <p:nvPr/>
        </p:nvSpPr>
        <p:spPr>
          <a:xfrm>
            <a:off x="2724150" y="3521548"/>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7" name="Elipse 16"/>
          <p:cNvSpPr/>
          <p:nvPr/>
        </p:nvSpPr>
        <p:spPr>
          <a:xfrm>
            <a:off x="3784600" y="3022600"/>
            <a:ext cx="914400" cy="914400"/>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pic>
        <p:nvPicPr>
          <p:cNvPr id="16" name="Imagen 15"/>
          <p:cNvPicPr>
            <a:picLocks noChangeAspect="1"/>
          </p:cNvPicPr>
          <p:nvPr/>
        </p:nvPicPr>
        <p:blipFill>
          <a:blip r:embed="rId2">
            <a:extLst>
              <a:ext uri="{BEBA8EAE-BF5A-486C-A8C5-ECC9F3942E4B}">
                <a14:imgProps xmlns:a14="http://schemas.microsoft.com/office/drawing/2010/main">
                  <a14:imgLayer r:embed="rId3">
                    <a14:imgEffect>
                      <a14:backgroundRemoval t="4093" b="95730" l="1597" r="89621">
                        <a14:foregroundMark x1="44711" y1="23488" x2="44711" y2="23488"/>
                        <a14:foregroundMark x1="44711" y1="23488" x2="44711" y2="23488"/>
                        <a14:foregroundMark x1="51697" y1="18505" x2="51697" y2="18505"/>
                        <a14:foregroundMark x1="51697" y1="18505" x2="51697" y2="18505"/>
                        <a14:foregroundMark x1="56088" y1="11032" x2="56088" y2="11032"/>
                        <a14:foregroundMark x1="59281" y1="16370" x2="59281" y2="16370"/>
                        <a14:foregroundMark x1="45110" y1="11744" x2="45110" y2="11744"/>
                        <a14:foregroundMark x1="47305" y1="11744" x2="47305" y2="11744"/>
                        <a14:foregroundMark x1="53094" y1="11744" x2="53094" y2="11744"/>
                        <a14:foregroundMark x1="55090" y1="12100" x2="55090" y2="12100"/>
                        <a14:foregroundMark x1="58882" y1="13523" x2="58882" y2="13523"/>
                        <a14:foregroundMark x1="61078" y1="13879" x2="61078" y2="13879"/>
                        <a14:foregroundMark x1="65469" y1="17260" x2="65469" y2="17260"/>
                        <a14:foregroundMark x1="67265" y1="19217" x2="67265" y2="19217"/>
                        <a14:foregroundMark x1="69062" y1="21352" x2="69062" y2="21352"/>
                        <a14:foregroundMark x1="68862" y1="24555" x2="68862" y2="24555"/>
                        <a14:foregroundMark x1="65868" y1="21886" x2="65868" y2="21886"/>
                        <a14:foregroundMark x1="58882" y1="17438" x2="58882" y2="17438"/>
                        <a14:foregroundMark x1="46307" y1="17260" x2="46307" y2="17260"/>
                        <a14:foregroundMark x1="46307" y1="17260" x2="46307" y2="17260"/>
                        <a14:foregroundMark x1="46307" y1="17260" x2="46307" y2="17260"/>
                        <a14:foregroundMark x1="51497" y1="21886" x2="51497" y2="21886"/>
                        <a14:foregroundMark x1="58882" y1="23132" x2="58882" y2="23132"/>
                        <a14:foregroundMark x1="65070" y1="33452" x2="65070" y2="33452"/>
                        <a14:foregroundMark x1="58084" y1="28648" x2="58084" y2="28648"/>
                        <a14:foregroundMark x1="55489" y1="29359" x2="55489" y2="29359"/>
                        <a14:foregroundMark x1="61078" y1="30605" x2="61078" y2="30605"/>
                        <a14:foregroundMark x1="64271" y1="29537" x2="64271" y2="29537"/>
                        <a14:foregroundMark x1="69860" y1="27580" x2="69860" y2="27580"/>
                        <a14:foregroundMark x1="69461" y1="30249" x2="69461" y2="30249"/>
                        <a14:foregroundMark x1="54092" y1="30249" x2="54092" y2="30249"/>
                        <a14:foregroundMark x1="51297" y1="30961" x2="51297" y2="30961"/>
                        <a14:foregroundMark x1="48902" y1="31317" x2="48902" y2="31317"/>
                        <a14:foregroundMark x1="50299" y1="31851" x2="50299" y2="31851"/>
                        <a14:foregroundMark x1="57485" y1="32206" x2="57485" y2="32206"/>
                        <a14:foregroundMark x1="42515" y1="33808" x2="42515" y2="33808"/>
                        <a14:foregroundMark x1="53493" y1="38790" x2="53493" y2="38790"/>
                        <a14:foregroundMark x1="55090" y1="35231" x2="55090" y2="35231"/>
                        <a14:foregroundMark x1="48503" y1="61744" x2="48503" y2="61744"/>
                        <a14:foregroundMark x1="48703" y1="62989" x2="48703" y2="62989"/>
                        <a14:foregroundMark x1="48104" y1="64591" x2="48104" y2="64591"/>
                        <a14:foregroundMark x1="54890" y1="64235" x2="54890" y2="64235"/>
                        <a14:foregroundMark x1="50100" y1="70285" x2="50100" y2="70285"/>
                        <a14:foregroundMark x1="31537" y1="70463" x2="31537" y2="70463"/>
                        <a14:foregroundMark x1="13373" y1="62989" x2="13373" y2="62989"/>
                        <a14:foregroundMark x1="12176" y1="68861" x2="12176" y2="68861"/>
                        <a14:foregroundMark x1="9182" y1="70641" x2="9182" y2="70641"/>
                        <a14:foregroundMark x1="8383" y1="71708" x2="8383" y2="71708"/>
                        <a14:foregroundMark x1="10579" y1="69751" x2="10579" y2="69751"/>
                        <a14:foregroundMark x1="15170" y1="48932" x2="15170" y2="48932"/>
                        <a14:foregroundMark x1="6387" y1="51423" x2="6387" y2="51423"/>
                        <a14:foregroundMark x1="5988" y1="52313" x2="5988" y2="52313"/>
                        <a14:foregroundMark x1="9980" y1="48399" x2="9980" y2="48399"/>
                        <a14:foregroundMark x1="8782" y1="49644" x2="8782" y2="49644"/>
                        <a14:foregroundMark x1="4990" y1="52669" x2="4990" y2="52669"/>
                        <a14:foregroundMark x1="4790" y1="53381" x2="4790" y2="53381"/>
                        <a14:foregroundMark x1="4192" y1="54626" x2="4192" y2="54626"/>
                        <a14:foregroundMark x1="3792" y1="55338" x2="3792" y2="55338"/>
                        <a14:foregroundMark x1="2994" y1="55872" x2="2994" y2="55872"/>
                        <a14:foregroundMark x1="4391" y1="61744" x2="4391" y2="61744"/>
                        <a14:foregroundMark x1="43713" y1="35943" x2="43713" y2="35943"/>
                        <a14:foregroundMark x1="57485" y1="39502" x2="57485" y2="39502"/>
                        <a14:foregroundMark x1="48902" y1="52135" x2="48902" y2="52135"/>
                        <a14:foregroundMark x1="55888" y1="52313" x2="55888" y2="52313"/>
                        <a14:foregroundMark x1="57685" y1="60854" x2="57685" y2="60854"/>
                        <a14:foregroundMark x1="6188" y1="78114" x2="6188" y2="78114"/>
                        <a14:foregroundMark x1="3792" y1="77402" x2="3792" y2="77402"/>
                        <a14:foregroundMark x1="2395" y1="74021" x2="2395" y2="74021"/>
                        <a14:foregroundMark x1="4790" y1="72420" x2="4790" y2="72420"/>
                        <a14:foregroundMark x1="8184" y1="66904" x2="8184" y2="66904"/>
                        <a14:foregroundMark x1="44711" y1="52135" x2="44711" y2="52135"/>
                        <a14:foregroundMark x1="47505" y1="35943" x2="47505" y2="35943"/>
                        <a14:foregroundMark x1="21557" y1="69039" x2="21557" y2="69039"/>
                        <a14:foregroundMark x1="34132" y1="80071" x2="34132" y2="80071"/>
                        <a14:foregroundMark x1="65070" y1="93238" x2="65070" y2="93238"/>
                        <a14:backgroundMark x1="9780" y1="71352" x2="9780" y2="71352"/>
                        <a14:backgroundMark x1="7984" y1="58897" x2="7984" y2="58897"/>
                      </a14:backgroundRemoval>
                    </a14:imgEffect>
                  </a14:imgLayer>
                </a14:imgProps>
              </a:ext>
            </a:extLst>
          </a:blip>
          <a:stretch>
            <a:fillRect/>
          </a:stretch>
        </p:blipFill>
        <p:spPr>
          <a:xfrm>
            <a:off x="3886200" y="3100317"/>
            <a:ext cx="706588" cy="792619"/>
          </a:xfrm>
          <a:prstGeom prst="rect">
            <a:avLst/>
          </a:prstGeom>
        </p:spPr>
      </p:pic>
      <p:sp>
        <p:nvSpPr>
          <p:cNvPr id="18" name="Cara sonriente 17"/>
          <p:cNvSpPr/>
          <p:nvPr/>
        </p:nvSpPr>
        <p:spPr>
          <a:xfrm>
            <a:off x="3041650" y="4295634"/>
            <a:ext cx="647700" cy="621686"/>
          </a:xfrm>
          <a:prstGeom prst="smileyFace">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9" name="CuadroTexto 18"/>
          <p:cNvSpPr txBox="1"/>
          <p:nvPr/>
        </p:nvSpPr>
        <p:spPr>
          <a:xfrm>
            <a:off x="1797050" y="5423514"/>
            <a:ext cx="2032928" cy="584776"/>
          </a:xfrm>
          <a:prstGeom prst="rect">
            <a:avLst/>
          </a:prstGeom>
          <a:noFill/>
        </p:spPr>
        <p:txBody>
          <a:bodyPr wrap="none" rtlCol="0">
            <a:spAutoFit/>
          </a:bodyPr>
          <a:lstStyle/>
          <a:p>
            <a:r>
              <a:rPr lang="es-ES" sz="3200" dirty="0" smtClean="0">
                <a:solidFill>
                  <a:srgbClr val="000090"/>
                </a:solidFill>
                <a:latin typeface="Mistral"/>
                <a:cs typeface="Mistral"/>
              </a:rPr>
              <a:t>NEUROLOGÍA</a:t>
            </a:r>
            <a:endParaRPr lang="es-ES" sz="3200" dirty="0">
              <a:solidFill>
                <a:srgbClr val="000090"/>
              </a:solidFill>
              <a:latin typeface="Mistral"/>
              <a:cs typeface="Mistral"/>
            </a:endParaRPr>
          </a:p>
        </p:txBody>
      </p:sp>
      <p:sp>
        <p:nvSpPr>
          <p:cNvPr id="20" name="Conector 19"/>
          <p:cNvSpPr/>
          <p:nvPr/>
        </p:nvSpPr>
        <p:spPr>
          <a:xfrm>
            <a:off x="6178550" y="2642503"/>
            <a:ext cx="2559050" cy="2573574"/>
          </a:xfrm>
          <a:prstGeom prst="flowChartConnector">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CuadroTexto 20"/>
          <p:cNvSpPr txBox="1"/>
          <p:nvPr/>
        </p:nvSpPr>
        <p:spPr>
          <a:xfrm>
            <a:off x="6375400" y="5360014"/>
            <a:ext cx="2172390" cy="584776"/>
          </a:xfrm>
          <a:prstGeom prst="rect">
            <a:avLst/>
          </a:prstGeom>
          <a:noFill/>
        </p:spPr>
        <p:txBody>
          <a:bodyPr wrap="none" rtlCol="0">
            <a:spAutoFit/>
          </a:bodyPr>
          <a:lstStyle/>
          <a:p>
            <a:r>
              <a:rPr lang="es-ES" sz="3200" dirty="0" smtClean="0">
                <a:solidFill>
                  <a:srgbClr val="FF0000"/>
                </a:solidFill>
                <a:latin typeface="Mistral"/>
                <a:cs typeface="Mistral"/>
              </a:rPr>
              <a:t>PSICOANÁLISIS</a:t>
            </a:r>
            <a:endParaRPr lang="es-ES" sz="3200" dirty="0">
              <a:solidFill>
                <a:srgbClr val="FF0000"/>
              </a:solidFill>
              <a:latin typeface="Mistral"/>
              <a:cs typeface="Mistral"/>
            </a:endParaRPr>
          </a:p>
        </p:txBody>
      </p:sp>
      <p:sp>
        <p:nvSpPr>
          <p:cNvPr id="23" name="CuadroTexto 22"/>
          <p:cNvSpPr txBox="1"/>
          <p:nvPr/>
        </p:nvSpPr>
        <p:spPr>
          <a:xfrm>
            <a:off x="5532850" y="2020817"/>
            <a:ext cx="2348319" cy="584776"/>
          </a:xfrm>
          <a:prstGeom prst="rect">
            <a:avLst/>
          </a:prstGeom>
          <a:noFill/>
        </p:spPr>
        <p:txBody>
          <a:bodyPr wrap="none" rtlCol="0">
            <a:spAutoFit/>
          </a:bodyPr>
          <a:lstStyle/>
          <a:p>
            <a:r>
              <a:rPr lang="es-ES" sz="3200" dirty="0" smtClean="0">
                <a:solidFill>
                  <a:srgbClr val="000090"/>
                </a:solidFill>
                <a:latin typeface="Mistral"/>
                <a:cs typeface="Mistral"/>
              </a:rPr>
              <a:t>Pensar</a:t>
            </a:r>
            <a:r>
              <a:rPr lang="es-ES" sz="3200" dirty="0" smtClean="0">
                <a:latin typeface="Mistral"/>
                <a:cs typeface="Mistral"/>
              </a:rPr>
              <a:t> </a:t>
            </a:r>
            <a:r>
              <a:rPr lang="es-ES" sz="3200" dirty="0" smtClean="0">
                <a:solidFill>
                  <a:srgbClr val="800000"/>
                </a:solidFill>
                <a:latin typeface="Mistral"/>
                <a:cs typeface="Mistral"/>
              </a:rPr>
              <a:t>DISTINTO</a:t>
            </a:r>
            <a:endParaRPr lang="es-ES" sz="3200" dirty="0">
              <a:solidFill>
                <a:srgbClr val="800000"/>
              </a:solidFill>
              <a:latin typeface="Mistral"/>
              <a:cs typeface="Mistral"/>
            </a:endParaRPr>
          </a:p>
        </p:txBody>
      </p:sp>
      <p:sp>
        <p:nvSpPr>
          <p:cNvPr id="24" name="Flecha izquierda 23"/>
          <p:cNvSpPr/>
          <p:nvPr/>
        </p:nvSpPr>
        <p:spPr>
          <a:xfrm rot="19724499">
            <a:off x="4585452" y="2799221"/>
            <a:ext cx="1236211" cy="357621"/>
          </a:xfrm>
          <a:prstGeom prst="leftArrow">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5" name="Flecha circular 24"/>
          <p:cNvSpPr/>
          <p:nvPr/>
        </p:nvSpPr>
        <p:spPr>
          <a:xfrm rot="12827852">
            <a:off x="3644853" y="2672376"/>
            <a:ext cx="719755" cy="523321"/>
          </a:xfrm>
          <a:prstGeom prst="circularArrow">
            <a:avLst>
              <a:gd name="adj1" fmla="val 8336"/>
              <a:gd name="adj2" fmla="val 1406282"/>
              <a:gd name="adj3" fmla="val 21203318"/>
              <a:gd name="adj4" fmla="val 15933442"/>
              <a:gd name="adj5" fmla="val 9126"/>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26" name="Flecha circular 25"/>
          <p:cNvSpPr/>
          <p:nvPr/>
        </p:nvSpPr>
        <p:spPr>
          <a:xfrm rot="1492027" flipH="1">
            <a:off x="3287203" y="3248126"/>
            <a:ext cx="719755" cy="523321"/>
          </a:xfrm>
          <a:prstGeom prst="circularArrow">
            <a:avLst>
              <a:gd name="adj1" fmla="val 8336"/>
              <a:gd name="adj2" fmla="val 1406282"/>
              <a:gd name="adj3" fmla="val 21203318"/>
              <a:gd name="adj4" fmla="val 15933442"/>
              <a:gd name="adj5" fmla="val 9126"/>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27" name="Flecha izquierda 26"/>
          <p:cNvSpPr/>
          <p:nvPr/>
        </p:nvSpPr>
        <p:spPr>
          <a:xfrm rot="1671980">
            <a:off x="3398834" y="3047758"/>
            <a:ext cx="430831" cy="108224"/>
          </a:xfrm>
          <a:prstGeom prst="leftArrow">
            <a:avLst>
              <a:gd name="adj1" fmla="val 50000"/>
              <a:gd name="adj2" fmla="val 102665"/>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8" name="Rectángulo 27"/>
          <p:cNvSpPr/>
          <p:nvPr/>
        </p:nvSpPr>
        <p:spPr>
          <a:xfrm>
            <a:off x="5727175" y="6052224"/>
            <a:ext cx="3018775" cy="584776"/>
          </a:xfrm>
          <a:prstGeom prst="rect">
            <a:avLst/>
          </a:prstGeom>
        </p:spPr>
        <p:txBody>
          <a:bodyPr wrap="none">
            <a:spAutoFit/>
          </a:bodyPr>
          <a:lstStyle/>
          <a:p>
            <a:r>
              <a:rPr lang="es-ES" sz="3200" dirty="0">
                <a:solidFill>
                  <a:srgbClr val="FF0000"/>
                </a:solidFill>
                <a:latin typeface="Mistral"/>
                <a:cs typeface="Mistral"/>
              </a:rPr>
              <a:t>DE MANERA SIMILAR</a:t>
            </a:r>
            <a:endParaRPr lang="es-ES" dirty="0"/>
          </a:p>
        </p:txBody>
      </p:sp>
      <p:sp>
        <p:nvSpPr>
          <p:cNvPr id="29" name="Rectángulo 28"/>
          <p:cNvSpPr/>
          <p:nvPr/>
        </p:nvSpPr>
        <p:spPr>
          <a:xfrm>
            <a:off x="2012950" y="6051034"/>
            <a:ext cx="1358665" cy="584776"/>
          </a:xfrm>
          <a:prstGeom prst="rect">
            <a:avLst/>
          </a:prstGeom>
        </p:spPr>
        <p:txBody>
          <a:bodyPr wrap="none">
            <a:spAutoFit/>
          </a:bodyPr>
          <a:lstStyle/>
          <a:p>
            <a:pPr lvl="0"/>
            <a:r>
              <a:rPr lang="es-ES" sz="3200" dirty="0">
                <a:solidFill>
                  <a:srgbClr val="800000"/>
                </a:solidFill>
                <a:latin typeface="Mistral"/>
                <a:cs typeface="Mistral"/>
              </a:rPr>
              <a:t>DISTINTO</a:t>
            </a:r>
          </a:p>
        </p:txBody>
      </p:sp>
      <p:sp>
        <p:nvSpPr>
          <p:cNvPr id="30" name="Flecha izquierda y derecha 29"/>
          <p:cNvSpPr/>
          <p:nvPr/>
        </p:nvSpPr>
        <p:spPr>
          <a:xfrm>
            <a:off x="3689349" y="6151178"/>
            <a:ext cx="2037825" cy="484632"/>
          </a:xfrm>
          <a:prstGeom prst="leftRightArrow">
            <a:avLst/>
          </a:prstGeom>
          <a:gradFill flip="none" rotWithShape="1">
            <a:gsLst>
              <a:gs pos="0">
                <a:srgbClr val="FF0000"/>
              </a:gs>
              <a:gs pos="91000">
                <a:srgbClr val="800000"/>
              </a:gs>
            </a:gsLst>
            <a:path path="circle">
              <a:fillToRect l="100000" t="100000"/>
            </a:path>
            <a:tileRect r="-100000" b="-100000"/>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solidFill>
                  <a:schemeClr val="bg1"/>
                </a:solidFill>
                <a:latin typeface="Mistral"/>
                <a:cs typeface="Mistral"/>
              </a:rPr>
              <a:t>PENSAR</a:t>
            </a:r>
            <a:endParaRPr lang="es-ES" dirty="0">
              <a:solidFill>
                <a:schemeClr val="bg1"/>
              </a:solidFill>
              <a:latin typeface="Mistral"/>
              <a:cs typeface="Mistral"/>
            </a:endParaRPr>
          </a:p>
        </p:txBody>
      </p:sp>
      <p:sp>
        <p:nvSpPr>
          <p:cNvPr id="31" name="CuadroTexto 30"/>
          <p:cNvSpPr txBox="1"/>
          <p:nvPr/>
        </p:nvSpPr>
        <p:spPr>
          <a:xfrm>
            <a:off x="4965700" y="217834"/>
            <a:ext cx="4089400" cy="1200329"/>
          </a:xfrm>
          <a:prstGeom prst="rect">
            <a:avLst/>
          </a:prstGeom>
          <a:noFill/>
        </p:spPr>
        <p:txBody>
          <a:bodyPr wrap="square" rtlCol="0">
            <a:spAutoFit/>
          </a:bodyPr>
          <a:lstStyle/>
          <a:p>
            <a:pPr algn="ctr"/>
            <a:r>
              <a:rPr lang="es-ES" sz="3600" dirty="0" smtClean="0">
                <a:latin typeface="Mistral"/>
                <a:cs typeface="Mistral"/>
              </a:rPr>
              <a:t>La experiencia con el método catártico</a:t>
            </a:r>
            <a:endParaRPr lang="es-ES" sz="3600" dirty="0">
              <a:latin typeface="Mistral"/>
              <a:cs typeface="Mistral"/>
            </a:endParaRPr>
          </a:p>
        </p:txBody>
      </p:sp>
      <p:sp>
        <p:nvSpPr>
          <p:cNvPr id="32" name="Flecha abajo 31"/>
          <p:cNvSpPr/>
          <p:nvPr/>
        </p:nvSpPr>
        <p:spPr>
          <a:xfrm>
            <a:off x="6273800" y="1418163"/>
            <a:ext cx="484632" cy="499537"/>
          </a:xfrm>
          <a:prstGeom prst="downArrow">
            <a:avLst/>
          </a:prstGeom>
          <a:solidFill>
            <a:srgbClr val="800000"/>
          </a:solidFill>
          <a:ln>
            <a:solidFill>
              <a:srgbClr val="8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834648711"/>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up)">
                                      <p:cBhvr>
                                        <p:cTn id="49" dur="500"/>
                                        <p:tgtEl>
                                          <p:spTgt spid="31"/>
                                        </p:tgtEl>
                                      </p:cBhvr>
                                    </p:animEffect>
                                  </p:childTnLst>
                                </p:cTn>
                              </p:par>
                            </p:childTnLst>
                          </p:cTn>
                        </p:par>
                        <p:par>
                          <p:cTn id="50" fill="hold">
                            <p:stCondLst>
                              <p:cond delay="500"/>
                            </p:stCondLst>
                            <p:childTnLst>
                              <p:par>
                                <p:cTn id="51" presetID="22" presetClass="entr" presetSubtype="1"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wipe(up)">
                                      <p:cBhvr>
                                        <p:cTn id="53" dur="500"/>
                                        <p:tgtEl>
                                          <p:spTgt spid="32"/>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7"/>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26"/>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42" presetClass="path" presetSubtype="0" accel="50000" decel="50000" fill="hold" nodeType="clickEffect">
                                  <p:stCondLst>
                                    <p:cond delay="0"/>
                                  </p:stCondLst>
                                  <p:childTnLst>
                                    <p:animMotion origin="layout" path="M -1.66667E-6 -2.22222E-6 L 0.35556 0.06667 " pathEditMode="relative" rAng="0" ptsTypes="AA">
                                      <p:cBhvr>
                                        <p:cTn id="71" dur="2000" fill="hold"/>
                                        <p:tgtEl>
                                          <p:spTgt spid="16"/>
                                        </p:tgtEl>
                                        <p:attrNameLst>
                                          <p:attrName>ppt_x</p:attrName>
                                          <p:attrName>ppt_y</p:attrName>
                                        </p:attrNameLst>
                                      </p:cBhvr>
                                      <p:rCtr x="17778" y="3333"/>
                                    </p:animMotion>
                                  </p:childTnLst>
                                </p:cTn>
                              </p:par>
                              <p:par>
                                <p:cTn id="72" presetID="42" presetClass="path" presetSubtype="0" accel="50000" decel="50000" fill="hold" grpId="0" nodeType="withEffect">
                                  <p:stCondLst>
                                    <p:cond delay="0"/>
                                  </p:stCondLst>
                                  <p:childTnLst>
                                    <p:animMotion origin="layout" path="M 1.11111E-6 2.59259E-6 L 0.35694 0.06852 " pathEditMode="relative" rAng="0" ptsTypes="AA">
                                      <p:cBhvr>
                                        <p:cTn id="73" dur="2000" fill="hold"/>
                                        <p:tgtEl>
                                          <p:spTgt spid="17"/>
                                        </p:tgtEl>
                                        <p:attrNameLst>
                                          <p:attrName>ppt_x</p:attrName>
                                          <p:attrName>ppt_y</p:attrName>
                                        </p:attrNameLst>
                                      </p:cBhvr>
                                      <p:rCtr x="17847" y="3426"/>
                                    </p:animMotion>
                                  </p:childTnLst>
                                </p:cTn>
                              </p:par>
                              <p:par>
                                <p:cTn id="74" presetID="1" presetClass="exit" presetSubtype="0" fill="hold" grpId="1" nodeType="withEffect">
                                  <p:stCondLst>
                                    <p:cond delay="0"/>
                                  </p:stCondLst>
                                  <p:childTnLst>
                                    <p:set>
                                      <p:cBhvr>
                                        <p:cTn id="75" dur="1" fill="hold">
                                          <p:stCondLst>
                                            <p:cond delay="0"/>
                                          </p:stCondLst>
                                        </p:cTn>
                                        <p:tgtEl>
                                          <p:spTgt spid="23"/>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24"/>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25"/>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27"/>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26"/>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1" nodeType="clickEffect">
                                  <p:stCondLst>
                                    <p:cond delay="0"/>
                                  </p:stCondLst>
                                  <p:childTnLst>
                                    <p:set>
                                      <p:cBhvr>
                                        <p:cTn id="87" dur="1" fill="hold">
                                          <p:stCondLst>
                                            <p:cond delay="0"/>
                                          </p:stCondLst>
                                        </p:cTn>
                                        <p:tgtEl>
                                          <p:spTgt spid="20"/>
                                        </p:tgtEl>
                                        <p:attrNameLst>
                                          <p:attrName>style.visibility</p:attrName>
                                        </p:attrNameLst>
                                      </p:cBhvr>
                                      <p:to>
                                        <p:strVal val="visible"/>
                                      </p:to>
                                    </p:set>
                                  </p:childTnLst>
                                </p:cTn>
                              </p:par>
                              <p:par>
                                <p:cTn id="88" presetID="1" presetClass="entr" presetSubtype="0" fill="hold" grpId="1" nodeType="withEffect">
                                  <p:stCondLst>
                                    <p:cond delay="0"/>
                                  </p:stCondLst>
                                  <p:childTnLst>
                                    <p:set>
                                      <p:cBhvr>
                                        <p:cTn id="89" dur="1" fill="hold">
                                          <p:stCondLst>
                                            <p:cond delay="0"/>
                                          </p:stCondLst>
                                        </p:cTn>
                                        <p:tgtEl>
                                          <p:spTgt spid="21"/>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42" presetClass="path" presetSubtype="0" accel="50000" decel="50000" fill="hold" grpId="0" nodeType="clickEffect">
                                  <p:stCondLst>
                                    <p:cond delay="0"/>
                                  </p:stCondLst>
                                  <p:childTnLst>
                                    <p:animMotion origin="layout" path="M -3.33333E-6 3.7037E-6 L 0.40018 0.11481 " pathEditMode="relative" rAng="0" ptsTypes="AA">
                                      <p:cBhvr>
                                        <p:cTn id="93" dur="2000" fill="hold"/>
                                        <p:tgtEl>
                                          <p:spTgt spid="14"/>
                                        </p:tgtEl>
                                        <p:attrNameLst>
                                          <p:attrName>ppt_x</p:attrName>
                                          <p:attrName>ppt_y</p:attrName>
                                        </p:attrNameLst>
                                      </p:cBhvr>
                                      <p:rCtr x="20000" y="5741"/>
                                    </p:animMotion>
                                  </p:childTnLst>
                                </p:cTn>
                              </p:par>
                              <p:par>
                                <p:cTn id="94" presetID="42" presetClass="path" presetSubtype="0" accel="50000" decel="50000" fill="hold" grpId="0" nodeType="withEffect">
                                  <p:stCondLst>
                                    <p:cond delay="0"/>
                                  </p:stCondLst>
                                  <p:childTnLst>
                                    <p:animMotion origin="layout" path="M -3.33333E-6 3.7037E-6 L 0.39723 0.01736 " pathEditMode="relative" rAng="0" ptsTypes="AA">
                                      <p:cBhvr>
                                        <p:cTn id="95" dur="2000" fill="hold"/>
                                        <p:tgtEl>
                                          <p:spTgt spid="15"/>
                                        </p:tgtEl>
                                        <p:attrNameLst>
                                          <p:attrName>ppt_x</p:attrName>
                                          <p:attrName>ppt_y</p:attrName>
                                        </p:attrNameLst>
                                      </p:cBhvr>
                                      <p:rCtr x="19861" y="856"/>
                                    </p:animMotion>
                                  </p:childTnLst>
                                </p:cTn>
                              </p:par>
                              <p:par>
                                <p:cTn id="96" presetID="42" presetClass="path" presetSubtype="0" accel="50000" decel="50000" fill="hold" grpId="0" nodeType="withEffect">
                                  <p:stCondLst>
                                    <p:cond delay="0"/>
                                  </p:stCondLst>
                                  <p:childTnLst>
                                    <p:animMotion origin="layout" path="M 3.33333E-6 -7.40741E-7 L 0.71944 0.17616 " pathEditMode="relative" rAng="0" ptsTypes="AA">
                                      <p:cBhvr>
                                        <p:cTn id="97" dur="2000" fill="hold"/>
                                        <p:tgtEl>
                                          <p:spTgt spid="8"/>
                                        </p:tgtEl>
                                        <p:attrNameLst>
                                          <p:attrName>ppt_x</p:attrName>
                                          <p:attrName>ppt_y</p:attrName>
                                        </p:attrNameLst>
                                      </p:cBhvr>
                                      <p:rCtr x="35972" y="8796"/>
                                    </p:animMotion>
                                  </p:childTnLst>
                                </p:cTn>
                              </p:par>
                              <p:par>
                                <p:cTn id="98" presetID="42" presetClass="path" presetSubtype="0" accel="50000" decel="50000" fill="hold" grpId="0" nodeType="withEffect">
                                  <p:stCondLst>
                                    <p:cond delay="0"/>
                                  </p:stCondLst>
                                  <p:childTnLst>
                                    <p:animMotion origin="layout" path="M -4.44444E-6 -3.33333E-6 L 0.62987 0.4382 " pathEditMode="relative" rAng="0" ptsTypes="AA">
                                      <p:cBhvr>
                                        <p:cTn id="99" dur="2000" fill="hold"/>
                                        <p:tgtEl>
                                          <p:spTgt spid="10"/>
                                        </p:tgtEl>
                                        <p:attrNameLst>
                                          <p:attrName>ppt_x</p:attrName>
                                          <p:attrName>ppt_y</p:attrName>
                                        </p:attrNameLst>
                                      </p:cBhvr>
                                      <p:rCtr x="31493" y="21898"/>
                                    </p:animMotion>
                                  </p:childTnLst>
                                </p:cTn>
                              </p:par>
                              <p:par>
                                <p:cTn id="100" presetID="42" presetClass="path" presetSubtype="0" accel="50000" decel="50000" fill="hold" grpId="0" nodeType="withEffect">
                                  <p:stCondLst>
                                    <p:cond delay="0"/>
                                  </p:stCondLst>
                                  <p:childTnLst>
                                    <p:animMotion origin="layout" path="M 4.44444E-6 7.40741E-7 L 0.52361 -0.01852 " pathEditMode="relative" rAng="0" ptsTypes="AA">
                                      <p:cBhvr>
                                        <p:cTn id="101" dur="2000" fill="hold"/>
                                        <p:tgtEl>
                                          <p:spTgt spid="18"/>
                                        </p:tgtEl>
                                        <p:attrNameLst>
                                          <p:attrName>ppt_x</p:attrName>
                                          <p:attrName>ppt_y</p:attrName>
                                        </p:attrNameLst>
                                      </p:cBhvr>
                                      <p:rCtr x="26181" y="-926"/>
                                    </p:animMotion>
                                  </p:childTnLst>
                                </p:cTn>
                              </p:par>
                            </p:childTnLst>
                          </p:cTn>
                        </p:par>
                      </p:childTnLst>
                    </p:cTn>
                  </p:par>
                  <p:par>
                    <p:cTn id="102" fill="hold">
                      <p:stCondLst>
                        <p:cond delay="indefinite"/>
                      </p:stCondLst>
                      <p:childTnLst>
                        <p:par>
                          <p:cTn id="103" fill="hold">
                            <p:stCondLst>
                              <p:cond delay="0"/>
                            </p:stCondLst>
                            <p:childTnLst>
                              <p:par>
                                <p:cTn id="104" presetID="21" presetClass="emph" presetSubtype="0" fill="hold" grpId="2" nodeType="clickEffect">
                                  <p:stCondLst>
                                    <p:cond delay="0"/>
                                  </p:stCondLst>
                                  <p:childTnLst>
                                    <p:animClr clrSpc="hsl" dir="cw">
                                      <p:cBhvr override="childStyle">
                                        <p:cTn id="105" dur="500" fill="hold"/>
                                        <p:tgtEl>
                                          <p:spTgt spid="14"/>
                                        </p:tgtEl>
                                        <p:attrNameLst>
                                          <p:attrName>style.color</p:attrName>
                                        </p:attrNameLst>
                                      </p:cBhvr>
                                      <p:by>
                                        <p:hsl h="7200000" s="0" l="0"/>
                                      </p:by>
                                    </p:animClr>
                                    <p:animClr clrSpc="hsl" dir="cw">
                                      <p:cBhvr>
                                        <p:cTn id="106" dur="500" fill="hold"/>
                                        <p:tgtEl>
                                          <p:spTgt spid="14"/>
                                        </p:tgtEl>
                                        <p:attrNameLst>
                                          <p:attrName>fillcolor</p:attrName>
                                        </p:attrNameLst>
                                      </p:cBhvr>
                                      <p:by>
                                        <p:hsl h="7200000" s="0" l="0"/>
                                      </p:by>
                                    </p:animClr>
                                    <p:animClr clrSpc="hsl" dir="cw">
                                      <p:cBhvr>
                                        <p:cTn id="107" dur="500" fill="hold"/>
                                        <p:tgtEl>
                                          <p:spTgt spid="14"/>
                                        </p:tgtEl>
                                        <p:attrNameLst>
                                          <p:attrName>stroke.color</p:attrName>
                                        </p:attrNameLst>
                                      </p:cBhvr>
                                      <p:by>
                                        <p:hsl h="7200000" s="0" l="0"/>
                                      </p:by>
                                    </p:animClr>
                                    <p:set>
                                      <p:cBhvr>
                                        <p:cTn id="108" dur="500" fill="hold"/>
                                        <p:tgtEl>
                                          <p:spTgt spid="14"/>
                                        </p:tgtEl>
                                        <p:attrNameLst>
                                          <p:attrName>fill.type</p:attrName>
                                        </p:attrNameLst>
                                      </p:cBhvr>
                                      <p:to>
                                        <p:strVal val="solid"/>
                                      </p:to>
                                    </p:set>
                                  </p:childTnLst>
                                </p:cTn>
                              </p:par>
                              <p:par>
                                <p:cTn id="109" presetID="21" presetClass="emph" presetSubtype="0" fill="hold" grpId="2" nodeType="withEffect">
                                  <p:stCondLst>
                                    <p:cond delay="0"/>
                                  </p:stCondLst>
                                  <p:childTnLst>
                                    <p:animClr clrSpc="hsl" dir="cw">
                                      <p:cBhvr override="childStyle">
                                        <p:cTn id="110" dur="500" fill="hold"/>
                                        <p:tgtEl>
                                          <p:spTgt spid="10"/>
                                        </p:tgtEl>
                                        <p:attrNameLst>
                                          <p:attrName>style.color</p:attrName>
                                        </p:attrNameLst>
                                      </p:cBhvr>
                                      <p:by>
                                        <p:hsl h="7200000" s="0" l="0"/>
                                      </p:by>
                                    </p:animClr>
                                    <p:animClr clrSpc="hsl" dir="cw">
                                      <p:cBhvr>
                                        <p:cTn id="111" dur="500" fill="hold"/>
                                        <p:tgtEl>
                                          <p:spTgt spid="10"/>
                                        </p:tgtEl>
                                        <p:attrNameLst>
                                          <p:attrName>fillcolor</p:attrName>
                                        </p:attrNameLst>
                                      </p:cBhvr>
                                      <p:by>
                                        <p:hsl h="7200000" s="0" l="0"/>
                                      </p:by>
                                    </p:animClr>
                                    <p:animClr clrSpc="hsl" dir="cw">
                                      <p:cBhvr>
                                        <p:cTn id="112" dur="500" fill="hold"/>
                                        <p:tgtEl>
                                          <p:spTgt spid="10"/>
                                        </p:tgtEl>
                                        <p:attrNameLst>
                                          <p:attrName>stroke.color</p:attrName>
                                        </p:attrNameLst>
                                      </p:cBhvr>
                                      <p:by>
                                        <p:hsl h="7200000" s="0" l="0"/>
                                      </p:by>
                                    </p:animClr>
                                    <p:set>
                                      <p:cBhvr>
                                        <p:cTn id="113" dur="500" fill="hold"/>
                                        <p:tgtEl>
                                          <p:spTgt spid="10"/>
                                        </p:tgtEl>
                                        <p:attrNameLst>
                                          <p:attrName>fill.type</p:attrName>
                                        </p:attrNameLst>
                                      </p:cBhvr>
                                      <p:to>
                                        <p:strVal val="solid"/>
                                      </p:to>
                                    </p:set>
                                  </p:childTnLst>
                                </p:cTn>
                              </p:par>
                              <p:par>
                                <p:cTn id="114" presetID="21" presetClass="emph" presetSubtype="0" fill="hold" grpId="2" nodeType="withEffect">
                                  <p:stCondLst>
                                    <p:cond delay="0"/>
                                  </p:stCondLst>
                                  <p:childTnLst>
                                    <p:animClr clrSpc="hsl" dir="cw">
                                      <p:cBhvr override="childStyle">
                                        <p:cTn id="115" dur="500" fill="hold"/>
                                        <p:tgtEl>
                                          <p:spTgt spid="8"/>
                                        </p:tgtEl>
                                        <p:attrNameLst>
                                          <p:attrName>style.color</p:attrName>
                                        </p:attrNameLst>
                                      </p:cBhvr>
                                      <p:by>
                                        <p:hsl h="7200000" s="0" l="0"/>
                                      </p:by>
                                    </p:animClr>
                                    <p:animClr clrSpc="hsl" dir="cw">
                                      <p:cBhvr>
                                        <p:cTn id="116" dur="500" fill="hold"/>
                                        <p:tgtEl>
                                          <p:spTgt spid="8"/>
                                        </p:tgtEl>
                                        <p:attrNameLst>
                                          <p:attrName>fillcolor</p:attrName>
                                        </p:attrNameLst>
                                      </p:cBhvr>
                                      <p:by>
                                        <p:hsl h="7200000" s="0" l="0"/>
                                      </p:by>
                                    </p:animClr>
                                    <p:animClr clrSpc="hsl" dir="cw">
                                      <p:cBhvr>
                                        <p:cTn id="117" dur="500" fill="hold"/>
                                        <p:tgtEl>
                                          <p:spTgt spid="8"/>
                                        </p:tgtEl>
                                        <p:attrNameLst>
                                          <p:attrName>stroke.color</p:attrName>
                                        </p:attrNameLst>
                                      </p:cBhvr>
                                      <p:by>
                                        <p:hsl h="7200000" s="0" l="0"/>
                                      </p:by>
                                    </p:animClr>
                                    <p:set>
                                      <p:cBhvr>
                                        <p:cTn id="118" dur="500" fill="hold"/>
                                        <p:tgtEl>
                                          <p:spTgt spid="8"/>
                                        </p:tgtEl>
                                        <p:attrNameLst>
                                          <p:attrName>fill.type</p:attrName>
                                        </p:attrNameLst>
                                      </p:cBhvr>
                                      <p:to>
                                        <p:strVal val="solid"/>
                                      </p:to>
                                    </p:set>
                                  </p:childTnLst>
                                </p:cTn>
                              </p:par>
                              <p:par>
                                <p:cTn id="119" presetID="21" presetClass="emph" presetSubtype="0" fill="hold" grpId="2" nodeType="withEffect">
                                  <p:stCondLst>
                                    <p:cond delay="0"/>
                                  </p:stCondLst>
                                  <p:childTnLst>
                                    <p:animClr clrSpc="hsl" dir="cw">
                                      <p:cBhvr override="childStyle">
                                        <p:cTn id="120" dur="500" fill="hold"/>
                                        <p:tgtEl>
                                          <p:spTgt spid="15"/>
                                        </p:tgtEl>
                                        <p:attrNameLst>
                                          <p:attrName>style.color</p:attrName>
                                        </p:attrNameLst>
                                      </p:cBhvr>
                                      <p:by>
                                        <p:hsl h="7200000" s="0" l="0"/>
                                      </p:by>
                                    </p:animClr>
                                    <p:animClr clrSpc="hsl" dir="cw">
                                      <p:cBhvr>
                                        <p:cTn id="121" dur="500" fill="hold"/>
                                        <p:tgtEl>
                                          <p:spTgt spid="15"/>
                                        </p:tgtEl>
                                        <p:attrNameLst>
                                          <p:attrName>fillcolor</p:attrName>
                                        </p:attrNameLst>
                                      </p:cBhvr>
                                      <p:by>
                                        <p:hsl h="7200000" s="0" l="0"/>
                                      </p:by>
                                    </p:animClr>
                                    <p:animClr clrSpc="hsl" dir="cw">
                                      <p:cBhvr>
                                        <p:cTn id="122" dur="500" fill="hold"/>
                                        <p:tgtEl>
                                          <p:spTgt spid="15"/>
                                        </p:tgtEl>
                                        <p:attrNameLst>
                                          <p:attrName>stroke.color</p:attrName>
                                        </p:attrNameLst>
                                      </p:cBhvr>
                                      <p:by>
                                        <p:hsl h="7200000" s="0" l="0"/>
                                      </p:by>
                                    </p:animClr>
                                    <p:set>
                                      <p:cBhvr>
                                        <p:cTn id="123" dur="500" fill="hold"/>
                                        <p:tgtEl>
                                          <p:spTgt spid="15"/>
                                        </p:tgtEl>
                                        <p:attrNameLst>
                                          <p:attrName>fill.type</p:attrName>
                                        </p:attrNameLst>
                                      </p:cBhvr>
                                      <p:to>
                                        <p:strVal val="solid"/>
                                      </p:to>
                                    </p:set>
                                  </p:childTnLst>
                                </p:cTn>
                              </p:par>
                              <p:par>
                                <p:cTn id="124" presetID="21" presetClass="emph" presetSubtype="0" fill="hold" grpId="2" nodeType="withEffect">
                                  <p:stCondLst>
                                    <p:cond delay="0"/>
                                  </p:stCondLst>
                                  <p:childTnLst>
                                    <p:animClr clrSpc="hsl" dir="cw">
                                      <p:cBhvr override="childStyle">
                                        <p:cTn id="125" dur="500" fill="hold"/>
                                        <p:tgtEl>
                                          <p:spTgt spid="18"/>
                                        </p:tgtEl>
                                        <p:attrNameLst>
                                          <p:attrName>style.color</p:attrName>
                                        </p:attrNameLst>
                                      </p:cBhvr>
                                      <p:by>
                                        <p:hsl h="7200000" s="0" l="0"/>
                                      </p:by>
                                    </p:animClr>
                                    <p:animClr clrSpc="hsl" dir="cw">
                                      <p:cBhvr>
                                        <p:cTn id="126" dur="500" fill="hold"/>
                                        <p:tgtEl>
                                          <p:spTgt spid="18"/>
                                        </p:tgtEl>
                                        <p:attrNameLst>
                                          <p:attrName>fillcolor</p:attrName>
                                        </p:attrNameLst>
                                      </p:cBhvr>
                                      <p:by>
                                        <p:hsl h="7200000" s="0" l="0"/>
                                      </p:by>
                                    </p:animClr>
                                    <p:animClr clrSpc="hsl" dir="cw">
                                      <p:cBhvr>
                                        <p:cTn id="127" dur="500" fill="hold"/>
                                        <p:tgtEl>
                                          <p:spTgt spid="18"/>
                                        </p:tgtEl>
                                        <p:attrNameLst>
                                          <p:attrName>stroke.color</p:attrName>
                                        </p:attrNameLst>
                                      </p:cBhvr>
                                      <p:by>
                                        <p:hsl h="7200000" s="0" l="0"/>
                                      </p:by>
                                    </p:animClr>
                                    <p:set>
                                      <p:cBhvr>
                                        <p:cTn id="128" dur="500" fill="hold"/>
                                        <p:tgtEl>
                                          <p:spTgt spid="18"/>
                                        </p:tgtEl>
                                        <p:attrNameLst>
                                          <p:attrName>fill.type</p:attrName>
                                        </p:attrNameLst>
                                      </p:cBhvr>
                                      <p:to>
                                        <p:strVal val="solid"/>
                                      </p:to>
                                    </p:set>
                                  </p:childTnLst>
                                </p:cTn>
                              </p:par>
                            </p:childTnLst>
                          </p:cTn>
                        </p:par>
                      </p:childTnLst>
                    </p:cTn>
                  </p:par>
                  <p:par>
                    <p:cTn id="129" fill="hold">
                      <p:stCondLst>
                        <p:cond delay="indefinite"/>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30"/>
                                        </p:tgtEl>
                                        <p:attrNameLst>
                                          <p:attrName>style.visibility</p:attrName>
                                        </p:attrNameLst>
                                      </p:cBhvr>
                                      <p:to>
                                        <p:strVal val="visible"/>
                                      </p:to>
                                    </p:set>
                                    <p:anim calcmode="lin" valueType="num">
                                      <p:cBhvr>
                                        <p:cTn id="133" dur="500" fill="hold"/>
                                        <p:tgtEl>
                                          <p:spTgt spid="30"/>
                                        </p:tgtEl>
                                        <p:attrNameLst>
                                          <p:attrName>ppt_w</p:attrName>
                                        </p:attrNameLst>
                                      </p:cBhvr>
                                      <p:tavLst>
                                        <p:tav tm="0">
                                          <p:val>
                                            <p:fltVal val="0"/>
                                          </p:val>
                                        </p:tav>
                                        <p:tav tm="100000">
                                          <p:val>
                                            <p:strVal val="#ppt_w"/>
                                          </p:val>
                                        </p:tav>
                                      </p:tavLst>
                                    </p:anim>
                                    <p:anim calcmode="lin" valueType="num">
                                      <p:cBhvr>
                                        <p:cTn id="134" dur="500" fill="hold"/>
                                        <p:tgtEl>
                                          <p:spTgt spid="30"/>
                                        </p:tgtEl>
                                        <p:attrNameLst>
                                          <p:attrName>ppt_h</p:attrName>
                                        </p:attrNameLst>
                                      </p:cBhvr>
                                      <p:tavLst>
                                        <p:tav tm="0">
                                          <p:val>
                                            <p:fltVal val="0"/>
                                          </p:val>
                                        </p:tav>
                                        <p:tav tm="100000">
                                          <p:val>
                                            <p:strVal val="#ppt_h"/>
                                          </p:val>
                                        </p:tav>
                                      </p:tavLst>
                                    </p:anim>
                                    <p:animEffect transition="in" filter="fade">
                                      <p:cBhvr>
                                        <p:cTn id="135" dur="500"/>
                                        <p:tgtEl>
                                          <p:spTgt spid="30"/>
                                        </p:tgtEl>
                                      </p:cBhvr>
                                    </p:animEffect>
                                  </p:childTnLst>
                                </p:cTn>
                              </p:par>
                            </p:childTnLst>
                          </p:cTn>
                        </p:par>
                      </p:childTnLst>
                    </p:cTn>
                  </p:par>
                  <p:par>
                    <p:cTn id="136" fill="hold">
                      <p:stCondLst>
                        <p:cond delay="indefinite"/>
                      </p:stCondLst>
                      <p:childTnLst>
                        <p:par>
                          <p:cTn id="137" fill="hold">
                            <p:stCondLst>
                              <p:cond delay="0"/>
                            </p:stCondLst>
                            <p:childTnLst>
                              <p:par>
                                <p:cTn id="138" presetID="55" presetClass="entr" presetSubtype="0" fill="hold" grpId="0" nodeType="clickEffect">
                                  <p:stCondLst>
                                    <p:cond delay="0"/>
                                  </p:stCondLst>
                                  <p:childTnLst>
                                    <p:set>
                                      <p:cBhvr>
                                        <p:cTn id="139" dur="1" fill="hold">
                                          <p:stCondLst>
                                            <p:cond delay="0"/>
                                          </p:stCondLst>
                                        </p:cTn>
                                        <p:tgtEl>
                                          <p:spTgt spid="28"/>
                                        </p:tgtEl>
                                        <p:attrNameLst>
                                          <p:attrName>style.visibility</p:attrName>
                                        </p:attrNameLst>
                                      </p:cBhvr>
                                      <p:to>
                                        <p:strVal val="visible"/>
                                      </p:to>
                                    </p:set>
                                    <p:anim calcmode="lin" valueType="num">
                                      <p:cBhvr>
                                        <p:cTn id="140" dur="1000" fill="hold"/>
                                        <p:tgtEl>
                                          <p:spTgt spid="28"/>
                                        </p:tgtEl>
                                        <p:attrNameLst>
                                          <p:attrName>ppt_w</p:attrName>
                                        </p:attrNameLst>
                                      </p:cBhvr>
                                      <p:tavLst>
                                        <p:tav tm="0">
                                          <p:val>
                                            <p:strVal val="#ppt_w*0.70"/>
                                          </p:val>
                                        </p:tav>
                                        <p:tav tm="100000">
                                          <p:val>
                                            <p:strVal val="#ppt_w"/>
                                          </p:val>
                                        </p:tav>
                                      </p:tavLst>
                                    </p:anim>
                                    <p:anim calcmode="lin" valueType="num">
                                      <p:cBhvr>
                                        <p:cTn id="141" dur="1000" fill="hold"/>
                                        <p:tgtEl>
                                          <p:spTgt spid="28"/>
                                        </p:tgtEl>
                                        <p:attrNameLst>
                                          <p:attrName>ppt_h</p:attrName>
                                        </p:attrNameLst>
                                      </p:cBhvr>
                                      <p:tavLst>
                                        <p:tav tm="0">
                                          <p:val>
                                            <p:strVal val="#ppt_h"/>
                                          </p:val>
                                        </p:tav>
                                        <p:tav tm="100000">
                                          <p:val>
                                            <p:strVal val="#ppt_h"/>
                                          </p:val>
                                        </p:tav>
                                      </p:tavLst>
                                    </p:anim>
                                    <p:animEffect transition="in" filter="fade">
                                      <p:cBhvr>
                                        <p:cTn id="142" dur="1000"/>
                                        <p:tgtEl>
                                          <p:spTgt spid="28"/>
                                        </p:tgtEl>
                                      </p:cBhvr>
                                    </p:animEffect>
                                  </p:childTnLst>
                                </p:cTn>
                              </p:par>
                            </p:childTnLst>
                          </p:cTn>
                        </p:par>
                      </p:childTnLst>
                    </p:cTn>
                  </p:par>
                  <p:par>
                    <p:cTn id="143" fill="hold">
                      <p:stCondLst>
                        <p:cond delay="indefinite"/>
                      </p:stCondLst>
                      <p:childTnLst>
                        <p:par>
                          <p:cTn id="144" fill="hold">
                            <p:stCondLst>
                              <p:cond delay="0"/>
                            </p:stCondLst>
                            <p:childTnLst>
                              <p:par>
                                <p:cTn id="145" presetID="55" presetClass="entr" presetSubtype="0" fill="hold" grpId="0" nodeType="clickEffect">
                                  <p:stCondLst>
                                    <p:cond delay="0"/>
                                  </p:stCondLst>
                                  <p:childTnLst>
                                    <p:set>
                                      <p:cBhvr>
                                        <p:cTn id="146" dur="1" fill="hold">
                                          <p:stCondLst>
                                            <p:cond delay="0"/>
                                          </p:stCondLst>
                                        </p:cTn>
                                        <p:tgtEl>
                                          <p:spTgt spid="29"/>
                                        </p:tgtEl>
                                        <p:attrNameLst>
                                          <p:attrName>style.visibility</p:attrName>
                                        </p:attrNameLst>
                                      </p:cBhvr>
                                      <p:to>
                                        <p:strVal val="visible"/>
                                      </p:to>
                                    </p:set>
                                    <p:anim calcmode="lin" valueType="num">
                                      <p:cBhvr>
                                        <p:cTn id="147" dur="1000" fill="hold"/>
                                        <p:tgtEl>
                                          <p:spTgt spid="29"/>
                                        </p:tgtEl>
                                        <p:attrNameLst>
                                          <p:attrName>ppt_w</p:attrName>
                                        </p:attrNameLst>
                                      </p:cBhvr>
                                      <p:tavLst>
                                        <p:tav tm="0">
                                          <p:val>
                                            <p:strVal val="#ppt_w*0.70"/>
                                          </p:val>
                                        </p:tav>
                                        <p:tav tm="100000">
                                          <p:val>
                                            <p:strVal val="#ppt_w"/>
                                          </p:val>
                                        </p:tav>
                                      </p:tavLst>
                                    </p:anim>
                                    <p:anim calcmode="lin" valueType="num">
                                      <p:cBhvr>
                                        <p:cTn id="148" dur="1000" fill="hold"/>
                                        <p:tgtEl>
                                          <p:spTgt spid="29"/>
                                        </p:tgtEl>
                                        <p:attrNameLst>
                                          <p:attrName>ppt_h</p:attrName>
                                        </p:attrNameLst>
                                      </p:cBhvr>
                                      <p:tavLst>
                                        <p:tav tm="0">
                                          <p:val>
                                            <p:strVal val="#ppt_h"/>
                                          </p:val>
                                        </p:tav>
                                        <p:tav tm="100000">
                                          <p:val>
                                            <p:strVal val="#ppt_h"/>
                                          </p:val>
                                        </p:tav>
                                      </p:tavLst>
                                    </p:anim>
                                    <p:animEffect transition="in" filter="fade">
                                      <p:cBhvr>
                                        <p:cTn id="149"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8" grpId="1" animBg="1"/>
      <p:bldP spid="8" grpId="2" animBg="1"/>
      <p:bldP spid="9" grpId="0" animBg="1"/>
      <p:bldP spid="10" grpId="0" animBg="1"/>
      <p:bldP spid="10" grpId="1" animBg="1"/>
      <p:bldP spid="10" grpId="2" animBg="1"/>
      <p:bldP spid="11" grpId="0" animBg="1"/>
      <p:bldP spid="12" grpId="0" animBg="1"/>
      <p:bldP spid="13" grpId="0" animBg="1"/>
      <p:bldP spid="14" grpId="0" animBg="1"/>
      <p:bldP spid="14" grpId="1" animBg="1"/>
      <p:bldP spid="14" grpId="2" animBg="1"/>
      <p:bldP spid="15" grpId="0" animBg="1"/>
      <p:bldP spid="15" grpId="1" animBg="1"/>
      <p:bldP spid="15" grpId="2" animBg="1"/>
      <p:bldP spid="17" grpId="0" animBg="1"/>
      <p:bldP spid="17" grpId="1" animBg="1"/>
      <p:bldP spid="18" grpId="0" animBg="1"/>
      <p:bldP spid="18" grpId="1" animBg="1"/>
      <p:bldP spid="18" grpId="2" animBg="1"/>
      <p:bldP spid="19" grpId="0"/>
      <p:bldP spid="20" grpId="1" animBg="1"/>
      <p:bldP spid="21" grpId="1"/>
      <p:bldP spid="23" grpId="0"/>
      <p:bldP spid="23" grpId="1"/>
      <p:bldP spid="24" grpId="0" animBg="1"/>
      <p:bldP spid="24" grpId="1" animBg="1"/>
      <p:bldP spid="25" grpId="0" animBg="1"/>
      <p:bldP spid="25" grpId="1" animBg="1"/>
      <p:bldP spid="26" grpId="0" animBg="1"/>
      <p:bldP spid="26" grpId="1" animBg="1"/>
      <p:bldP spid="27" grpId="0" animBg="1"/>
      <p:bldP spid="27" grpId="1" animBg="1"/>
      <p:bldP spid="28" grpId="0"/>
      <p:bldP spid="29" grpId="0"/>
      <p:bldP spid="30" grpId="0" animBg="1"/>
      <p:bldP spid="31" grpId="0"/>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a:off x="0" y="495300"/>
            <a:ext cx="9144000" cy="6740307"/>
          </a:xfrm>
          <a:prstGeom prst="rect">
            <a:avLst/>
          </a:prstGeom>
          <a:noFill/>
        </p:spPr>
        <p:txBody>
          <a:bodyPr wrap="square" rtlCol="0">
            <a:spAutoFit/>
          </a:bodyPr>
          <a:lstStyle/>
          <a:p>
            <a:pPr algn="ctr"/>
            <a:endParaRPr lang="es-ES" sz="4000" dirty="0" smtClean="0">
              <a:solidFill>
                <a:srgbClr val="000090"/>
              </a:solidFill>
              <a:latin typeface="Mistral"/>
              <a:cs typeface="Mistral"/>
            </a:endParaRPr>
          </a:p>
          <a:p>
            <a:pPr algn="ctr"/>
            <a:r>
              <a:rPr lang="es-ES" sz="4000" dirty="0" smtClean="0">
                <a:solidFill>
                  <a:srgbClr val="000090"/>
                </a:solidFill>
                <a:latin typeface="Mistral"/>
                <a:cs typeface="Mistral"/>
              </a:rPr>
              <a:t>El hecho de que existan distintas instituciones SEPARADAS puede deberse a motivos:</a:t>
            </a:r>
          </a:p>
          <a:p>
            <a:endParaRPr lang="es-ES" sz="4000" dirty="0" smtClean="0">
              <a:solidFill>
                <a:srgbClr val="000090"/>
              </a:solidFill>
              <a:latin typeface="Mistral"/>
              <a:cs typeface="Mistral"/>
            </a:endParaRPr>
          </a:p>
          <a:p>
            <a:pPr marL="896400" indent="-571500">
              <a:spcAft>
                <a:spcPts val="1200"/>
              </a:spcAft>
              <a:buFont typeface="Wingdings" charset="2"/>
              <a:buChar char="ü"/>
            </a:pPr>
            <a:r>
              <a:rPr lang="es-ES" sz="4000" dirty="0" smtClean="0">
                <a:solidFill>
                  <a:srgbClr val="008000"/>
                </a:solidFill>
                <a:latin typeface="Mistral"/>
                <a:cs typeface="Mistral"/>
              </a:rPr>
              <a:t>GEOGRÁFICOS</a:t>
            </a:r>
          </a:p>
          <a:p>
            <a:pPr marL="896400" indent="-571500">
              <a:spcAft>
                <a:spcPts val="1200"/>
              </a:spcAft>
              <a:buFont typeface="Wingdings" charset="2"/>
              <a:buChar char="ü"/>
            </a:pPr>
            <a:r>
              <a:rPr lang="es-ES" sz="4000" dirty="0" smtClean="0">
                <a:solidFill>
                  <a:srgbClr val="FF0000"/>
                </a:solidFill>
                <a:latin typeface="Mistral"/>
                <a:cs typeface="Mistral"/>
              </a:rPr>
              <a:t>IDEOLÓGICOS</a:t>
            </a:r>
          </a:p>
          <a:p>
            <a:pPr marL="896400" indent="-571500">
              <a:spcAft>
                <a:spcPts val="1200"/>
              </a:spcAft>
              <a:buFont typeface="Wingdings" charset="2"/>
              <a:buChar char="ü"/>
            </a:pPr>
            <a:r>
              <a:rPr lang="es-ES" sz="4000" dirty="0" smtClean="0">
                <a:solidFill>
                  <a:srgbClr val="800000"/>
                </a:solidFill>
                <a:latin typeface="Mistral"/>
                <a:cs typeface="Mistral"/>
              </a:rPr>
              <a:t>POLÍTICOS</a:t>
            </a:r>
          </a:p>
          <a:p>
            <a:pPr marL="896400" indent="-571500">
              <a:spcAft>
                <a:spcPts val="1200"/>
              </a:spcAft>
              <a:buFont typeface="Wingdings" charset="2"/>
              <a:buChar char="ü"/>
            </a:pPr>
            <a:r>
              <a:rPr lang="es-ES" sz="4000" dirty="0" smtClean="0">
                <a:solidFill>
                  <a:srgbClr val="660066"/>
                </a:solidFill>
                <a:latin typeface="Mistral"/>
                <a:cs typeface="Mistral"/>
              </a:rPr>
              <a:t>AFECTIVOS</a:t>
            </a:r>
          </a:p>
          <a:p>
            <a:endParaRPr lang="es-ES" sz="3600" dirty="0" smtClean="0">
              <a:latin typeface="Mistral"/>
              <a:cs typeface="Mistral"/>
            </a:endParaRPr>
          </a:p>
          <a:p>
            <a:endParaRPr lang="es-ES" sz="3600" dirty="0">
              <a:latin typeface="Mistral"/>
              <a:cs typeface="Mistral"/>
            </a:endParaRPr>
          </a:p>
        </p:txBody>
      </p:sp>
      <p:sp>
        <p:nvSpPr>
          <p:cNvPr id="10" name="Flecha curvada hacia arriba 9"/>
          <p:cNvSpPr/>
          <p:nvPr/>
        </p:nvSpPr>
        <p:spPr>
          <a:xfrm rot="16200000">
            <a:off x="3613658" y="3689858"/>
            <a:ext cx="1498600" cy="1688084"/>
          </a:xfrm>
          <a:prstGeom prst="curvedUpArrow">
            <a:avLst>
              <a:gd name="adj1" fmla="val 17743"/>
              <a:gd name="adj2" fmla="val 38940"/>
              <a:gd name="adj3" fmla="val 25000"/>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2" name="Rectángulo redondeado 11"/>
          <p:cNvSpPr/>
          <p:nvPr/>
        </p:nvSpPr>
        <p:spPr>
          <a:xfrm>
            <a:off x="242316" y="4419599"/>
            <a:ext cx="3262884" cy="1562101"/>
          </a:xfrm>
          <a:prstGeom prst="roundRect">
            <a:avLst>
              <a:gd name="adj" fmla="val 16152"/>
            </a:avLst>
          </a:prstGeom>
          <a:noFill/>
          <a:ln w="381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3" name="Flecha derecha 12"/>
          <p:cNvSpPr/>
          <p:nvPr/>
        </p:nvSpPr>
        <p:spPr>
          <a:xfrm>
            <a:off x="3746500" y="3097784"/>
            <a:ext cx="2527300" cy="382016"/>
          </a:xfrm>
          <a:prstGeom prst="rightArrow">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4" name="CuadroTexto 13"/>
          <p:cNvSpPr txBox="1"/>
          <p:nvPr/>
        </p:nvSpPr>
        <p:spPr>
          <a:xfrm>
            <a:off x="6477000" y="2946400"/>
            <a:ext cx="2092640" cy="646331"/>
          </a:xfrm>
          <a:prstGeom prst="rect">
            <a:avLst/>
          </a:prstGeom>
          <a:noFill/>
        </p:spPr>
        <p:txBody>
          <a:bodyPr wrap="none" rtlCol="0">
            <a:spAutoFit/>
          </a:bodyPr>
          <a:lstStyle/>
          <a:p>
            <a:r>
              <a:rPr lang="es-ES" sz="3600" dirty="0" smtClean="0">
                <a:solidFill>
                  <a:srgbClr val="000090"/>
                </a:solidFill>
                <a:latin typeface="Mistral"/>
                <a:cs typeface="Mistral"/>
              </a:rPr>
              <a:t>CONGRESOS</a:t>
            </a:r>
            <a:endParaRPr lang="es-ES" sz="3600" dirty="0">
              <a:solidFill>
                <a:srgbClr val="000090"/>
              </a:solidFill>
              <a:latin typeface="Mistral"/>
              <a:cs typeface="Mistral"/>
            </a:endParaRPr>
          </a:p>
        </p:txBody>
      </p:sp>
      <p:sp>
        <p:nvSpPr>
          <p:cNvPr id="15" name="Rectángulo redondeado 14"/>
          <p:cNvSpPr/>
          <p:nvPr/>
        </p:nvSpPr>
        <p:spPr>
          <a:xfrm>
            <a:off x="152400" y="3592731"/>
            <a:ext cx="5257800" cy="2693769"/>
          </a:xfrm>
          <a:prstGeom prst="roundRect">
            <a:avLst>
              <a:gd name="adj" fmla="val 16152"/>
            </a:avLst>
          </a:prstGeom>
          <a:noFill/>
          <a:ln w="3810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6" name="Flecha curva 15"/>
          <p:cNvSpPr/>
          <p:nvPr/>
        </p:nvSpPr>
        <p:spPr>
          <a:xfrm rot="16200000" flipV="1">
            <a:off x="5861049" y="3333749"/>
            <a:ext cx="1260350" cy="2162048"/>
          </a:xfrm>
          <a:prstGeom prst="bentArrow">
            <a:avLst>
              <a:gd name="adj1" fmla="val 18003"/>
              <a:gd name="adj2" fmla="val 19316"/>
              <a:gd name="adj3" fmla="val 19753"/>
              <a:gd name="adj4" fmla="val 34130"/>
            </a:avLst>
          </a:prstGeom>
          <a:solidFill>
            <a:srgbClr val="000090"/>
          </a:solidFill>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7" name="Multiplicación 16"/>
          <p:cNvSpPr/>
          <p:nvPr/>
        </p:nvSpPr>
        <p:spPr>
          <a:xfrm>
            <a:off x="6810248" y="3495549"/>
            <a:ext cx="1063752" cy="1117599"/>
          </a:xfrm>
          <a:prstGeom prst="mathMultiply">
            <a:avLst>
              <a:gd name="adj1" fmla="val 18745"/>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20728503"/>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strips(downRigh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iterate type="lt">
                                    <p:tmAbs val="0"/>
                                  </p:iterate>
                                  <p:childTnLst>
                                    <p:set>
                                      <p:cBhvr>
                                        <p:cTn id="15"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3"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strips(upRight)">
                                      <p:cBhvr>
                                        <p:cTn id="33" dur="800"/>
                                        <p:tgtEl>
                                          <p:spTgt spid="10"/>
                                        </p:tgtEl>
                                      </p:cBhvr>
                                    </p:animEffect>
                                  </p:childTnLst>
                                </p:cTn>
                              </p:par>
                            </p:childTnLst>
                          </p:cTn>
                        </p:par>
                        <p:par>
                          <p:cTn id="34" fill="hold">
                            <p:stCondLst>
                              <p:cond delay="800"/>
                            </p:stCondLst>
                            <p:childTnLst>
                              <p:par>
                                <p:cTn id="35" presetID="18" presetClass="emph" presetSubtype="0" fill="hold" nodeType="afterEffect">
                                  <p:stCondLst>
                                    <p:cond delay="0"/>
                                  </p:stCondLst>
                                  <p:iterate type="lt">
                                    <p:tmPct val="4000"/>
                                  </p:iterate>
                                  <p:childTnLst>
                                    <p:set>
                                      <p:cBhvr override="childStyle">
                                        <p:cTn id="36" dur="500" fill="hold"/>
                                        <p:tgtEl>
                                          <p:spTgt spid="8">
                                            <p:txEl>
                                              <p:pRg st="4" end="4"/>
                                            </p:txEl>
                                          </p:spTgt>
                                        </p:tgtEl>
                                        <p:attrNameLst>
                                          <p:attrName>style.textDecorationUnderline</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left)">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blinds(horizontal)">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down)">
                                      <p:cBhvr>
                                        <p:cTn id="54" dur="500"/>
                                        <p:tgtEl>
                                          <p:spTgt spid="16"/>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down)">
                                      <p:cBhvr>
                                        <p:cTn id="5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4" grpId="0"/>
      <p:bldP spid="15" grpId="0" animBg="1"/>
      <p:bldP spid="16" grpId="0" animBg="1"/>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22300" y="752564"/>
            <a:ext cx="7785100" cy="2308324"/>
          </a:xfrm>
          <a:prstGeom prst="rect">
            <a:avLst/>
          </a:prstGeom>
          <a:noFill/>
        </p:spPr>
        <p:txBody>
          <a:bodyPr wrap="square" rtlCol="0">
            <a:spAutoFit/>
          </a:bodyPr>
          <a:lstStyle/>
          <a:p>
            <a:pPr algn="ctr"/>
            <a:r>
              <a:rPr lang="es-ES" sz="3600" dirty="0" smtClean="0">
                <a:solidFill>
                  <a:srgbClr val="000090"/>
                </a:solidFill>
                <a:latin typeface="Mistral"/>
                <a:cs typeface="Mistral"/>
              </a:rPr>
              <a:t>ANALIZARSE CON ALGUIEN QUE PERTENECE A OTRA INSTITUCIÓN, TAMBIÉN TIENE «CONSECUENCIAS DESFAVORABLES»</a:t>
            </a:r>
          </a:p>
          <a:p>
            <a:pPr algn="ctr"/>
            <a:r>
              <a:rPr lang="es-ES" sz="3600" dirty="0" smtClean="0">
                <a:solidFill>
                  <a:srgbClr val="000090"/>
                </a:solidFill>
                <a:latin typeface="Mistral"/>
                <a:cs typeface="Mistral"/>
              </a:rPr>
              <a:t>POR MOTIVOS </a:t>
            </a:r>
            <a:endParaRPr lang="es-ES" sz="3600" dirty="0">
              <a:solidFill>
                <a:srgbClr val="000090"/>
              </a:solidFill>
              <a:latin typeface="Mistral"/>
              <a:cs typeface="Mistral"/>
            </a:endParaRPr>
          </a:p>
        </p:txBody>
      </p:sp>
      <p:sp>
        <p:nvSpPr>
          <p:cNvPr id="3" name="Flecha curvada hacia la derecha 2"/>
          <p:cNvSpPr/>
          <p:nvPr/>
        </p:nvSpPr>
        <p:spPr>
          <a:xfrm>
            <a:off x="640080" y="2159000"/>
            <a:ext cx="934720" cy="2103854"/>
          </a:xfrm>
          <a:prstGeom prst="curvedRight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4" name="Rectángulo 3"/>
          <p:cNvSpPr/>
          <p:nvPr/>
        </p:nvSpPr>
        <p:spPr>
          <a:xfrm>
            <a:off x="1673847" y="3554968"/>
            <a:ext cx="2672526" cy="707886"/>
          </a:xfrm>
          <a:prstGeom prst="rect">
            <a:avLst/>
          </a:prstGeom>
        </p:spPr>
        <p:txBody>
          <a:bodyPr wrap="none">
            <a:spAutoFit/>
          </a:bodyPr>
          <a:lstStyle/>
          <a:p>
            <a:r>
              <a:rPr lang="es-ES" sz="4000" dirty="0" smtClean="0">
                <a:solidFill>
                  <a:srgbClr val="008000"/>
                </a:solidFill>
                <a:latin typeface="Mistral"/>
                <a:cs typeface="Mistral"/>
              </a:rPr>
              <a:t>GEOGRÁFICOS</a:t>
            </a:r>
            <a:endParaRPr lang="es-ES" sz="4000" dirty="0"/>
          </a:p>
        </p:txBody>
      </p:sp>
      <p:sp>
        <p:nvSpPr>
          <p:cNvPr id="5" name="Flecha curvada hacia la derecha 4"/>
          <p:cNvSpPr/>
          <p:nvPr/>
        </p:nvSpPr>
        <p:spPr>
          <a:xfrm flipH="1">
            <a:off x="7459980" y="2057400"/>
            <a:ext cx="1226820" cy="3098800"/>
          </a:xfrm>
          <a:prstGeom prst="curved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6" name="Rectángulo 5"/>
          <p:cNvSpPr/>
          <p:nvPr/>
        </p:nvSpPr>
        <p:spPr>
          <a:xfrm>
            <a:off x="4828477" y="4461014"/>
            <a:ext cx="2519790" cy="707886"/>
          </a:xfrm>
          <a:prstGeom prst="rect">
            <a:avLst/>
          </a:prstGeom>
        </p:spPr>
        <p:txBody>
          <a:bodyPr wrap="none">
            <a:spAutoFit/>
          </a:bodyPr>
          <a:lstStyle/>
          <a:p>
            <a:r>
              <a:rPr lang="es-ES" sz="4000" dirty="0" smtClean="0">
                <a:solidFill>
                  <a:srgbClr val="FF0000"/>
                </a:solidFill>
                <a:latin typeface="Mistral"/>
                <a:cs typeface="Mistral"/>
              </a:rPr>
              <a:t>IDEOLÓGICOS</a:t>
            </a:r>
            <a:endParaRPr lang="es-ES" sz="4000" dirty="0">
              <a:solidFill>
                <a:srgbClr val="FF0000"/>
              </a:solidFill>
            </a:endParaRPr>
          </a:p>
        </p:txBody>
      </p:sp>
      <p:sp>
        <p:nvSpPr>
          <p:cNvPr id="7" name="Conector 6"/>
          <p:cNvSpPr/>
          <p:nvPr/>
        </p:nvSpPr>
        <p:spPr>
          <a:xfrm>
            <a:off x="4089908" y="3658626"/>
            <a:ext cx="4038092" cy="2411974"/>
          </a:xfrm>
          <a:prstGeom prst="flowChartConnector">
            <a:avLst/>
          </a:prstGeom>
          <a:noFill/>
          <a:ln w="1905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8" name="Flecha abajo 7"/>
          <p:cNvSpPr/>
          <p:nvPr/>
        </p:nvSpPr>
        <p:spPr>
          <a:xfrm>
            <a:off x="2184400" y="4343400"/>
            <a:ext cx="484632" cy="978408"/>
          </a:xfrm>
          <a:prstGeom prst="downArrow">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CuadroTexto 8"/>
          <p:cNvSpPr txBox="1"/>
          <p:nvPr/>
        </p:nvSpPr>
        <p:spPr>
          <a:xfrm>
            <a:off x="654812" y="5397212"/>
            <a:ext cx="3467616" cy="584776"/>
          </a:xfrm>
          <a:prstGeom prst="rect">
            <a:avLst/>
          </a:prstGeom>
          <a:noFill/>
        </p:spPr>
        <p:txBody>
          <a:bodyPr wrap="none" rtlCol="0">
            <a:spAutoFit/>
          </a:bodyPr>
          <a:lstStyle/>
          <a:p>
            <a:r>
              <a:rPr lang="es-ES" sz="3200" dirty="0" smtClean="0">
                <a:solidFill>
                  <a:srgbClr val="008000"/>
                </a:solidFill>
                <a:latin typeface="Mistral"/>
                <a:cs typeface="Mistral"/>
              </a:rPr>
              <a:t>restricciones al encuadre</a:t>
            </a:r>
            <a:endParaRPr lang="es-ES" sz="3200" dirty="0">
              <a:solidFill>
                <a:srgbClr val="008000"/>
              </a:solidFill>
              <a:latin typeface="Mistral"/>
              <a:cs typeface="Mistral"/>
            </a:endParaRPr>
          </a:p>
        </p:txBody>
      </p:sp>
    </p:spTree>
    <p:extLst>
      <p:ext uri="{BB962C8B-B14F-4D97-AF65-F5344CB8AC3E}">
        <p14:creationId xmlns:p14="http://schemas.microsoft.com/office/powerpoint/2010/main" val="1937242328"/>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500"/>
                                        <p:tgtEl>
                                          <p:spTgt spid="8"/>
                                        </p:tgtEl>
                                      </p:cBhvr>
                                    </p:animEffect>
                                  </p:childTnLst>
                                </p:cTn>
                              </p:par>
                            </p:childTnLst>
                          </p:cTn>
                        </p:par>
                        <p:par>
                          <p:cTn id="21" fill="hold">
                            <p:stCondLst>
                              <p:cond delay="500"/>
                            </p:stCondLst>
                            <p:childTnLst>
                              <p:par>
                                <p:cTn id="22" presetID="55"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1000" fill="hold"/>
                                        <p:tgtEl>
                                          <p:spTgt spid="9"/>
                                        </p:tgtEl>
                                        <p:attrNameLst>
                                          <p:attrName>ppt_w</p:attrName>
                                        </p:attrNameLst>
                                      </p:cBhvr>
                                      <p:tavLst>
                                        <p:tav tm="0">
                                          <p:val>
                                            <p:strVal val="#ppt_w*0.70"/>
                                          </p:val>
                                        </p:tav>
                                        <p:tav tm="100000">
                                          <p:val>
                                            <p:strVal val="#ppt_w"/>
                                          </p:val>
                                        </p:tav>
                                      </p:tavLst>
                                    </p:anim>
                                    <p:anim calcmode="lin" valueType="num">
                                      <p:cBhvr>
                                        <p:cTn id="25" dur="1000" fill="hold"/>
                                        <p:tgtEl>
                                          <p:spTgt spid="9"/>
                                        </p:tgtEl>
                                        <p:attrNameLst>
                                          <p:attrName>ppt_h</p:attrName>
                                        </p:attrNameLst>
                                      </p:cBhvr>
                                      <p:tavLst>
                                        <p:tav tm="0">
                                          <p:val>
                                            <p:strVal val="#ppt_h"/>
                                          </p:val>
                                        </p:tav>
                                        <p:tav tm="100000">
                                          <p:val>
                                            <p:strVal val="#ppt_h"/>
                                          </p:val>
                                        </p:tav>
                                      </p:tavLst>
                                    </p:anim>
                                    <p:animEffect transition="in" filter="fade">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up)">
                                      <p:cBhvr>
                                        <p:cTn id="31" dur="500"/>
                                        <p:tgtEl>
                                          <p:spTgt spid="5"/>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up)">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animBg="1"/>
      <p:bldP spid="6" grpId="0"/>
      <p:bldP spid="7" grpId="0" animBg="1"/>
      <p:bldP spid="8" grpId="0" animBg="1"/>
      <p:bldP spid="9"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12221</TotalTime>
  <Words>1457</Words>
  <Application>Microsoft Macintosh PowerPoint</Application>
  <PresentationFormat>Presentación en pantalla (4:3)</PresentationFormat>
  <Paragraphs>160</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Fundación Luis Chiozza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Gustavo Luis Chiozza</dc:creator>
  <cp:lastModifiedBy>Gustavo Luis Chiozza</cp:lastModifiedBy>
  <cp:revision>141</cp:revision>
  <cp:lastPrinted>2012-10-22T19:32:37Z</cp:lastPrinted>
  <dcterms:created xsi:type="dcterms:W3CDTF">2012-10-21T16:42:13Z</dcterms:created>
  <dcterms:modified xsi:type="dcterms:W3CDTF">2012-11-09T18:56:40Z</dcterms:modified>
</cp:coreProperties>
</file>