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75"/>
  </p:notesMasterIdLst>
  <p:sldIdLst>
    <p:sldId id="339" r:id="rId5"/>
    <p:sldId id="258" r:id="rId6"/>
    <p:sldId id="257" r:id="rId7"/>
    <p:sldId id="295" r:id="rId8"/>
    <p:sldId id="260" r:id="rId9"/>
    <p:sldId id="261" r:id="rId10"/>
    <p:sldId id="262" r:id="rId11"/>
    <p:sldId id="263" r:id="rId12"/>
    <p:sldId id="264" r:id="rId13"/>
    <p:sldId id="266" r:id="rId14"/>
    <p:sldId id="268" r:id="rId15"/>
    <p:sldId id="362" r:id="rId16"/>
    <p:sldId id="267" r:id="rId17"/>
    <p:sldId id="265" r:id="rId18"/>
    <p:sldId id="363" r:id="rId19"/>
    <p:sldId id="274" r:id="rId20"/>
    <p:sldId id="350" r:id="rId21"/>
    <p:sldId id="300" r:id="rId22"/>
    <p:sldId id="296" r:id="rId23"/>
    <p:sldId id="276" r:id="rId24"/>
    <p:sldId id="275" r:id="rId25"/>
    <p:sldId id="271" r:id="rId26"/>
    <p:sldId id="356" r:id="rId27"/>
    <p:sldId id="272" r:id="rId28"/>
    <p:sldId id="277" r:id="rId29"/>
    <p:sldId id="294" r:id="rId30"/>
    <p:sldId id="297" r:id="rId31"/>
    <p:sldId id="285" r:id="rId32"/>
    <p:sldId id="298" r:id="rId33"/>
    <p:sldId id="287" r:id="rId34"/>
    <p:sldId id="288" r:id="rId35"/>
    <p:sldId id="289" r:id="rId36"/>
    <p:sldId id="352" r:id="rId37"/>
    <p:sldId id="299" r:id="rId38"/>
    <p:sldId id="353" r:id="rId39"/>
    <p:sldId id="361" r:id="rId40"/>
    <p:sldId id="301" r:id="rId41"/>
    <p:sldId id="345" r:id="rId42"/>
    <p:sldId id="346" r:id="rId43"/>
    <p:sldId id="347" r:id="rId44"/>
    <p:sldId id="304" r:id="rId45"/>
    <p:sldId id="305" r:id="rId46"/>
    <p:sldId id="308" r:id="rId47"/>
    <p:sldId id="307" r:id="rId48"/>
    <p:sldId id="309" r:id="rId49"/>
    <p:sldId id="332" r:id="rId50"/>
    <p:sldId id="310" r:id="rId51"/>
    <p:sldId id="311" r:id="rId52"/>
    <p:sldId id="316" r:id="rId53"/>
    <p:sldId id="317" r:id="rId54"/>
    <p:sldId id="318" r:id="rId55"/>
    <p:sldId id="319" r:id="rId56"/>
    <p:sldId id="321" r:id="rId57"/>
    <p:sldId id="320" r:id="rId58"/>
    <p:sldId id="359" r:id="rId59"/>
    <p:sldId id="358" r:id="rId60"/>
    <p:sldId id="348" r:id="rId61"/>
    <p:sldId id="324" r:id="rId62"/>
    <p:sldId id="325" r:id="rId63"/>
    <p:sldId id="326" r:id="rId64"/>
    <p:sldId id="355" r:id="rId65"/>
    <p:sldId id="328" r:id="rId66"/>
    <p:sldId id="329" r:id="rId67"/>
    <p:sldId id="354" r:id="rId68"/>
    <p:sldId id="330" r:id="rId69"/>
    <p:sldId id="331" r:id="rId70"/>
    <p:sldId id="333" r:id="rId71"/>
    <p:sldId id="336" r:id="rId72"/>
    <p:sldId id="344" r:id="rId73"/>
    <p:sldId id="338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ndKBxTMIv95uVa6ZHzslOQ==" hashData="L1k77bpwyotKoz67qZ6Ammuk6p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00FF"/>
    <a:srgbClr val="FFFF66"/>
    <a:srgbClr val="FFFF00"/>
    <a:srgbClr val="4C4C4C"/>
    <a:srgbClr val="666666"/>
    <a:srgbClr val="400080"/>
    <a:srgbClr val="80FF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3" autoAdjust="0"/>
    <p:restoredTop sz="98193" autoAdjust="0"/>
  </p:normalViewPr>
  <p:slideViewPr>
    <p:cSldViewPr snapToGrid="0" snapToObjects="1">
      <p:cViewPr>
        <p:scale>
          <a:sx n="100" d="100"/>
          <a:sy n="100" d="100"/>
        </p:scale>
        <p:origin x="-920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0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80" Type="http://schemas.openxmlformats.org/officeDocument/2006/relationships/tableStyles" Target="tableStyles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notesMaster" Target="notesMasters/notes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0.png"/><Relationship Id="rId3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Composición de la Sangre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blipFill rotWithShape="1"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2"/>
            <c:bubble3D val="0"/>
            <c:spPr>
              <a:blipFill rotWithShape="1">
                <a:blip xmlns:r="http://schemas.openxmlformats.org/officeDocument/2006/relationships" r:embed="rId2"/>
                <a:tile tx="0" ty="0" sx="100000" sy="100000" flip="none" algn="tl"/>
              </a:blipFill>
            </c:spPr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0.173040354330709"/>
                  <c:y val="0.022234251968503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s-ES"/>
                      <a:t>Glóbulos Blancos
</a:t>
                    </a:r>
                    <a:r>
                      <a:rPr lang="es-ES" smtClean="0"/>
                      <a:t>0,1%</a:t>
                    </a:r>
                    <a:endParaRPr lang="es-ES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70173720472441"/>
                  <c:y val="-0.1560307578740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s-ES"/>
                      <a:t>Plaquetas
</a:t>
                    </a:r>
                    <a:r>
                      <a:rPr lang="es-ES" smtClean="0"/>
                      <a:t>0,9%</a:t>
                    </a:r>
                    <a:endParaRPr lang="es-ES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>
                    <a:latin typeface="Mistral"/>
                  </a:defRPr>
                </a:pPr>
                <a:endParaRPr lang="es-E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Hoja1!$A$2:$A$5</c:f>
              <c:strCache>
                <c:ptCount val="4"/>
                <c:pt idx="0">
                  <c:v>Glóbulos Rojos</c:v>
                </c:pt>
                <c:pt idx="1">
                  <c:v>Glóbulos Blancos</c:v>
                </c:pt>
                <c:pt idx="2">
                  <c:v>Plasma</c:v>
                </c:pt>
                <c:pt idx="3">
                  <c:v>Plaquetas</c:v>
                </c:pt>
              </c:strCache>
            </c:strRef>
          </c:cat>
          <c:val>
            <c:numRef>
              <c:f>Hoja1!$B$2:$B$5</c:f>
              <c:numCache>
                <c:formatCode>0.00%</c:formatCode>
                <c:ptCount val="4"/>
                <c:pt idx="0" formatCode="0%">
                  <c:v>0.45</c:v>
                </c:pt>
                <c:pt idx="1">
                  <c:v>0.002</c:v>
                </c:pt>
                <c:pt idx="2" formatCode="0%">
                  <c:v>0.54</c:v>
                </c:pt>
                <c:pt idx="3">
                  <c:v>0.008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3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338D5-B539-CD42-BDAA-52B9B8A55CEF}" type="doc">
      <dgm:prSet loTypeId="urn:microsoft.com/office/officeart/2005/8/layout/gear1" loCatId="" qsTypeId="urn:microsoft.com/office/officeart/2009/2/quickstyle/3D8" qsCatId="3D" csTypeId="urn:microsoft.com/office/officeart/2005/8/colors/accent6_2" csCatId="accent6" phldr="1"/>
      <dgm:spPr/>
    </dgm:pt>
    <dgm:pt modelId="{6563FAE4-E1AD-EF4A-BAD7-DA080E80DE4E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MATERIA</a:t>
          </a:r>
          <a:endParaRPr lang="es-ES" sz="2000" dirty="0">
            <a:solidFill>
              <a:schemeClr val="tx1"/>
            </a:solidFill>
          </a:endParaRPr>
        </a:p>
      </dgm:t>
    </dgm:pt>
    <dgm:pt modelId="{DB17AA7A-DB79-EA41-92C5-5F5E7CEA80B6}" type="parTrans" cxnId="{890038BC-F2D2-DF46-8A1A-2D09B7B1783A}">
      <dgm:prSet/>
      <dgm:spPr/>
      <dgm:t>
        <a:bodyPr/>
        <a:lstStyle/>
        <a:p>
          <a:endParaRPr lang="es-ES"/>
        </a:p>
      </dgm:t>
    </dgm:pt>
    <dgm:pt modelId="{84604DFC-65F5-8D48-88D7-4F5E3399384F}" type="sibTrans" cxnId="{890038BC-F2D2-DF46-8A1A-2D09B7B1783A}">
      <dgm:prSet/>
      <dgm:spPr/>
      <dgm:t>
        <a:bodyPr/>
        <a:lstStyle/>
        <a:p>
          <a:endParaRPr lang="es-ES"/>
        </a:p>
      </dgm:t>
    </dgm:pt>
    <dgm:pt modelId="{BDA1DC83-5B9C-084A-B8E1-F345C3F45729}">
      <dgm:prSet phldrT="[Texto]" custT="1"/>
      <dgm:spPr/>
      <dgm:t>
        <a:bodyPr/>
        <a:lstStyle/>
        <a:p>
          <a:r>
            <a:rPr lang="es-ES" sz="1500" dirty="0" smtClean="0">
              <a:solidFill>
                <a:srgbClr val="000000"/>
              </a:solidFill>
            </a:rPr>
            <a:t>Cerebro</a:t>
          </a:r>
          <a:endParaRPr lang="es-ES" sz="1500" dirty="0">
            <a:solidFill>
              <a:srgbClr val="000000"/>
            </a:solidFill>
          </a:endParaRPr>
        </a:p>
      </dgm:t>
    </dgm:pt>
    <dgm:pt modelId="{13E82603-53D2-DF41-BBCE-619746673549}" type="parTrans" cxnId="{C06283E6-A94A-F84C-BE7B-39E2BB46C8C5}">
      <dgm:prSet/>
      <dgm:spPr/>
      <dgm:t>
        <a:bodyPr/>
        <a:lstStyle/>
        <a:p>
          <a:endParaRPr lang="es-ES"/>
        </a:p>
      </dgm:t>
    </dgm:pt>
    <dgm:pt modelId="{C5CB9194-A56B-0B4C-89E2-8F166C06929B}" type="sibTrans" cxnId="{C06283E6-A94A-F84C-BE7B-39E2BB46C8C5}">
      <dgm:prSet/>
      <dgm:spPr/>
      <dgm:t>
        <a:bodyPr/>
        <a:lstStyle/>
        <a:p>
          <a:endParaRPr lang="es-ES"/>
        </a:p>
      </dgm:t>
    </dgm:pt>
    <dgm:pt modelId="{3BF80AF7-8969-E84B-9D8C-562B1374E7B2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Neurona</a:t>
          </a:r>
          <a:endParaRPr lang="es-ES" dirty="0">
            <a:solidFill>
              <a:srgbClr val="000000"/>
            </a:solidFill>
          </a:endParaRPr>
        </a:p>
      </dgm:t>
    </dgm:pt>
    <dgm:pt modelId="{7055E909-18FB-4C48-838E-C5BFB63A7AB6}" type="parTrans" cxnId="{040C8F50-60D7-4D45-8851-68C4F00A2A48}">
      <dgm:prSet/>
      <dgm:spPr/>
      <dgm:t>
        <a:bodyPr/>
        <a:lstStyle/>
        <a:p>
          <a:endParaRPr lang="es-ES"/>
        </a:p>
      </dgm:t>
    </dgm:pt>
    <dgm:pt modelId="{D54EB664-4005-8542-BBDC-5EAC38777161}" type="sibTrans" cxnId="{040C8F50-60D7-4D45-8851-68C4F00A2A48}">
      <dgm:prSet/>
      <dgm:spPr/>
      <dgm:t>
        <a:bodyPr/>
        <a:lstStyle/>
        <a:p>
          <a:endParaRPr lang="es-ES"/>
        </a:p>
      </dgm:t>
    </dgm:pt>
    <dgm:pt modelId="{81F9DE2F-992E-EF41-9808-E46B6D9935A2}" type="pres">
      <dgm:prSet presAssocID="{6AA338D5-B539-CD42-BDAA-52B9B8A55C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552E9C9-2108-8342-975E-CBA9B7C3649F}" type="pres">
      <dgm:prSet presAssocID="{6563FAE4-E1AD-EF4A-BAD7-DA080E80DE4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E979F5-C7C3-0E4B-B3C7-72A8A30681C9}" type="pres">
      <dgm:prSet presAssocID="{6563FAE4-E1AD-EF4A-BAD7-DA080E80DE4E}" presName="gear1srcNode" presStyleLbl="node1" presStyleIdx="0" presStyleCnt="3"/>
      <dgm:spPr/>
      <dgm:t>
        <a:bodyPr/>
        <a:lstStyle/>
        <a:p>
          <a:endParaRPr lang="es-ES"/>
        </a:p>
      </dgm:t>
    </dgm:pt>
    <dgm:pt modelId="{2960BDF1-0BBF-B44A-AA09-06D0C845634E}" type="pres">
      <dgm:prSet presAssocID="{6563FAE4-E1AD-EF4A-BAD7-DA080E80DE4E}" presName="gear1dstNode" presStyleLbl="node1" presStyleIdx="0" presStyleCnt="3"/>
      <dgm:spPr/>
      <dgm:t>
        <a:bodyPr/>
        <a:lstStyle/>
        <a:p>
          <a:endParaRPr lang="es-ES"/>
        </a:p>
      </dgm:t>
    </dgm:pt>
    <dgm:pt modelId="{995F3353-0E05-6A46-94A1-46AC737551EA}" type="pres">
      <dgm:prSet presAssocID="{BDA1DC83-5B9C-084A-B8E1-F345C3F4572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22D416-350C-2E46-A8B1-BD185DB21C06}" type="pres">
      <dgm:prSet presAssocID="{BDA1DC83-5B9C-084A-B8E1-F345C3F45729}" presName="gear2srcNode" presStyleLbl="node1" presStyleIdx="1" presStyleCnt="3"/>
      <dgm:spPr/>
      <dgm:t>
        <a:bodyPr/>
        <a:lstStyle/>
        <a:p>
          <a:endParaRPr lang="es-ES"/>
        </a:p>
      </dgm:t>
    </dgm:pt>
    <dgm:pt modelId="{A850CFDA-5D5F-314E-842E-3370279AF617}" type="pres">
      <dgm:prSet presAssocID="{BDA1DC83-5B9C-084A-B8E1-F345C3F45729}" presName="gear2dstNode" presStyleLbl="node1" presStyleIdx="1" presStyleCnt="3"/>
      <dgm:spPr/>
      <dgm:t>
        <a:bodyPr/>
        <a:lstStyle/>
        <a:p>
          <a:endParaRPr lang="es-ES"/>
        </a:p>
      </dgm:t>
    </dgm:pt>
    <dgm:pt modelId="{BFCE1B72-CD41-364F-81A5-88280B9501EA}" type="pres">
      <dgm:prSet presAssocID="{3BF80AF7-8969-E84B-9D8C-562B1374E7B2}" presName="gear3" presStyleLbl="node1" presStyleIdx="2" presStyleCnt="3"/>
      <dgm:spPr/>
      <dgm:t>
        <a:bodyPr/>
        <a:lstStyle/>
        <a:p>
          <a:endParaRPr lang="es-ES"/>
        </a:p>
      </dgm:t>
    </dgm:pt>
    <dgm:pt modelId="{2CBCC254-4CCD-B147-A141-0C4FBB09DFBF}" type="pres">
      <dgm:prSet presAssocID="{3BF80AF7-8969-E84B-9D8C-562B1374E7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37ED0-13AD-6C4C-807F-976C80A97372}" type="pres">
      <dgm:prSet presAssocID="{3BF80AF7-8969-E84B-9D8C-562B1374E7B2}" presName="gear3srcNode" presStyleLbl="node1" presStyleIdx="2" presStyleCnt="3"/>
      <dgm:spPr/>
      <dgm:t>
        <a:bodyPr/>
        <a:lstStyle/>
        <a:p>
          <a:endParaRPr lang="es-ES"/>
        </a:p>
      </dgm:t>
    </dgm:pt>
    <dgm:pt modelId="{DF037B99-045E-984D-8F07-2FD48AF15236}" type="pres">
      <dgm:prSet presAssocID="{3BF80AF7-8969-E84B-9D8C-562B1374E7B2}" presName="gear3dstNode" presStyleLbl="node1" presStyleIdx="2" presStyleCnt="3"/>
      <dgm:spPr/>
      <dgm:t>
        <a:bodyPr/>
        <a:lstStyle/>
        <a:p>
          <a:endParaRPr lang="es-ES"/>
        </a:p>
      </dgm:t>
    </dgm:pt>
    <dgm:pt modelId="{A27C1936-431D-474D-AB76-96632E2E62A8}" type="pres">
      <dgm:prSet presAssocID="{84604DFC-65F5-8D48-88D7-4F5E3399384F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E362B543-5D45-B345-A482-3F112D1964D7}" type="pres">
      <dgm:prSet presAssocID="{C5CB9194-A56B-0B4C-89E2-8F166C06929B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068E712F-B813-E749-9B85-404B96428613}" type="pres">
      <dgm:prSet presAssocID="{D54EB664-4005-8542-BBDC-5EAC38777161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2F1599D4-7C0E-DE41-936F-FD8DCB847A72}" type="presOf" srcId="{6563FAE4-E1AD-EF4A-BAD7-DA080E80DE4E}" destId="{91E979F5-C7C3-0E4B-B3C7-72A8A30681C9}" srcOrd="1" destOrd="0" presId="urn:microsoft.com/office/officeart/2005/8/layout/gear1"/>
    <dgm:cxn modelId="{BEBAB7F2-6D61-0F4F-9732-AA0728C77C27}" type="presOf" srcId="{C5CB9194-A56B-0B4C-89E2-8F166C06929B}" destId="{E362B543-5D45-B345-A482-3F112D1964D7}" srcOrd="0" destOrd="0" presId="urn:microsoft.com/office/officeart/2005/8/layout/gear1"/>
    <dgm:cxn modelId="{3B48F725-0BA3-9D41-9868-A117E8793AF5}" type="presOf" srcId="{6563FAE4-E1AD-EF4A-BAD7-DA080E80DE4E}" destId="{2960BDF1-0BBF-B44A-AA09-06D0C845634E}" srcOrd="2" destOrd="0" presId="urn:microsoft.com/office/officeart/2005/8/layout/gear1"/>
    <dgm:cxn modelId="{763281E9-7627-2F4B-8D9A-C587F92D1520}" type="presOf" srcId="{3BF80AF7-8969-E84B-9D8C-562B1374E7B2}" destId="{1AC37ED0-13AD-6C4C-807F-976C80A97372}" srcOrd="2" destOrd="0" presId="urn:microsoft.com/office/officeart/2005/8/layout/gear1"/>
    <dgm:cxn modelId="{D89D6367-DD12-D941-BF4D-D3393CD85C88}" type="presOf" srcId="{84604DFC-65F5-8D48-88D7-4F5E3399384F}" destId="{A27C1936-431D-474D-AB76-96632E2E62A8}" srcOrd="0" destOrd="0" presId="urn:microsoft.com/office/officeart/2005/8/layout/gear1"/>
    <dgm:cxn modelId="{7949BDCD-69AF-174C-A685-F26803D64E81}" type="presOf" srcId="{BDA1DC83-5B9C-084A-B8E1-F345C3F45729}" destId="{A850CFDA-5D5F-314E-842E-3370279AF617}" srcOrd="2" destOrd="0" presId="urn:microsoft.com/office/officeart/2005/8/layout/gear1"/>
    <dgm:cxn modelId="{890038BC-F2D2-DF46-8A1A-2D09B7B1783A}" srcId="{6AA338D5-B539-CD42-BDAA-52B9B8A55CEF}" destId="{6563FAE4-E1AD-EF4A-BAD7-DA080E80DE4E}" srcOrd="0" destOrd="0" parTransId="{DB17AA7A-DB79-EA41-92C5-5F5E7CEA80B6}" sibTransId="{84604DFC-65F5-8D48-88D7-4F5E3399384F}"/>
    <dgm:cxn modelId="{DFACD7FF-680A-5642-AF78-73984935E326}" type="presOf" srcId="{3BF80AF7-8969-E84B-9D8C-562B1374E7B2}" destId="{2CBCC254-4CCD-B147-A141-0C4FBB09DFBF}" srcOrd="1" destOrd="0" presId="urn:microsoft.com/office/officeart/2005/8/layout/gear1"/>
    <dgm:cxn modelId="{28F83ECD-2348-D64B-969E-ABF0A6C23428}" type="presOf" srcId="{6563FAE4-E1AD-EF4A-BAD7-DA080E80DE4E}" destId="{6552E9C9-2108-8342-975E-CBA9B7C3649F}" srcOrd="0" destOrd="0" presId="urn:microsoft.com/office/officeart/2005/8/layout/gear1"/>
    <dgm:cxn modelId="{73405C63-F633-A649-91B6-9B9E12C8F618}" type="presOf" srcId="{6AA338D5-B539-CD42-BDAA-52B9B8A55CEF}" destId="{81F9DE2F-992E-EF41-9808-E46B6D9935A2}" srcOrd="0" destOrd="0" presId="urn:microsoft.com/office/officeart/2005/8/layout/gear1"/>
    <dgm:cxn modelId="{040C8F50-60D7-4D45-8851-68C4F00A2A48}" srcId="{6AA338D5-B539-CD42-BDAA-52B9B8A55CEF}" destId="{3BF80AF7-8969-E84B-9D8C-562B1374E7B2}" srcOrd="2" destOrd="0" parTransId="{7055E909-18FB-4C48-838E-C5BFB63A7AB6}" sibTransId="{D54EB664-4005-8542-BBDC-5EAC38777161}"/>
    <dgm:cxn modelId="{017F661F-4A26-E94D-8FFA-DEFC17A753C7}" type="presOf" srcId="{D54EB664-4005-8542-BBDC-5EAC38777161}" destId="{068E712F-B813-E749-9B85-404B96428613}" srcOrd="0" destOrd="0" presId="urn:microsoft.com/office/officeart/2005/8/layout/gear1"/>
    <dgm:cxn modelId="{C06283E6-A94A-F84C-BE7B-39E2BB46C8C5}" srcId="{6AA338D5-B539-CD42-BDAA-52B9B8A55CEF}" destId="{BDA1DC83-5B9C-084A-B8E1-F345C3F45729}" srcOrd="1" destOrd="0" parTransId="{13E82603-53D2-DF41-BBCE-619746673549}" sibTransId="{C5CB9194-A56B-0B4C-89E2-8F166C06929B}"/>
    <dgm:cxn modelId="{4B3871CA-873B-7F4E-B5AC-BE2F68CC198C}" type="presOf" srcId="{BDA1DC83-5B9C-084A-B8E1-F345C3F45729}" destId="{E722D416-350C-2E46-A8B1-BD185DB21C06}" srcOrd="1" destOrd="0" presId="urn:microsoft.com/office/officeart/2005/8/layout/gear1"/>
    <dgm:cxn modelId="{EA2ED527-55D1-9240-B16B-01341E55238E}" type="presOf" srcId="{3BF80AF7-8969-E84B-9D8C-562B1374E7B2}" destId="{DF037B99-045E-984D-8F07-2FD48AF15236}" srcOrd="3" destOrd="0" presId="urn:microsoft.com/office/officeart/2005/8/layout/gear1"/>
    <dgm:cxn modelId="{9E4D5327-3B97-5748-B221-296FEC8F28DC}" type="presOf" srcId="{BDA1DC83-5B9C-084A-B8E1-F345C3F45729}" destId="{995F3353-0E05-6A46-94A1-46AC737551EA}" srcOrd="0" destOrd="0" presId="urn:microsoft.com/office/officeart/2005/8/layout/gear1"/>
    <dgm:cxn modelId="{24441283-637D-714E-9876-A9E799FF09C1}" type="presOf" srcId="{3BF80AF7-8969-E84B-9D8C-562B1374E7B2}" destId="{BFCE1B72-CD41-364F-81A5-88280B9501EA}" srcOrd="0" destOrd="0" presId="urn:microsoft.com/office/officeart/2005/8/layout/gear1"/>
    <dgm:cxn modelId="{41656013-A956-F341-9590-630982F2C066}" type="presParOf" srcId="{81F9DE2F-992E-EF41-9808-E46B6D9935A2}" destId="{6552E9C9-2108-8342-975E-CBA9B7C3649F}" srcOrd="0" destOrd="0" presId="urn:microsoft.com/office/officeart/2005/8/layout/gear1"/>
    <dgm:cxn modelId="{118480EC-5CF7-0D4D-8346-CFF916C0E6B4}" type="presParOf" srcId="{81F9DE2F-992E-EF41-9808-E46B6D9935A2}" destId="{91E979F5-C7C3-0E4B-B3C7-72A8A30681C9}" srcOrd="1" destOrd="0" presId="urn:microsoft.com/office/officeart/2005/8/layout/gear1"/>
    <dgm:cxn modelId="{E3F00FD4-931C-FE4D-A404-9AB3F14819F8}" type="presParOf" srcId="{81F9DE2F-992E-EF41-9808-E46B6D9935A2}" destId="{2960BDF1-0BBF-B44A-AA09-06D0C845634E}" srcOrd="2" destOrd="0" presId="urn:microsoft.com/office/officeart/2005/8/layout/gear1"/>
    <dgm:cxn modelId="{5EF99C2A-878B-034F-A861-0018C6A4F9FF}" type="presParOf" srcId="{81F9DE2F-992E-EF41-9808-E46B6D9935A2}" destId="{995F3353-0E05-6A46-94A1-46AC737551EA}" srcOrd="3" destOrd="0" presId="urn:microsoft.com/office/officeart/2005/8/layout/gear1"/>
    <dgm:cxn modelId="{3B03ED7C-6E83-A743-84C2-05F8222A2A33}" type="presParOf" srcId="{81F9DE2F-992E-EF41-9808-E46B6D9935A2}" destId="{E722D416-350C-2E46-A8B1-BD185DB21C06}" srcOrd="4" destOrd="0" presId="urn:microsoft.com/office/officeart/2005/8/layout/gear1"/>
    <dgm:cxn modelId="{D4EE5D5F-88A5-F24B-A85D-05DB03FC00DE}" type="presParOf" srcId="{81F9DE2F-992E-EF41-9808-E46B6D9935A2}" destId="{A850CFDA-5D5F-314E-842E-3370279AF617}" srcOrd="5" destOrd="0" presId="urn:microsoft.com/office/officeart/2005/8/layout/gear1"/>
    <dgm:cxn modelId="{8DAA2B41-BD56-AA4C-AA05-9C7B9F117754}" type="presParOf" srcId="{81F9DE2F-992E-EF41-9808-E46B6D9935A2}" destId="{BFCE1B72-CD41-364F-81A5-88280B9501EA}" srcOrd="6" destOrd="0" presId="urn:microsoft.com/office/officeart/2005/8/layout/gear1"/>
    <dgm:cxn modelId="{36996916-8F59-D849-9B7F-7823D960D892}" type="presParOf" srcId="{81F9DE2F-992E-EF41-9808-E46B6D9935A2}" destId="{2CBCC254-4CCD-B147-A141-0C4FBB09DFBF}" srcOrd="7" destOrd="0" presId="urn:microsoft.com/office/officeart/2005/8/layout/gear1"/>
    <dgm:cxn modelId="{76A1E220-C93E-924F-9A8F-3D1478D8F3F1}" type="presParOf" srcId="{81F9DE2F-992E-EF41-9808-E46B6D9935A2}" destId="{1AC37ED0-13AD-6C4C-807F-976C80A97372}" srcOrd="8" destOrd="0" presId="urn:microsoft.com/office/officeart/2005/8/layout/gear1"/>
    <dgm:cxn modelId="{E91AA0B2-96DF-484E-BCD9-573381736FC2}" type="presParOf" srcId="{81F9DE2F-992E-EF41-9808-E46B6D9935A2}" destId="{DF037B99-045E-984D-8F07-2FD48AF15236}" srcOrd="9" destOrd="0" presId="urn:microsoft.com/office/officeart/2005/8/layout/gear1"/>
    <dgm:cxn modelId="{D6448C76-7227-9947-A72C-319618F01FC3}" type="presParOf" srcId="{81F9DE2F-992E-EF41-9808-E46B6D9935A2}" destId="{A27C1936-431D-474D-AB76-96632E2E62A8}" srcOrd="10" destOrd="0" presId="urn:microsoft.com/office/officeart/2005/8/layout/gear1"/>
    <dgm:cxn modelId="{2FA4B663-A65C-4145-9073-62BA5375828E}" type="presParOf" srcId="{81F9DE2F-992E-EF41-9808-E46B6D9935A2}" destId="{E362B543-5D45-B345-A482-3F112D1964D7}" srcOrd="11" destOrd="0" presId="urn:microsoft.com/office/officeart/2005/8/layout/gear1"/>
    <dgm:cxn modelId="{121F84DC-2C2B-A84C-966D-AE35152305ED}" type="presParOf" srcId="{81F9DE2F-992E-EF41-9808-E46B6D9935A2}" destId="{068E712F-B813-E749-9B85-404B9642861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A338D5-B539-CD42-BDAA-52B9B8A55CEF}" type="doc">
      <dgm:prSet loTypeId="urn:microsoft.com/office/officeart/2005/8/layout/gear1" loCatId="" qsTypeId="urn:microsoft.com/office/officeart/2009/2/quickstyle/3D8" qsCatId="3D" csTypeId="urn:microsoft.com/office/officeart/2005/8/colors/accent6_2" csCatId="accent6" phldr="1"/>
      <dgm:spPr/>
    </dgm:pt>
    <dgm:pt modelId="{6563FAE4-E1AD-EF4A-BAD7-DA080E80DE4E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MATERIA</a:t>
          </a:r>
          <a:endParaRPr lang="es-ES" sz="2000" dirty="0">
            <a:solidFill>
              <a:schemeClr val="tx1"/>
            </a:solidFill>
          </a:endParaRPr>
        </a:p>
      </dgm:t>
    </dgm:pt>
    <dgm:pt modelId="{DB17AA7A-DB79-EA41-92C5-5F5E7CEA80B6}" type="parTrans" cxnId="{890038BC-F2D2-DF46-8A1A-2D09B7B1783A}">
      <dgm:prSet/>
      <dgm:spPr/>
      <dgm:t>
        <a:bodyPr/>
        <a:lstStyle/>
        <a:p>
          <a:endParaRPr lang="es-ES"/>
        </a:p>
      </dgm:t>
    </dgm:pt>
    <dgm:pt modelId="{84604DFC-65F5-8D48-88D7-4F5E3399384F}" type="sibTrans" cxnId="{890038BC-F2D2-DF46-8A1A-2D09B7B1783A}">
      <dgm:prSet/>
      <dgm:spPr/>
      <dgm:t>
        <a:bodyPr/>
        <a:lstStyle/>
        <a:p>
          <a:endParaRPr lang="es-ES"/>
        </a:p>
      </dgm:t>
    </dgm:pt>
    <dgm:pt modelId="{BDA1DC83-5B9C-084A-B8E1-F345C3F45729}">
      <dgm:prSet phldrT="[Texto]" custT="1"/>
      <dgm:spPr/>
      <dgm:t>
        <a:bodyPr/>
        <a:lstStyle/>
        <a:p>
          <a:r>
            <a:rPr lang="es-ES" sz="1500" dirty="0" smtClean="0">
              <a:solidFill>
                <a:srgbClr val="000000"/>
              </a:solidFill>
            </a:rPr>
            <a:t>Riñ</a:t>
          </a:r>
          <a:r>
            <a:rPr lang="es-ES" sz="1500" dirty="0" smtClean="0">
              <a:solidFill>
                <a:srgbClr val="000000"/>
              </a:solidFill>
            </a:rPr>
            <a:t>ón</a:t>
          </a:r>
          <a:endParaRPr lang="es-ES" sz="1500" dirty="0">
            <a:solidFill>
              <a:srgbClr val="000000"/>
            </a:solidFill>
          </a:endParaRPr>
        </a:p>
      </dgm:t>
    </dgm:pt>
    <dgm:pt modelId="{13E82603-53D2-DF41-BBCE-619746673549}" type="parTrans" cxnId="{C06283E6-A94A-F84C-BE7B-39E2BB46C8C5}">
      <dgm:prSet/>
      <dgm:spPr/>
      <dgm:t>
        <a:bodyPr/>
        <a:lstStyle/>
        <a:p>
          <a:endParaRPr lang="es-ES"/>
        </a:p>
      </dgm:t>
    </dgm:pt>
    <dgm:pt modelId="{C5CB9194-A56B-0B4C-89E2-8F166C06929B}" type="sibTrans" cxnId="{C06283E6-A94A-F84C-BE7B-39E2BB46C8C5}">
      <dgm:prSet/>
      <dgm:spPr/>
      <dgm:t>
        <a:bodyPr/>
        <a:lstStyle/>
        <a:p>
          <a:endParaRPr lang="es-ES"/>
        </a:p>
      </dgm:t>
    </dgm:pt>
    <dgm:pt modelId="{3BF80AF7-8969-E84B-9D8C-562B1374E7B2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Filtraci</a:t>
          </a:r>
          <a:r>
            <a:rPr lang="es-ES" dirty="0" smtClean="0">
              <a:solidFill>
                <a:srgbClr val="000000"/>
              </a:solidFill>
            </a:rPr>
            <a:t>ón</a:t>
          </a:r>
          <a:endParaRPr lang="es-ES" dirty="0">
            <a:solidFill>
              <a:srgbClr val="000000"/>
            </a:solidFill>
          </a:endParaRPr>
        </a:p>
      </dgm:t>
    </dgm:pt>
    <dgm:pt modelId="{7055E909-18FB-4C48-838E-C5BFB63A7AB6}" type="parTrans" cxnId="{040C8F50-60D7-4D45-8851-68C4F00A2A48}">
      <dgm:prSet/>
      <dgm:spPr/>
      <dgm:t>
        <a:bodyPr/>
        <a:lstStyle/>
        <a:p>
          <a:endParaRPr lang="es-ES"/>
        </a:p>
      </dgm:t>
    </dgm:pt>
    <dgm:pt modelId="{D54EB664-4005-8542-BBDC-5EAC38777161}" type="sibTrans" cxnId="{040C8F50-60D7-4D45-8851-68C4F00A2A48}">
      <dgm:prSet/>
      <dgm:spPr/>
      <dgm:t>
        <a:bodyPr/>
        <a:lstStyle/>
        <a:p>
          <a:endParaRPr lang="es-ES"/>
        </a:p>
      </dgm:t>
    </dgm:pt>
    <dgm:pt modelId="{81F9DE2F-992E-EF41-9808-E46B6D9935A2}" type="pres">
      <dgm:prSet presAssocID="{6AA338D5-B539-CD42-BDAA-52B9B8A55CE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552E9C9-2108-8342-975E-CBA9B7C3649F}" type="pres">
      <dgm:prSet presAssocID="{6563FAE4-E1AD-EF4A-BAD7-DA080E80DE4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E979F5-C7C3-0E4B-B3C7-72A8A30681C9}" type="pres">
      <dgm:prSet presAssocID="{6563FAE4-E1AD-EF4A-BAD7-DA080E80DE4E}" presName="gear1srcNode" presStyleLbl="node1" presStyleIdx="0" presStyleCnt="3"/>
      <dgm:spPr/>
      <dgm:t>
        <a:bodyPr/>
        <a:lstStyle/>
        <a:p>
          <a:endParaRPr lang="es-ES"/>
        </a:p>
      </dgm:t>
    </dgm:pt>
    <dgm:pt modelId="{2960BDF1-0BBF-B44A-AA09-06D0C845634E}" type="pres">
      <dgm:prSet presAssocID="{6563FAE4-E1AD-EF4A-BAD7-DA080E80DE4E}" presName="gear1dstNode" presStyleLbl="node1" presStyleIdx="0" presStyleCnt="3"/>
      <dgm:spPr/>
      <dgm:t>
        <a:bodyPr/>
        <a:lstStyle/>
        <a:p>
          <a:endParaRPr lang="es-ES"/>
        </a:p>
      </dgm:t>
    </dgm:pt>
    <dgm:pt modelId="{995F3353-0E05-6A46-94A1-46AC737551EA}" type="pres">
      <dgm:prSet presAssocID="{BDA1DC83-5B9C-084A-B8E1-F345C3F4572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22D416-350C-2E46-A8B1-BD185DB21C06}" type="pres">
      <dgm:prSet presAssocID="{BDA1DC83-5B9C-084A-B8E1-F345C3F45729}" presName="gear2srcNode" presStyleLbl="node1" presStyleIdx="1" presStyleCnt="3"/>
      <dgm:spPr/>
      <dgm:t>
        <a:bodyPr/>
        <a:lstStyle/>
        <a:p>
          <a:endParaRPr lang="es-ES"/>
        </a:p>
      </dgm:t>
    </dgm:pt>
    <dgm:pt modelId="{A850CFDA-5D5F-314E-842E-3370279AF617}" type="pres">
      <dgm:prSet presAssocID="{BDA1DC83-5B9C-084A-B8E1-F345C3F45729}" presName="gear2dstNode" presStyleLbl="node1" presStyleIdx="1" presStyleCnt="3"/>
      <dgm:spPr/>
      <dgm:t>
        <a:bodyPr/>
        <a:lstStyle/>
        <a:p>
          <a:endParaRPr lang="es-ES"/>
        </a:p>
      </dgm:t>
    </dgm:pt>
    <dgm:pt modelId="{BFCE1B72-CD41-364F-81A5-88280B9501EA}" type="pres">
      <dgm:prSet presAssocID="{3BF80AF7-8969-E84B-9D8C-562B1374E7B2}" presName="gear3" presStyleLbl="node1" presStyleIdx="2" presStyleCnt="3"/>
      <dgm:spPr/>
      <dgm:t>
        <a:bodyPr/>
        <a:lstStyle/>
        <a:p>
          <a:endParaRPr lang="es-ES"/>
        </a:p>
      </dgm:t>
    </dgm:pt>
    <dgm:pt modelId="{2CBCC254-4CCD-B147-A141-0C4FBB09DFBF}" type="pres">
      <dgm:prSet presAssocID="{3BF80AF7-8969-E84B-9D8C-562B1374E7B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37ED0-13AD-6C4C-807F-976C80A97372}" type="pres">
      <dgm:prSet presAssocID="{3BF80AF7-8969-E84B-9D8C-562B1374E7B2}" presName="gear3srcNode" presStyleLbl="node1" presStyleIdx="2" presStyleCnt="3"/>
      <dgm:spPr/>
      <dgm:t>
        <a:bodyPr/>
        <a:lstStyle/>
        <a:p>
          <a:endParaRPr lang="es-ES"/>
        </a:p>
      </dgm:t>
    </dgm:pt>
    <dgm:pt modelId="{DF037B99-045E-984D-8F07-2FD48AF15236}" type="pres">
      <dgm:prSet presAssocID="{3BF80AF7-8969-E84B-9D8C-562B1374E7B2}" presName="gear3dstNode" presStyleLbl="node1" presStyleIdx="2" presStyleCnt="3"/>
      <dgm:spPr/>
      <dgm:t>
        <a:bodyPr/>
        <a:lstStyle/>
        <a:p>
          <a:endParaRPr lang="es-ES"/>
        </a:p>
      </dgm:t>
    </dgm:pt>
    <dgm:pt modelId="{A27C1936-431D-474D-AB76-96632E2E62A8}" type="pres">
      <dgm:prSet presAssocID="{84604DFC-65F5-8D48-88D7-4F5E3399384F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E362B543-5D45-B345-A482-3F112D1964D7}" type="pres">
      <dgm:prSet presAssocID="{C5CB9194-A56B-0B4C-89E2-8F166C06929B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068E712F-B813-E749-9B85-404B96428613}" type="pres">
      <dgm:prSet presAssocID="{D54EB664-4005-8542-BBDC-5EAC38777161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CC5D7F8D-B28B-EA47-B0EA-2AA40ED0EC4D}" type="presOf" srcId="{BDA1DC83-5B9C-084A-B8E1-F345C3F45729}" destId="{A850CFDA-5D5F-314E-842E-3370279AF617}" srcOrd="2" destOrd="0" presId="urn:microsoft.com/office/officeart/2005/8/layout/gear1"/>
    <dgm:cxn modelId="{3DC77B74-7E33-D148-9DF8-5B9D550F2523}" type="presOf" srcId="{6563FAE4-E1AD-EF4A-BAD7-DA080E80DE4E}" destId="{6552E9C9-2108-8342-975E-CBA9B7C3649F}" srcOrd="0" destOrd="0" presId="urn:microsoft.com/office/officeart/2005/8/layout/gear1"/>
    <dgm:cxn modelId="{127B2E38-00B2-FF46-BB94-93BE7291D153}" type="presOf" srcId="{BDA1DC83-5B9C-084A-B8E1-F345C3F45729}" destId="{E722D416-350C-2E46-A8B1-BD185DB21C06}" srcOrd="1" destOrd="0" presId="urn:microsoft.com/office/officeart/2005/8/layout/gear1"/>
    <dgm:cxn modelId="{3C4AFAB3-EA28-2D4D-A152-F4162553D486}" type="presOf" srcId="{3BF80AF7-8969-E84B-9D8C-562B1374E7B2}" destId="{BFCE1B72-CD41-364F-81A5-88280B9501EA}" srcOrd="0" destOrd="0" presId="urn:microsoft.com/office/officeart/2005/8/layout/gear1"/>
    <dgm:cxn modelId="{890038BC-F2D2-DF46-8A1A-2D09B7B1783A}" srcId="{6AA338D5-B539-CD42-BDAA-52B9B8A55CEF}" destId="{6563FAE4-E1AD-EF4A-BAD7-DA080E80DE4E}" srcOrd="0" destOrd="0" parTransId="{DB17AA7A-DB79-EA41-92C5-5F5E7CEA80B6}" sibTransId="{84604DFC-65F5-8D48-88D7-4F5E3399384F}"/>
    <dgm:cxn modelId="{BE481735-1602-AD4C-A644-35D476D26441}" type="presOf" srcId="{6AA338D5-B539-CD42-BDAA-52B9B8A55CEF}" destId="{81F9DE2F-992E-EF41-9808-E46B6D9935A2}" srcOrd="0" destOrd="0" presId="urn:microsoft.com/office/officeart/2005/8/layout/gear1"/>
    <dgm:cxn modelId="{5967E0D3-1D19-EC4E-8334-9A2C973593D0}" type="presOf" srcId="{3BF80AF7-8969-E84B-9D8C-562B1374E7B2}" destId="{2CBCC254-4CCD-B147-A141-0C4FBB09DFBF}" srcOrd="1" destOrd="0" presId="urn:microsoft.com/office/officeart/2005/8/layout/gear1"/>
    <dgm:cxn modelId="{040C8F50-60D7-4D45-8851-68C4F00A2A48}" srcId="{6AA338D5-B539-CD42-BDAA-52B9B8A55CEF}" destId="{3BF80AF7-8969-E84B-9D8C-562B1374E7B2}" srcOrd="2" destOrd="0" parTransId="{7055E909-18FB-4C48-838E-C5BFB63A7AB6}" sibTransId="{D54EB664-4005-8542-BBDC-5EAC38777161}"/>
    <dgm:cxn modelId="{9002D32D-BB1F-9C4D-A87A-432439740A62}" type="presOf" srcId="{84604DFC-65F5-8D48-88D7-4F5E3399384F}" destId="{A27C1936-431D-474D-AB76-96632E2E62A8}" srcOrd="0" destOrd="0" presId="urn:microsoft.com/office/officeart/2005/8/layout/gear1"/>
    <dgm:cxn modelId="{757E61B4-EB45-CB40-8F34-1F4840E09380}" type="presOf" srcId="{6563FAE4-E1AD-EF4A-BAD7-DA080E80DE4E}" destId="{91E979F5-C7C3-0E4B-B3C7-72A8A30681C9}" srcOrd="1" destOrd="0" presId="urn:microsoft.com/office/officeart/2005/8/layout/gear1"/>
    <dgm:cxn modelId="{C06283E6-A94A-F84C-BE7B-39E2BB46C8C5}" srcId="{6AA338D5-B539-CD42-BDAA-52B9B8A55CEF}" destId="{BDA1DC83-5B9C-084A-B8E1-F345C3F45729}" srcOrd="1" destOrd="0" parTransId="{13E82603-53D2-DF41-BBCE-619746673549}" sibTransId="{C5CB9194-A56B-0B4C-89E2-8F166C06929B}"/>
    <dgm:cxn modelId="{1232FE61-33F7-084C-8E9B-5453C18ED69B}" type="presOf" srcId="{3BF80AF7-8969-E84B-9D8C-562B1374E7B2}" destId="{1AC37ED0-13AD-6C4C-807F-976C80A97372}" srcOrd="2" destOrd="0" presId="urn:microsoft.com/office/officeart/2005/8/layout/gear1"/>
    <dgm:cxn modelId="{32DD03C9-17F3-9644-A05A-BE7FB7871F6C}" type="presOf" srcId="{D54EB664-4005-8542-BBDC-5EAC38777161}" destId="{068E712F-B813-E749-9B85-404B96428613}" srcOrd="0" destOrd="0" presId="urn:microsoft.com/office/officeart/2005/8/layout/gear1"/>
    <dgm:cxn modelId="{42ACD889-DF4F-8849-8AE9-C49C52AE44FC}" type="presOf" srcId="{C5CB9194-A56B-0B4C-89E2-8F166C06929B}" destId="{E362B543-5D45-B345-A482-3F112D1964D7}" srcOrd="0" destOrd="0" presId="urn:microsoft.com/office/officeart/2005/8/layout/gear1"/>
    <dgm:cxn modelId="{7F4E66D9-AEB4-1743-8D87-D450CB4A33D5}" type="presOf" srcId="{6563FAE4-E1AD-EF4A-BAD7-DA080E80DE4E}" destId="{2960BDF1-0BBF-B44A-AA09-06D0C845634E}" srcOrd="2" destOrd="0" presId="urn:microsoft.com/office/officeart/2005/8/layout/gear1"/>
    <dgm:cxn modelId="{C6E3E106-5C82-294B-8951-3F18FC1AF230}" type="presOf" srcId="{BDA1DC83-5B9C-084A-B8E1-F345C3F45729}" destId="{995F3353-0E05-6A46-94A1-46AC737551EA}" srcOrd="0" destOrd="0" presId="urn:microsoft.com/office/officeart/2005/8/layout/gear1"/>
    <dgm:cxn modelId="{89DFFDC0-EC45-9F49-BBF4-2B1ED5470675}" type="presOf" srcId="{3BF80AF7-8969-E84B-9D8C-562B1374E7B2}" destId="{DF037B99-045E-984D-8F07-2FD48AF15236}" srcOrd="3" destOrd="0" presId="urn:microsoft.com/office/officeart/2005/8/layout/gear1"/>
    <dgm:cxn modelId="{52B90D32-F4CB-4E4B-9C55-A0E59DE5C1D2}" type="presParOf" srcId="{81F9DE2F-992E-EF41-9808-E46B6D9935A2}" destId="{6552E9C9-2108-8342-975E-CBA9B7C3649F}" srcOrd="0" destOrd="0" presId="urn:microsoft.com/office/officeart/2005/8/layout/gear1"/>
    <dgm:cxn modelId="{C6F9EF82-4E5E-B942-9962-1014BC93DFEF}" type="presParOf" srcId="{81F9DE2F-992E-EF41-9808-E46B6D9935A2}" destId="{91E979F5-C7C3-0E4B-B3C7-72A8A30681C9}" srcOrd="1" destOrd="0" presId="urn:microsoft.com/office/officeart/2005/8/layout/gear1"/>
    <dgm:cxn modelId="{1041AF10-2C57-EC4D-B358-D19195D64F1A}" type="presParOf" srcId="{81F9DE2F-992E-EF41-9808-E46B6D9935A2}" destId="{2960BDF1-0BBF-B44A-AA09-06D0C845634E}" srcOrd="2" destOrd="0" presId="urn:microsoft.com/office/officeart/2005/8/layout/gear1"/>
    <dgm:cxn modelId="{4589E463-0D2D-E642-94B3-EE9B7B9E489B}" type="presParOf" srcId="{81F9DE2F-992E-EF41-9808-E46B6D9935A2}" destId="{995F3353-0E05-6A46-94A1-46AC737551EA}" srcOrd="3" destOrd="0" presId="urn:microsoft.com/office/officeart/2005/8/layout/gear1"/>
    <dgm:cxn modelId="{8A29BB5E-B843-464D-9240-171C061F23A4}" type="presParOf" srcId="{81F9DE2F-992E-EF41-9808-E46B6D9935A2}" destId="{E722D416-350C-2E46-A8B1-BD185DB21C06}" srcOrd="4" destOrd="0" presId="urn:microsoft.com/office/officeart/2005/8/layout/gear1"/>
    <dgm:cxn modelId="{BB9573F3-E059-CE4A-85CF-416044DAB5C9}" type="presParOf" srcId="{81F9DE2F-992E-EF41-9808-E46B6D9935A2}" destId="{A850CFDA-5D5F-314E-842E-3370279AF617}" srcOrd="5" destOrd="0" presId="urn:microsoft.com/office/officeart/2005/8/layout/gear1"/>
    <dgm:cxn modelId="{B56AC226-4855-7D4F-B97B-4F8CA4AA7810}" type="presParOf" srcId="{81F9DE2F-992E-EF41-9808-E46B6D9935A2}" destId="{BFCE1B72-CD41-364F-81A5-88280B9501EA}" srcOrd="6" destOrd="0" presId="urn:microsoft.com/office/officeart/2005/8/layout/gear1"/>
    <dgm:cxn modelId="{2AB83169-6B62-FC43-9A8B-E7403CC807F7}" type="presParOf" srcId="{81F9DE2F-992E-EF41-9808-E46B6D9935A2}" destId="{2CBCC254-4CCD-B147-A141-0C4FBB09DFBF}" srcOrd="7" destOrd="0" presId="urn:microsoft.com/office/officeart/2005/8/layout/gear1"/>
    <dgm:cxn modelId="{FFF2E00B-C67A-6B46-9092-895A7F0EF45D}" type="presParOf" srcId="{81F9DE2F-992E-EF41-9808-E46B6D9935A2}" destId="{1AC37ED0-13AD-6C4C-807F-976C80A97372}" srcOrd="8" destOrd="0" presId="urn:microsoft.com/office/officeart/2005/8/layout/gear1"/>
    <dgm:cxn modelId="{AD43AAE9-130F-294F-B15B-F514C893E51F}" type="presParOf" srcId="{81F9DE2F-992E-EF41-9808-E46B6D9935A2}" destId="{DF037B99-045E-984D-8F07-2FD48AF15236}" srcOrd="9" destOrd="0" presId="urn:microsoft.com/office/officeart/2005/8/layout/gear1"/>
    <dgm:cxn modelId="{AF19B5CB-33B8-8948-9DFC-3FFADAFFB5F4}" type="presParOf" srcId="{81F9DE2F-992E-EF41-9808-E46B6D9935A2}" destId="{A27C1936-431D-474D-AB76-96632E2E62A8}" srcOrd="10" destOrd="0" presId="urn:microsoft.com/office/officeart/2005/8/layout/gear1"/>
    <dgm:cxn modelId="{7368AEA8-EDFF-DD4A-B31C-0D49DEDF4749}" type="presParOf" srcId="{81F9DE2F-992E-EF41-9808-E46B6D9935A2}" destId="{E362B543-5D45-B345-A482-3F112D1964D7}" srcOrd="11" destOrd="0" presId="urn:microsoft.com/office/officeart/2005/8/layout/gear1"/>
    <dgm:cxn modelId="{A0C2B3B2-AF6B-5E47-AA9F-3BE6137016FE}" type="presParOf" srcId="{81F9DE2F-992E-EF41-9808-E46B6D9935A2}" destId="{068E712F-B813-E749-9B85-404B9642861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…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…</a:t>
          </a:r>
          <a:endParaRPr lang="es-ES" sz="1600" dirty="0">
            <a:solidFill>
              <a:srgbClr val="000000"/>
            </a:solidFill>
          </a:endParaRPr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…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…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…</a:t>
          </a:r>
          <a:endParaRPr lang="es-ES" sz="1600" dirty="0">
            <a:solidFill>
              <a:srgbClr val="000000"/>
            </a:solidFill>
          </a:endParaRPr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B4860867-7507-B44C-9069-0EB3B03F4ABF}" type="presOf" srcId="{B51544E4-BB45-F441-B852-0561A76AC4F7}" destId="{9E6BD77A-6BED-854A-9755-ECA3D15B3C41}" srcOrd="1" destOrd="0" presId="urn:microsoft.com/office/officeart/2005/8/layout/cycle8"/>
    <dgm:cxn modelId="{10A2F9A5-F294-B94D-92DD-373E8F8DB0FD}" type="presOf" srcId="{D916A061-F5A0-464C-9039-034E90485B86}" destId="{7026B89B-F2D6-F249-BCAB-9CAE6B056335}" srcOrd="1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11D32617-6F69-334D-AA55-B334521AAA28}" type="presOf" srcId="{ED5A14B6-1EED-5149-B2BD-8F02AFEC2425}" destId="{0BC305F6-467E-1B4F-BACC-42FDB9CFFBA3}" srcOrd="1" destOrd="0" presId="urn:microsoft.com/office/officeart/2005/8/layout/cycle8"/>
    <dgm:cxn modelId="{3857DB0B-B55B-384D-918A-C40DFB492FF8}" type="presOf" srcId="{E8F307FC-3A0E-1C41-9F6F-976F12B79AE3}" destId="{625EB139-F45B-874F-8276-8BDC8CF47E04}" srcOrd="0" destOrd="0" presId="urn:microsoft.com/office/officeart/2005/8/layout/cycle8"/>
    <dgm:cxn modelId="{1ED41B66-109D-4040-B1AD-8B8924238511}" type="presOf" srcId="{E5E291DA-AE28-B44C-840D-A2D4DD833AD8}" destId="{9A09555D-161F-7F43-B84B-E25E7EC10FFB}" srcOrd="0" destOrd="0" presId="urn:microsoft.com/office/officeart/2005/8/layout/cycle8"/>
    <dgm:cxn modelId="{830A30D1-1C9A-1042-BBA8-DEFCA56B0745}" type="presOf" srcId="{D916A061-F5A0-464C-9039-034E90485B86}" destId="{C9743375-BD5F-1A4C-B1FB-B34FE78DDFD9}" srcOrd="0" destOrd="0" presId="urn:microsoft.com/office/officeart/2005/8/layout/cycle8"/>
    <dgm:cxn modelId="{10C607C6-7030-B149-9CC1-721B733CE522}" type="presOf" srcId="{B51544E4-BB45-F441-B852-0561A76AC4F7}" destId="{7E9B59AC-DFC5-0344-A40A-58E1F3A5C290}" srcOrd="0" destOrd="0" presId="urn:microsoft.com/office/officeart/2005/8/layout/cycle8"/>
    <dgm:cxn modelId="{536368B5-1C7B-3A45-B888-78D1BC50E4FD}" type="presOf" srcId="{ED5A14B6-1EED-5149-B2BD-8F02AFEC2425}" destId="{DF48F0F0-FEF4-B444-8444-07C7BC88506F}" srcOrd="0" destOrd="0" presId="urn:microsoft.com/office/officeart/2005/8/layout/cycle8"/>
    <dgm:cxn modelId="{12C1DF73-B3AB-4549-B890-6F7840D67669}" type="presOf" srcId="{F78090B6-2B07-8148-B1D3-2797BE0A4BF6}" destId="{674306BF-912F-9143-A733-2331264B720C}" srcOrd="1" destOrd="0" presId="urn:microsoft.com/office/officeart/2005/8/layout/cycle8"/>
    <dgm:cxn modelId="{A03781AC-9230-AE4B-A951-701A0F33106B}" type="presOf" srcId="{F78090B6-2B07-8148-B1D3-2797BE0A4BF6}" destId="{409CA7C9-C057-8446-AA94-C9D71CAEE926}" srcOrd="0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28B933AC-4AD2-1B42-A0C9-F011B98D7912}" type="presOf" srcId="{E5E291DA-AE28-B44C-840D-A2D4DD833AD8}" destId="{5AD9EECE-004D-A243-B7A5-9EC13C686EE1}" srcOrd="1" destOrd="0" presId="urn:microsoft.com/office/officeart/2005/8/layout/cycle8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5B8CEBE0-627F-5D4F-81E0-2143EF5E17EB}" type="presParOf" srcId="{625EB139-F45B-874F-8276-8BDC8CF47E04}" destId="{409CA7C9-C057-8446-AA94-C9D71CAEE926}" srcOrd="0" destOrd="0" presId="urn:microsoft.com/office/officeart/2005/8/layout/cycle8"/>
    <dgm:cxn modelId="{977D9BD1-BDB1-9843-A84B-200B591C2743}" type="presParOf" srcId="{625EB139-F45B-874F-8276-8BDC8CF47E04}" destId="{22B56341-EECB-1944-8541-CE4708409CB2}" srcOrd="1" destOrd="0" presId="urn:microsoft.com/office/officeart/2005/8/layout/cycle8"/>
    <dgm:cxn modelId="{633D0496-212E-3643-80C4-703B296D30DB}" type="presParOf" srcId="{625EB139-F45B-874F-8276-8BDC8CF47E04}" destId="{EBA753D6-4E40-C346-95A6-5A713B263594}" srcOrd="2" destOrd="0" presId="urn:microsoft.com/office/officeart/2005/8/layout/cycle8"/>
    <dgm:cxn modelId="{CA022EF1-E136-B34D-9D38-611A59985195}" type="presParOf" srcId="{625EB139-F45B-874F-8276-8BDC8CF47E04}" destId="{674306BF-912F-9143-A733-2331264B720C}" srcOrd="3" destOrd="0" presId="urn:microsoft.com/office/officeart/2005/8/layout/cycle8"/>
    <dgm:cxn modelId="{F142CFCF-49C0-8844-88C9-CD5538669C18}" type="presParOf" srcId="{625EB139-F45B-874F-8276-8BDC8CF47E04}" destId="{7E9B59AC-DFC5-0344-A40A-58E1F3A5C290}" srcOrd="4" destOrd="0" presId="urn:microsoft.com/office/officeart/2005/8/layout/cycle8"/>
    <dgm:cxn modelId="{256C6E0E-D607-154F-A08D-0B4D96961CC9}" type="presParOf" srcId="{625EB139-F45B-874F-8276-8BDC8CF47E04}" destId="{C08A30BD-78D0-DD42-870D-EF63D867E70A}" srcOrd="5" destOrd="0" presId="urn:microsoft.com/office/officeart/2005/8/layout/cycle8"/>
    <dgm:cxn modelId="{7D1C5D10-AF45-EE48-B08E-7E5216E8DD40}" type="presParOf" srcId="{625EB139-F45B-874F-8276-8BDC8CF47E04}" destId="{D95B9A41-0F41-8F45-9CFA-F0691EDCDD7F}" srcOrd="6" destOrd="0" presId="urn:microsoft.com/office/officeart/2005/8/layout/cycle8"/>
    <dgm:cxn modelId="{DF830643-D2CF-7C40-BB91-07DAF1D7787F}" type="presParOf" srcId="{625EB139-F45B-874F-8276-8BDC8CF47E04}" destId="{9E6BD77A-6BED-854A-9755-ECA3D15B3C41}" srcOrd="7" destOrd="0" presId="urn:microsoft.com/office/officeart/2005/8/layout/cycle8"/>
    <dgm:cxn modelId="{3E31C237-92B2-D245-B7AE-83FB1683F1E8}" type="presParOf" srcId="{625EB139-F45B-874F-8276-8BDC8CF47E04}" destId="{DF48F0F0-FEF4-B444-8444-07C7BC88506F}" srcOrd="8" destOrd="0" presId="urn:microsoft.com/office/officeart/2005/8/layout/cycle8"/>
    <dgm:cxn modelId="{55B831F4-590A-6E45-8F79-5D12E256FF00}" type="presParOf" srcId="{625EB139-F45B-874F-8276-8BDC8CF47E04}" destId="{32A59560-AA19-304E-9E67-EFCC23BDB7CC}" srcOrd="9" destOrd="0" presId="urn:microsoft.com/office/officeart/2005/8/layout/cycle8"/>
    <dgm:cxn modelId="{C4B4FA3A-0A94-DF41-ACA2-EC54D9DCD0CA}" type="presParOf" srcId="{625EB139-F45B-874F-8276-8BDC8CF47E04}" destId="{8F0B3E69-2F03-B549-B1EA-5D2C353C3033}" srcOrd="10" destOrd="0" presId="urn:microsoft.com/office/officeart/2005/8/layout/cycle8"/>
    <dgm:cxn modelId="{658BCAA3-0D1A-D249-8F36-4D881FE908D6}" type="presParOf" srcId="{625EB139-F45B-874F-8276-8BDC8CF47E04}" destId="{0BC305F6-467E-1B4F-BACC-42FDB9CFFBA3}" srcOrd="11" destOrd="0" presId="urn:microsoft.com/office/officeart/2005/8/layout/cycle8"/>
    <dgm:cxn modelId="{1FDD2AFE-5F89-3746-A8C3-3E49CE7F9EA7}" type="presParOf" srcId="{625EB139-F45B-874F-8276-8BDC8CF47E04}" destId="{9A09555D-161F-7F43-B84B-E25E7EC10FFB}" srcOrd="12" destOrd="0" presId="urn:microsoft.com/office/officeart/2005/8/layout/cycle8"/>
    <dgm:cxn modelId="{909114E5-424F-B044-96B8-5D72D1F71B68}" type="presParOf" srcId="{625EB139-F45B-874F-8276-8BDC8CF47E04}" destId="{EC24D656-4CCF-1A40-854D-A677C6BACEF2}" srcOrd="13" destOrd="0" presId="urn:microsoft.com/office/officeart/2005/8/layout/cycle8"/>
    <dgm:cxn modelId="{E398A539-2CF4-6F41-8F63-274CE2E146F2}" type="presParOf" srcId="{625EB139-F45B-874F-8276-8BDC8CF47E04}" destId="{B4065760-BA89-4B47-AD64-D630088B4954}" srcOrd="14" destOrd="0" presId="urn:microsoft.com/office/officeart/2005/8/layout/cycle8"/>
    <dgm:cxn modelId="{99B50757-39FA-BE41-87ED-D65189623FCC}" type="presParOf" srcId="{625EB139-F45B-874F-8276-8BDC8CF47E04}" destId="{5AD9EECE-004D-A243-B7A5-9EC13C686EE1}" srcOrd="15" destOrd="0" presId="urn:microsoft.com/office/officeart/2005/8/layout/cycle8"/>
    <dgm:cxn modelId="{E416AB3B-8EF6-314E-BF60-4539FA629FC1}" type="presParOf" srcId="{625EB139-F45B-874F-8276-8BDC8CF47E04}" destId="{C9743375-BD5F-1A4C-B1FB-B34FE78DDFD9}" srcOrd="16" destOrd="0" presId="urn:microsoft.com/office/officeart/2005/8/layout/cycle8"/>
    <dgm:cxn modelId="{A7FE52A3-CCC5-684A-913C-64070494BDC7}" type="presParOf" srcId="{625EB139-F45B-874F-8276-8BDC8CF47E04}" destId="{40C6BAA7-E518-E743-BCED-D8609932725B}" srcOrd="17" destOrd="0" presId="urn:microsoft.com/office/officeart/2005/8/layout/cycle8"/>
    <dgm:cxn modelId="{01266770-2C4D-8440-959D-1ED7A0A25E2F}" type="presParOf" srcId="{625EB139-F45B-874F-8276-8BDC8CF47E04}" destId="{4C100201-E382-1A4C-BEDD-08D04E6186CE}" srcOrd="18" destOrd="0" presId="urn:microsoft.com/office/officeart/2005/8/layout/cycle8"/>
    <dgm:cxn modelId="{D1F5B417-1D59-704B-857E-1166DD45C8EF}" type="presParOf" srcId="{625EB139-F45B-874F-8276-8BDC8CF47E04}" destId="{7026B89B-F2D6-F249-BCAB-9CAE6B056335}" srcOrd="19" destOrd="0" presId="urn:microsoft.com/office/officeart/2005/8/layout/cycle8"/>
    <dgm:cxn modelId="{9546EE09-A4E1-BB4C-82DF-3C9FC2547DCA}" type="presParOf" srcId="{625EB139-F45B-874F-8276-8BDC8CF47E04}" destId="{AEE53549-71ED-2C4C-937C-A094D0668130}" srcOrd="20" destOrd="0" presId="urn:microsoft.com/office/officeart/2005/8/layout/cycle8"/>
    <dgm:cxn modelId="{E3E4750C-98AC-ED4A-B687-3D7A5B7B1923}" type="presParOf" srcId="{625EB139-F45B-874F-8276-8BDC8CF47E04}" destId="{7BFF51AD-4A71-0E44-94B6-860025BDD5DD}" srcOrd="21" destOrd="0" presId="urn:microsoft.com/office/officeart/2005/8/layout/cycle8"/>
    <dgm:cxn modelId="{C1F10FF1-5438-CB4E-AE1B-0D4D1686121D}" type="presParOf" srcId="{625EB139-F45B-874F-8276-8BDC8CF47E04}" destId="{B2E42975-0817-A248-8D2E-271A8D650DA4}" srcOrd="22" destOrd="0" presId="urn:microsoft.com/office/officeart/2005/8/layout/cycle8"/>
    <dgm:cxn modelId="{11C8107C-EEA4-7F4D-9058-FF89D0522FBA}" type="presParOf" srcId="{625EB139-F45B-874F-8276-8BDC8CF47E04}" destId="{BF1049AD-B8BA-4D45-AD9D-2530887B4315}" srcOrd="23" destOrd="0" presId="urn:microsoft.com/office/officeart/2005/8/layout/cycle8"/>
    <dgm:cxn modelId="{55187A65-77B6-8F41-B7F1-D90E8B37E7EF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/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Frec</a:t>
          </a:r>
          <a:r>
            <a:rPr lang="es-ES" sz="1600" dirty="0" smtClean="0">
              <a:solidFill>
                <a:srgbClr val="000000"/>
              </a:solidFill>
            </a:rPr>
            <a:t>. Cardíaca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Tránsito Intestinal</a:t>
          </a:r>
          <a:endParaRPr lang="es-ES" sz="1600" dirty="0">
            <a:solidFill>
              <a:srgbClr val="000000"/>
            </a:solidFill>
          </a:endParaRPr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Tensión Arterial</a:t>
          </a:r>
          <a:endParaRPr lang="es-ES" sz="1600" dirty="0">
            <a:solidFill>
              <a:srgbClr val="000000"/>
            </a:solidFill>
          </a:endParaRPr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Pilo- erección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/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Midriásis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B65BDE20-8B27-D445-A69B-CE54EBB1A2A8}" type="presOf" srcId="{F78090B6-2B07-8148-B1D3-2797BE0A4BF6}" destId="{674306BF-912F-9143-A733-2331264B720C}" srcOrd="1" destOrd="0" presId="urn:microsoft.com/office/officeart/2005/8/layout/cycle8"/>
    <dgm:cxn modelId="{EE93E105-6435-FE4F-8A08-C90C409C099B}" type="presOf" srcId="{D916A061-F5A0-464C-9039-034E90485B86}" destId="{7026B89B-F2D6-F249-BCAB-9CAE6B056335}" srcOrd="1" destOrd="0" presId="urn:microsoft.com/office/officeart/2005/8/layout/cycle8"/>
    <dgm:cxn modelId="{5C6BE09E-2412-AA42-906C-F89EE47953EC}" type="presOf" srcId="{E5E291DA-AE28-B44C-840D-A2D4DD833AD8}" destId="{5AD9EECE-004D-A243-B7A5-9EC13C686EE1}" srcOrd="1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F42E4313-E3A7-4D4A-9C83-F7835159EF47}" type="presOf" srcId="{ED5A14B6-1EED-5149-B2BD-8F02AFEC2425}" destId="{0BC305F6-467E-1B4F-BACC-42FDB9CFFBA3}" srcOrd="1" destOrd="0" presId="urn:microsoft.com/office/officeart/2005/8/layout/cycle8"/>
    <dgm:cxn modelId="{12513399-412D-064F-ADE3-7D0347F987C4}" type="presOf" srcId="{E8F307FC-3A0E-1C41-9F6F-976F12B79AE3}" destId="{625EB139-F45B-874F-8276-8BDC8CF47E04}" srcOrd="0" destOrd="0" presId="urn:microsoft.com/office/officeart/2005/8/layout/cycle8"/>
    <dgm:cxn modelId="{A61BBBC3-7A47-1F4B-80FB-7905A3800605}" type="presOf" srcId="{F78090B6-2B07-8148-B1D3-2797BE0A4BF6}" destId="{409CA7C9-C057-8446-AA94-C9D71CAEE926}" srcOrd="0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AF35E87D-5C58-C243-AF16-E052866DF8A0}" type="presOf" srcId="{E5E291DA-AE28-B44C-840D-A2D4DD833AD8}" destId="{9A09555D-161F-7F43-B84B-E25E7EC10FFB}" srcOrd="0" destOrd="0" presId="urn:microsoft.com/office/officeart/2005/8/layout/cycle8"/>
    <dgm:cxn modelId="{F9B33B01-8149-C846-86F4-D140B25F08B4}" type="presOf" srcId="{D916A061-F5A0-464C-9039-034E90485B86}" destId="{C9743375-BD5F-1A4C-B1FB-B34FE78DDFD9}" srcOrd="0" destOrd="0" presId="urn:microsoft.com/office/officeart/2005/8/layout/cycle8"/>
    <dgm:cxn modelId="{869F8AE9-4991-664B-9AC7-73663536383D}" type="presOf" srcId="{B51544E4-BB45-F441-B852-0561A76AC4F7}" destId="{9E6BD77A-6BED-854A-9755-ECA3D15B3C41}" srcOrd="1" destOrd="0" presId="urn:microsoft.com/office/officeart/2005/8/layout/cycle8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B969B85A-E9E8-A94F-A481-A8692AAD829A}" type="presOf" srcId="{ED5A14B6-1EED-5149-B2BD-8F02AFEC2425}" destId="{DF48F0F0-FEF4-B444-8444-07C7BC88506F}" srcOrd="0" destOrd="0" presId="urn:microsoft.com/office/officeart/2005/8/layout/cycle8"/>
    <dgm:cxn modelId="{58055EB4-FAC1-5D46-8C48-3AE56BCFA185}" type="presOf" srcId="{B51544E4-BB45-F441-B852-0561A76AC4F7}" destId="{7E9B59AC-DFC5-0344-A40A-58E1F3A5C290}" srcOrd="0" destOrd="0" presId="urn:microsoft.com/office/officeart/2005/8/layout/cycle8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1CBDB909-F69E-1D48-8427-6793B3FAB57B}" type="presParOf" srcId="{625EB139-F45B-874F-8276-8BDC8CF47E04}" destId="{409CA7C9-C057-8446-AA94-C9D71CAEE926}" srcOrd="0" destOrd="0" presId="urn:microsoft.com/office/officeart/2005/8/layout/cycle8"/>
    <dgm:cxn modelId="{905F42C9-5729-A34B-A781-DB3FA5A52FCB}" type="presParOf" srcId="{625EB139-F45B-874F-8276-8BDC8CF47E04}" destId="{22B56341-EECB-1944-8541-CE4708409CB2}" srcOrd="1" destOrd="0" presId="urn:microsoft.com/office/officeart/2005/8/layout/cycle8"/>
    <dgm:cxn modelId="{492FC663-D99F-2344-B51C-3C66401E9FD6}" type="presParOf" srcId="{625EB139-F45B-874F-8276-8BDC8CF47E04}" destId="{EBA753D6-4E40-C346-95A6-5A713B263594}" srcOrd="2" destOrd="0" presId="urn:microsoft.com/office/officeart/2005/8/layout/cycle8"/>
    <dgm:cxn modelId="{AD1E853B-36A9-B24C-BD1F-2966C3BFF849}" type="presParOf" srcId="{625EB139-F45B-874F-8276-8BDC8CF47E04}" destId="{674306BF-912F-9143-A733-2331264B720C}" srcOrd="3" destOrd="0" presId="urn:microsoft.com/office/officeart/2005/8/layout/cycle8"/>
    <dgm:cxn modelId="{3392BDA3-BB63-BD48-BBBD-FE5E5CAB5B15}" type="presParOf" srcId="{625EB139-F45B-874F-8276-8BDC8CF47E04}" destId="{7E9B59AC-DFC5-0344-A40A-58E1F3A5C290}" srcOrd="4" destOrd="0" presId="urn:microsoft.com/office/officeart/2005/8/layout/cycle8"/>
    <dgm:cxn modelId="{3BE6DE89-ABB5-1E42-8BB9-990F0364C37A}" type="presParOf" srcId="{625EB139-F45B-874F-8276-8BDC8CF47E04}" destId="{C08A30BD-78D0-DD42-870D-EF63D867E70A}" srcOrd="5" destOrd="0" presId="urn:microsoft.com/office/officeart/2005/8/layout/cycle8"/>
    <dgm:cxn modelId="{81F5B2FA-F9A0-684D-962B-28BF56E68FE4}" type="presParOf" srcId="{625EB139-F45B-874F-8276-8BDC8CF47E04}" destId="{D95B9A41-0F41-8F45-9CFA-F0691EDCDD7F}" srcOrd="6" destOrd="0" presId="urn:microsoft.com/office/officeart/2005/8/layout/cycle8"/>
    <dgm:cxn modelId="{5A702D4E-8BD7-2D45-87D2-428ED912B71B}" type="presParOf" srcId="{625EB139-F45B-874F-8276-8BDC8CF47E04}" destId="{9E6BD77A-6BED-854A-9755-ECA3D15B3C41}" srcOrd="7" destOrd="0" presId="urn:microsoft.com/office/officeart/2005/8/layout/cycle8"/>
    <dgm:cxn modelId="{F301FE76-C29A-0E44-8165-6E3E82908E94}" type="presParOf" srcId="{625EB139-F45B-874F-8276-8BDC8CF47E04}" destId="{DF48F0F0-FEF4-B444-8444-07C7BC88506F}" srcOrd="8" destOrd="0" presId="urn:microsoft.com/office/officeart/2005/8/layout/cycle8"/>
    <dgm:cxn modelId="{D99DCE38-EB03-F54A-AB24-37E3C6164A92}" type="presParOf" srcId="{625EB139-F45B-874F-8276-8BDC8CF47E04}" destId="{32A59560-AA19-304E-9E67-EFCC23BDB7CC}" srcOrd="9" destOrd="0" presId="urn:microsoft.com/office/officeart/2005/8/layout/cycle8"/>
    <dgm:cxn modelId="{30CF4583-D5DE-CC42-B0BD-0100653BFFE8}" type="presParOf" srcId="{625EB139-F45B-874F-8276-8BDC8CF47E04}" destId="{8F0B3E69-2F03-B549-B1EA-5D2C353C3033}" srcOrd="10" destOrd="0" presId="urn:microsoft.com/office/officeart/2005/8/layout/cycle8"/>
    <dgm:cxn modelId="{C30CA253-384D-604B-9DB9-E6B5883C2D3A}" type="presParOf" srcId="{625EB139-F45B-874F-8276-8BDC8CF47E04}" destId="{0BC305F6-467E-1B4F-BACC-42FDB9CFFBA3}" srcOrd="11" destOrd="0" presId="urn:microsoft.com/office/officeart/2005/8/layout/cycle8"/>
    <dgm:cxn modelId="{778883F3-0A86-4548-8366-9CA6EBBBD7F9}" type="presParOf" srcId="{625EB139-F45B-874F-8276-8BDC8CF47E04}" destId="{9A09555D-161F-7F43-B84B-E25E7EC10FFB}" srcOrd="12" destOrd="0" presId="urn:microsoft.com/office/officeart/2005/8/layout/cycle8"/>
    <dgm:cxn modelId="{FA929A65-C7AB-E248-9122-75AD765F9EC0}" type="presParOf" srcId="{625EB139-F45B-874F-8276-8BDC8CF47E04}" destId="{EC24D656-4CCF-1A40-854D-A677C6BACEF2}" srcOrd="13" destOrd="0" presId="urn:microsoft.com/office/officeart/2005/8/layout/cycle8"/>
    <dgm:cxn modelId="{294A2696-8B2B-2D43-9538-FF9B56E5C113}" type="presParOf" srcId="{625EB139-F45B-874F-8276-8BDC8CF47E04}" destId="{B4065760-BA89-4B47-AD64-D630088B4954}" srcOrd="14" destOrd="0" presId="urn:microsoft.com/office/officeart/2005/8/layout/cycle8"/>
    <dgm:cxn modelId="{D5F95F94-1D18-AA4A-9E40-D5CB2B366682}" type="presParOf" srcId="{625EB139-F45B-874F-8276-8BDC8CF47E04}" destId="{5AD9EECE-004D-A243-B7A5-9EC13C686EE1}" srcOrd="15" destOrd="0" presId="urn:microsoft.com/office/officeart/2005/8/layout/cycle8"/>
    <dgm:cxn modelId="{F19AA0E7-A7AE-7A47-9BCA-827A627334C0}" type="presParOf" srcId="{625EB139-F45B-874F-8276-8BDC8CF47E04}" destId="{C9743375-BD5F-1A4C-B1FB-B34FE78DDFD9}" srcOrd="16" destOrd="0" presId="urn:microsoft.com/office/officeart/2005/8/layout/cycle8"/>
    <dgm:cxn modelId="{C26D998C-12BE-FA4B-89D3-4425BEFC142C}" type="presParOf" srcId="{625EB139-F45B-874F-8276-8BDC8CF47E04}" destId="{40C6BAA7-E518-E743-BCED-D8609932725B}" srcOrd="17" destOrd="0" presId="urn:microsoft.com/office/officeart/2005/8/layout/cycle8"/>
    <dgm:cxn modelId="{409F45B6-ECBF-EC43-AFFF-59C8841E904F}" type="presParOf" srcId="{625EB139-F45B-874F-8276-8BDC8CF47E04}" destId="{4C100201-E382-1A4C-BEDD-08D04E6186CE}" srcOrd="18" destOrd="0" presId="urn:microsoft.com/office/officeart/2005/8/layout/cycle8"/>
    <dgm:cxn modelId="{B75BEE4F-131A-224E-AB52-84B6A301D9C7}" type="presParOf" srcId="{625EB139-F45B-874F-8276-8BDC8CF47E04}" destId="{7026B89B-F2D6-F249-BCAB-9CAE6B056335}" srcOrd="19" destOrd="0" presId="urn:microsoft.com/office/officeart/2005/8/layout/cycle8"/>
    <dgm:cxn modelId="{3088264F-8D5C-3442-9837-696221C901DA}" type="presParOf" srcId="{625EB139-F45B-874F-8276-8BDC8CF47E04}" destId="{AEE53549-71ED-2C4C-937C-A094D0668130}" srcOrd="20" destOrd="0" presId="urn:microsoft.com/office/officeart/2005/8/layout/cycle8"/>
    <dgm:cxn modelId="{02AF7D22-35A3-7E46-B4A9-0381AE230617}" type="presParOf" srcId="{625EB139-F45B-874F-8276-8BDC8CF47E04}" destId="{7BFF51AD-4A71-0E44-94B6-860025BDD5DD}" srcOrd="21" destOrd="0" presId="urn:microsoft.com/office/officeart/2005/8/layout/cycle8"/>
    <dgm:cxn modelId="{C32E2622-4BC1-9545-831C-7192C617D8F2}" type="presParOf" srcId="{625EB139-F45B-874F-8276-8BDC8CF47E04}" destId="{B2E42975-0817-A248-8D2E-271A8D650DA4}" srcOrd="22" destOrd="0" presId="urn:microsoft.com/office/officeart/2005/8/layout/cycle8"/>
    <dgm:cxn modelId="{53E67BA2-4FEA-2F4E-BF51-64B94F65D014}" type="presParOf" srcId="{625EB139-F45B-874F-8276-8BDC8CF47E04}" destId="{BF1049AD-B8BA-4D45-AD9D-2530887B4315}" srcOrd="23" destOrd="0" presId="urn:microsoft.com/office/officeart/2005/8/layout/cycle8"/>
    <dgm:cxn modelId="{CFA38EC0-773E-494A-9199-32C0855F8693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/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Frec</a:t>
          </a:r>
          <a:r>
            <a:rPr lang="es-ES" sz="1600" dirty="0" smtClean="0">
              <a:solidFill>
                <a:srgbClr val="000000"/>
              </a:solidFill>
            </a:rPr>
            <a:t>. Cardíaca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Tránsito Intestinal</a:t>
          </a:r>
          <a:endParaRPr lang="es-ES" sz="1600" dirty="0">
            <a:solidFill>
              <a:srgbClr val="000000"/>
            </a:solidFill>
          </a:endParaRPr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Tensión Arterial</a:t>
          </a:r>
          <a:endParaRPr lang="es-ES" sz="1600" dirty="0">
            <a:solidFill>
              <a:srgbClr val="000000"/>
            </a:solidFill>
          </a:endParaRPr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/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Pilo- erección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/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Midriásis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379855DB-55BE-7B4F-817C-E85A4BD70DA6}" type="presOf" srcId="{D916A061-F5A0-464C-9039-034E90485B86}" destId="{C9743375-BD5F-1A4C-B1FB-B34FE78DDFD9}" srcOrd="0" destOrd="0" presId="urn:microsoft.com/office/officeart/2005/8/layout/cycle8"/>
    <dgm:cxn modelId="{C816BE06-8371-2843-B4F7-F67F3C95464C}" type="presOf" srcId="{F78090B6-2B07-8148-B1D3-2797BE0A4BF6}" destId="{674306BF-912F-9143-A733-2331264B720C}" srcOrd="1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B7E10F2C-40E2-114C-90C4-3BF05F94BEE2}" type="presOf" srcId="{E5E291DA-AE28-B44C-840D-A2D4DD833AD8}" destId="{9A09555D-161F-7F43-B84B-E25E7EC10FFB}" srcOrd="0" destOrd="0" presId="urn:microsoft.com/office/officeart/2005/8/layout/cycle8"/>
    <dgm:cxn modelId="{C48BC1F8-58DC-C143-BB0E-09DE3DBD2447}" type="presOf" srcId="{F78090B6-2B07-8148-B1D3-2797BE0A4BF6}" destId="{409CA7C9-C057-8446-AA94-C9D71CAEE926}" srcOrd="0" destOrd="0" presId="urn:microsoft.com/office/officeart/2005/8/layout/cycle8"/>
    <dgm:cxn modelId="{F7BD98CC-197A-7848-9D09-F322F37E7ED5}" type="presOf" srcId="{E8F307FC-3A0E-1C41-9F6F-976F12B79AE3}" destId="{625EB139-F45B-874F-8276-8BDC8CF47E04}" srcOrd="0" destOrd="0" presId="urn:microsoft.com/office/officeart/2005/8/layout/cycle8"/>
    <dgm:cxn modelId="{4EF71DE0-276E-014D-BEB7-C03684E66138}" type="presOf" srcId="{B51544E4-BB45-F441-B852-0561A76AC4F7}" destId="{7E9B59AC-DFC5-0344-A40A-58E1F3A5C290}" srcOrd="0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D23A14B1-A37C-0442-9670-B91D9B8EE893}" type="presOf" srcId="{B51544E4-BB45-F441-B852-0561A76AC4F7}" destId="{9E6BD77A-6BED-854A-9755-ECA3D15B3C41}" srcOrd="1" destOrd="0" presId="urn:microsoft.com/office/officeart/2005/8/layout/cycle8"/>
    <dgm:cxn modelId="{F843908A-5592-0D44-BFEF-C03B9EAB33DE}" type="presOf" srcId="{ED5A14B6-1EED-5149-B2BD-8F02AFEC2425}" destId="{DF48F0F0-FEF4-B444-8444-07C7BC88506F}" srcOrd="0" destOrd="0" presId="urn:microsoft.com/office/officeart/2005/8/layout/cycle8"/>
    <dgm:cxn modelId="{85566F99-528F-2848-BF9E-8F7625BD7792}" type="presOf" srcId="{E5E291DA-AE28-B44C-840D-A2D4DD833AD8}" destId="{5AD9EECE-004D-A243-B7A5-9EC13C686EE1}" srcOrd="1" destOrd="0" presId="urn:microsoft.com/office/officeart/2005/8/layout/cycle8"/>
    <dgm:cxn modelId="{400BBB67-E4C9-6349-96F7-2111D57B202B}" type="presOf" srcId="{D916A061-F5A0-464C-9039-034E90485B86}" destId="{7026B89B-F2D6-F249-BCAB-9CAE6B056335}" srcOrd="1" destOrd="0" presId="urn:microsoft.com/office/officeart/2005/8/layout/cycle8"/>
    <dgm:cxn modelId="{F53417C9-8B18-A54C-AFA8-7FD21493654C}" type="presOf" srcId="{ED5A14B6-1EED-5149-B2BD-8F02AFEC2425}" destId="{0BC305F6-467E-1B4F-BACC-42FDB9CFFBA3}" srcOrd="1" destOrd="0" presId="urn:microsoft.com/office/officeart/2005/8/layout/cycle8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520100C1-90AF-6047-B0A3-FE5EBF784FDD}" type="presParOf" srcId="{625EB139-F45B-874F-8276-8BDC8CF47E04}" destId="{409CA7C9-C057-8446-AA94-C9D71CAEE926}" srcOrd="0" destOrd="0" presId="urn:microsoft.com/office/officeart/2005/8/layout/cycle8"/>
    <dgm:cxn modelId="{FBD6A319-676E-5E44-BF0D-103DB1E22648}" type="presParOf" srcId="{625EB139-F45B-874F-8276-8BDC8CF47E04}" destId="{22B56341-EECB-1944-8541-CE4708409CB2}" srcOrd="1" destOrd="0" presId="urn:microsoft.com/office/officeart/2005/8/layout/cycle8"/>
    <dgm:cxn modelId="{CEFE2AA4-074E-524D-8A1B-1886EB783C94}" type="presParOf" srcId="{625EB139-F45B-874F-8276-8BDC8CF47E04}" destId="{EBA753D6-4E40-C346-95A6-5A713B263594}" srcOrd="2" destOrd="0" presId="urn:microsoft.com/office/officeart/2005/8/layout/cycle8"/>
    <dgm:cxn modelId="{B4CC567F-A1DC-624B-BD01-DB59F7842264}" type="presParOf" srcId="{625EB139-F45B-874F-8276-8BDC8CF47E04}" destId="{674306BF-912F-9143-A733-2331264B720C}" srcOrd="3" destOrd="0" presId="urn:microsoft.com/office/officeart/2005/8/layout/cycle8"/>
    <dgm:cxn modelId="{E4929D1B-4675-2E4D-A877-95DF35EB9AD4}" type="presParOf" srcId="{625EB139-F45B-874F-8276-8BDC8CF47E04}" destId="{7E9B59AC-DFC5-0344-A40A-58E1F3A5C290}" srcOrd="4" destOrd="0" presId="urn:microsoft.com/office/officeart/2005/8/layout/cycle8"/>
    <dgm:cxn modelId="{AB2099FA-90A0-6948-B928-9A352C48AC13}" type="presParOf" srcId="{625EB139-F45B-874F-8276-8BDC8CF47E04}" destId="{C08A30BD-78D0-DD42-870D-EF63D867E70A}" srcOrd="5" destOrd="0" presId="urn:microsoft.com/office/officeart/2005/8/layout/cycle8"/>
    <dgm:cxn modelId="{973280E6-82FC-CE4C-A523-2C4386A4CED1}" type="presParOf" srcId="{625EB139-F45B-874F-8276-8BDC8CF47E04}" destId="{D95B9A41-0F41-8F45-9CFA-F0691EDCDD7F}" srcOrd="6" destOrd="0" presId="urn:microsoft.com/office/officeart/2005/8/layout/cycle8"/>
    <dgm:cxn modelId="{CF8C3689-B060-3243-8734-68408A331A78}" type="presParOf" srcId="{625EB139-F45B-874F-8276-8BDC8CF47E04}" destId="{9E6BD77A-6BED-854A-9755-ECA3D15B3C41}" srcOrd="7" destOrd="0" presId="urn:microsoft.com/office/officeart/2005/8/layout/cycle8"/>
    <dgm:cxn modelId="{1E2384BF-372F-7D4C-B052-ADFDF2770307}" type="presParOf" srcId="{625EB139-F45B-874F-8276-8BDC8CF47E04}" destId="{DF48F0F0-FEF4-B444-8444-07C7BC88506F}" srcOrd="8" destOrd="0" presId="urn:microsoft.com/office/officeart/2005/8/layout/cycle8"/>
    <dgm:cxn modelId="{C618EF4C-48E3-7E45-A39C-B638945F417F}" type="presParOf" srcId="{625EB139-F45B-874F-8276-8BDC8CF47E04}" destId="{32A59560-AA19-304E-9E67-EFCC23BDB7CC}" srcOrd="9" destOrd="0" presId="urn:microsoft.com/office/officeart/2005/8/layout/cycle8"/>
    <dgm:cxn modelId="{49E6A8B2-C201-D84F-964E-4F773BC6B468}" type="presParOf" srcId="{625EB139-F45B-874F-8276-8BDC8CF47E04}" destId="{8F0B3E69-2F03-B549-B1EA-5D2C353C3033}" srcOrd="10" destOrd="0" presId="urn:microsoft.com/office/officeart/2005/8/layout/cycle8"/>
    <dgm:cxn modelId="{B8A1F1F8-2F5F-F14C-A2F5-12F9DDD48EE7}" type="presParOf" srcId="{625EB139-F45B-874F-8276-8BDC8CF47E04}" destId="{0BC305F6-467E-1B4F-BACC-42FDB9CFFBA3}" srcOrd="11" destOrd="0" presId="urn:microsoft.com/office/officeart/2005/8/layout/cycle8"/>
    <dgm:cxn modelId="{7D2747B7-4F0D-6B4B-B7E1-EE5612EEB227}" type="presParOf" srcId="{625EB139-F45B-874F-8276-8BDC8CF47E04}" destId="{9A09555D-161F-7F43-B84B-E25E7EC10FFB}" srcOrd="12" destOrd="0" presId="urn:microsoft.com/office/officeart/2005/8/layout/cycle8"/>
    <dgm:cxn modelId="{77CA15D6-FB44-4B41-BAA3-78D9E25242B8}" type="presParOf" srcId="{625EB139-F45B-874F-8276-8BDC8CF47E04}" destId="{EC24D656-4CCF-1A40-854D-A677C6BACEF2}" srcOrd="13" destOrd="0" presId="urn:microsoft.com/office/officeart/2005/8/layout/cycle8"/>
    <dgm:cxn modelId="{E51C63EB-604F-974D-B965-A6CDFD64D8ED}" type="presParOf" srcId="{625EB139-F45B-874F-8276-8BDC8CF47E04}" destId="{B4065760-BA89-4B47-AD64-D630088B4954}" srcOrd="14" destOrd="0" presId="urn:microsoft.com/office/officeart/2005/8/layout/cycle8"/>
    <dgm:cxn modelId="{D3A68AB0-126A-6C40-AB20-09EA1825A54E}" type="presParOf" srcId="{625EB139-F45B-874F-8276-8BDC8CF47E04}" destId="{5AD9EECE-004D-A243-B7A5-9EC13C686EE1}" srcOrd="15" destOrd="0" presId="urn:microsoft.com/office/officeart/2005/8/layout/cycle8"/>
    <dgm:cxn modelId="{934F7C17-2E4C-7347-A67D-142B232FD3B3}" type="presParOf" srcId="{625EB139-F45B-874F-8276-8BDC8CF47E04}" destId="{C9743375-BD5F-1A4C-B1FB-B34FE78DDFD9}" srcOrd="16" destOrd="0" presId="urn:microsoft.com/office/officeart/2005/8/layout/cycle8"/>
    <dgm:cxn modelId="{8D3D6EC7-CE7A-B443-91AB-66359B8CF69B}" type="presParOf" srcId="{625EB139-F45B-874F-8276-8BDC8CF47E04}" destId="{40C6BAA7-E518-E743-BCED-D8609932725B}" srcOrd="17" destOrd="0" presId="urn:microsoft.com/office/officeart/2005/8/layout/cycle8"/>
    <dgm:cxn modelId="{292144A8-34D4-D943-B9DD-62481AB7F0D8}" type="presParOf" srcId="{625EB139-F45B-874F-8276-8BDC8CF47E04}" destId="{4C100201-E382-1A4C-BEDD-08D04E6186CE}" srcOrd="18" destOrd="0" presId="urn:microsoft.com/office/officeart/2005/8/layout/cycle8"/>
    <dgm:cxn modelId="{95B4C0AA-694E-4D45-AD1A-2D4F4A1B7C5E}" type="presParOf" srcId="{625EB139-F45B-874F-8276-8BDC8CF47E04}" destId="{7026B89B-F2D6-F249-BCAB-9CAE6B056335}" srcOrd="19" destOrd="0" presId="urn:microsoft.com/office/officeart/2005/8/layout/cycle8"/>
    <dgm:cxn modelId="{B3E6C4D8-516D-DA47-BD6D-15D20629ADDC}" type="presParOf" srcId="{625EB139-F45B-874F-8276-8BDC8CF47E04}" destId="{AEE53549-71ED-2C4C-937C-A094D0668130}" srcOrd="20" destOrd="0" presId="urn:microsoft.com/office/officeart/2005/8/layout/cycle8"/>
    <dgm:cxn modelId="{600AA495-EDEA-5445-8BA8-3CD9DC5B549B}" type="presParOf" srcId="{625EB139-F45B-874F-8276-8BDC8CF47E04}" destId="{7BFF51AD-4A71-0E44-94B6-860025BDD5DD}" srcOrd="21" destOrd="0" presId="urn:microsoft.com/office/officeart/2005/8/layout/cycle8"/>
    <dgm:cxn modelId="{8FA8BF98-C963-904B-92E3-B2C701DC57A4}" type="presParOf" srcId="{625EB139-F45B-874F-8276-8BDC8CF47E04}" destId="{B2E42975-0817-A248-8D2E-271A8D650DA4}" srcOrd="22" destOrd="0" presId="urn:microsoft.com/office/officeart/2005/8/layout/cycle8"/>
    <dgm:cxn modelId="{DB249749-D983-BE4B-841D-7A02EE074710}" type="presParOf" srcId="{625EB139-F45B-874F-8276-8BDC8CF47E04}" destId="{BF1049AD-B8BA-4D45-AD9D-2530887B4315}" srcOrd="23" destOrd="0" presId="urn:microsoft.com/office/officeart/2005/8/layout/cycle8"/>
    <dgm:cxn modelId="{E67ECA81-77B8-0A42-908F-25F4BB35051C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Frec</a:t>
          </a:r>
          <a:r>
            <a:rPr lang="es-ES" sz="1600" dirty="0" smtClean="0">
              <a:solidFill>
                <a:srgbClr val="000000"/>
              </a:solidFill>
            </a:rPr>
            <a:t>. Cardíaca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Tránsito Intestinal</a:t>
          </a:r>
          <a:endParaRPr lang="es-ES" sz="1600" dirty="0">
            <a:solidFill>
              <a:srgbClr val="000000"/>
            </a:solidFill>
          </a:endParaRPr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Tensión Arterial</a:t>
          </a:r>
          <a:endParaRPr lang="es-ES" sz="1600" dirty="0">
            <a:solidFill>
              <a:srgbClr val="000000"/>
            </a:solidFill>
          </a:endParaRPr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Pilo- erección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Midriásis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 custLinFactNeighborX="18148" custLinFactNeighborY="-5610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 custLinFactNeighborX="10093" custLinFactNeighborY="517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E2DCD9BE-2C02-D449-A815-9023C52F888F}" type="presOf" srcId="{F78090B6-2B07-8148-B1D3-2797BE0A4BF6}" destId="{674306BF-912F-9143-A733-2331264B720C}" srcOrd="1" destOrd="0" presId="urn:microsoft.com/office/officeart/2005/8/layout/cycle8"/>
    <dgm:cxn modelId="{65A13FFE-657A-CA4B-8137-DCA9DB3110E3}" type="presOf" srcId="{ED5A14B6-1EED-5149-B2BD-8F02AFEC2425}" destId="{DF48F0F0-FEF4-B444-8444-07C7BC88506F}" srcOrd="0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850CFB8C-79BD-954D-8C1B-0613968A7004}" type="presOf" srcId="{E5E291DA-AE28-B44C-840D-A2D4DD833AD8}" destId="{5AD9EECE-004D-A243-B7A5-9EC13C686EE1}" srcOrd="1" destOrd="0" presId="urn:microsoft.com/office/officeart/2005/8/layout/cycle8"/>
    <dgm:cxn modelId="{91658B27-E64E-9B4B-B0E1-1B138DE88578}" type="presOf" srcId="{F78090B6-2B07-8148-B1D3-2797BE0A4BF6}" destId="{409CA7C9-C057-8446-AA94-C9D71CAEE926}" srcOrd="0" destOrd="0" presId="urn:microsoft.com/office/officeart/2005/8/layout/cycle8"/>
    <dgm:cxn modelId="{EDAF7C67-C5CF-C54C-AEBD-8D98B4BF70E8}" type="presOf" srcId="{E8F307FC-3A0E-1C41-9F6F-976F12B79AE3}" destId="{625EB139-F45B-874F-8276-8BDC8CF47E04}" srcOrd="0" destOrd="0" presId="urn:microsoft.com/office/officeart/2005/8/layout/cycle8"/>
    <dgm:cxn modelId="{349F1F29-C9EE-D549-8BB0-5B645EB2477F}" type="presOf" srcId="{B51544E4-BB45-F441-B852-0561A76AC4F7}" destId="{9E6BD77A-6BED-854A-9755-ECA3D15B3C41}" srcOrd="1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DB5B058C-4591-4544-8EF3-5BAB39F3C332}" type="presOf" srcId="{D916A061-F5A0-464C-9039-034E90485B86}" destId="{7026B89B-F2D6-F249-BCAB-9CAE6B056335}" srcOrd="1" destOrd="0" presId="urn:microsoft.com/office/officeart/2005/8/layout/cycle8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98D35DF7-B874-944D-885A-F5BF918BF602}" type="presOf" srcId="{ED5A14B6-1EED-5149-B2BD-8F02AFEC2425}" destId="{0BC305F6-467E-1B4F-BACC-42FDB9CFFBA3}" srcOrd="1" destOrd="0" presId="urn:microsoft.com/office/officeart/2005/8/layout/cycle8"/>
    <dgm:cxn modelId="{75D54260-FA2B-A64F-B17B-01D3D6BE49DA}" type="presOf" srcId="{D916A061-F5A0-464C-9039-034E90485B86}" destId="{C9743375-BD5F-1A4C-B1FB-B34FE78DDFD9}" srcOrd="0" destOrd="0" presId="urn:microsoft.com/office/officeart/2005/8/layout/cycle8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94F01D5D-8F47-594F-AA10-1F86516E7B7F}" type="presOf" srcId="{B51544E4-BB45-F441-B852-0561A76AC4F7}" destId="{7E9B59AC-DFC5-0344-A40A-58E1F3A5C290}" srcOrd="0" destOrd="0" presId="urn:microsoft.com/office/officeart/2005/8/layout/cycle8"/>
    <dgm:cxn modelId="{D14096BF-C0C5-1A41-A78D-710914929EEC}" type="presOf" srcId="{E5E291DA-AE28-B44C-840D-A2D4DD833AD8}" destId="{9A09555D-161F-7F43-B84B-E25E7EC10FFB}" srcOrd="0" destOrd="0" presId="urn:microsoft.com/office/officeart/2005/8/layout/cycle8"/>
    <dgm:cxn modelId="{1035902E-6E83-774D-AA6A-3650BFB4A3F3}" type="presParOf" srcId="{625EB139-F45B-874F-8276-8BDC8CF47E04}" destId="{409CA7C9-C057-8446-AA94-C9D71CAEE926}" srcOrd="0" destOrd="0" presId="urn:microsoft.com/office/officeart/2005/8/layout/cycle8"/>
    <dgm:cxn modelId="{15D04036-53D7-B64E-9DEF-11190A8150C7}" type="presParOf" srcId="{625EB139-F45B-874F-8276-8BDC8CF47E04}" destId="{22B56341-EECB-1944-8541-CE4708409CB2}" srcOrd="1" destOrd="0" presId="urn:microsoft.com/office/officeart/2005/8/layout/cycle8"/>
    <dgm:cxn modelId="{7D48458D-1598-0741-9822-C18D87D4C653}" type="presParOf" srcId="{625EB139-F45B-874F-8276-8BDC8CF47E04}" destId="{EBA753D6-4E40-C346-95A6-5A713B263594}" srcOrd="2" destOrd="0" presId="urn:microsoft.com/office/officeart/2005/8/layout/cycle8"/>
    <dgm:cxn modelId="{2A5D4122-8FF0-DB48-98BB-47E97E3A789F}" type="presParOf" srcId="{625EB139-F45B-874F-8276-8BDC8CF47E04}" destId="{674306BF-912F-9143-A733-2331264B720C}" srcOrd="3" destOrd="0" presId="urn:microsoft.com/office/officeart/2005/8/layout/cycle8"/>
    <dgm:cxn modelId="{FA947941-17EE-EA46-9F55-7BBE770FED78}" type="presParOf" srcId="{625EB139-F45B-874F-8276-8BDC8CF47E04}" destId="{7E9B59AC-DFC5-0344-A40A-58E1F3A5C290}" srcOrd="4" destOrd="0" presId="urn:microsoft.com/office/officeart/2005/8/layout/cycle8"/>
    <dgm:cxn modelId="{C18DBBBD-E693-C940-A351-62AF82609BC9}" type="presParOf" srcId="{625EB139-F45B-874F-8276-8BDC8CF47E04}" destId="{C08A30BD-78D0-DD42-870D-EF63D867E70A}" srcOrd="5" destOrd="0" presId="urn:microsoft.com/office/officeart/2005/8/layout/cycle8"/>
    <dgm:cxn modelId="{C673DB6C-C56A-C34B-9FC0-4732CB4F903D}" type="presParOf" srcId="{625EB139-F45B-874F-8276-8BDC8CF47E04}" destId="{D95B9A41-0F41-8F45-9CFA-F0691EDCDD7F}" srcOrd="6" destOrd="0" presId="urn:microsoft.com/office/officeart/2005/8/layout/cycle8"/>
    <dgm:cxn modelId="{5EA7D92C-BD82-8647-B96D-3083A13AEE7A}" type="presParOf" srcId="{625EB139-F45B-874F-8276-8BDC8CF47E04}" destId="{9E6BD77A-6BED-854A-9755-ECA3D15B3C41}" srcOrd="7" destOrd="0" presId="urn:microsoft.com/office/officeart/2005/8/layout/cycle8"/>
    <dgm:cxn modelId="{228F0043-95E0-7445-B988-A9524803420A}" type="presParOf" srcId="{625EB139-F45B-874F-8276-8BDC8CF47E04}" destId="{DF48F0F0-FEF4-B444-8444-07C7BC88506F}" srcOrd="8" destOrd="0" presId="urn:microsoft.com/office/officeart/2005/8/layout/cycle8"/>
    <dgm:cxn modelId="{6925B455-AB2C-6947-9EEC-345E222D7920}" type="presParOf" srcId="{625EB139-F45B-874F-8276-8BDC8CF47E04}" destId="{32A59560-AA19-304E-9E67-EFCC23BDB7CC}" srcOrd="9" destOrd="0" presId="urn:microsoft.com/office/officeart/2005/8/layout/cycle8"/>
    <dgm:cxn modelId="{DB9EC99E-7376-7B4B-9177-03A2649B14EA}" type="presParOf" srcId="{625EB139-F45B-874F-8276-8BDC8CF47E04}" destId="{8F0B3E69-2F03-B549-B1EA-5D2C353C3033}" srcOrd="10" destOrd="0" presId="urn:microsoft.com/office/officeart/2005/8/layout/cycle8"/>
    <dgm:cxn modelId="{B57721C0-790B-614C-9FCA-5EA069CC03FD}" type="presParOf" srcId="{625EB139-F45B-874F-8276-8BDC8CF47E04}" destId="{0BC305F6-467E-1B4F-BACC-42FDB9CFFBA3}" srcOrd="11" destOrd="0" presId="urn:microsoft.com/office/officeart/2005/8/layout/cycle8"/>
    <dgm:cxn modelId="{4316F798-08C0-CE48-BF28-FA16DE393E53}" type="presParOf" srcId="{625EB139-F45B-874F-8276-8BDC8CF47E04}" destId="{9A09555D-161F-7F43-B84B-E25E7EC10FFB}" srcOrd="12" destOrd="0" presId="urn:microsoft.com/office/officeart/2005/8/layout/cycle8"/>
    <dgm:cxn modelId="{C9A42E04-C124-4340-9C28-6ECB78084DE3}" type="presParOf" srcId="{625EB139-F45B-874F-8276-8BDC8CF47E04}" destId="{EC24D656-4CCF-1A40-854D-A677C6BACEF2}" srcOrd="13" destOrd="0" presId="urn:microsoft.com/office/officeart/2005/8/layout/cycle8"/>
    <dgm:cxn modelId="{5032DE51-A988-3C41-967D-33AED5D28566}" type="presParOf" srcId="{625EB139-F45B-874F-8276-8BDC8CF47E04}" destId="{B4065760-BA89-4B47-AD64-D630088B4954}" srcOrd="14" destOrd="0" presId="urn:microsoft.com/office/officeart/2005/8/layout/cycle8"/>
    <dgm:cxn modelId="{1268EF26-F2D7-8B4C-BCF4-05A42C31324A}" type="presParOf" srcId="{625EB139-F45B-874F-8276-8BDC8CF47E04}" destId="{5AD9EECE-004D-A243-B7A5-9EC13C686EE1}" srcOrd="15" destOrd="0" presId="urn:microsoft.com/office/officeart/2005/8/layout/cycle8"/>
    <dgm:cxn modelId="{2554DBA4-339C-1A4E-9F20-A2B8BA79D31C}" type="presParOf" srcId="{625EB139-F45B-874F-8276-8BDC8CF47E04}" destId="{C9743375-BD5F-1A4C-B1FB-B34FE78DDFD9}" srcOrd="16" destOrd="0" presId="urn:microsoft.com/office/officeart/2005/8/layout/cycle8"/>
    <dgm:cxn modelId="{9137C0C8-5307-DE46-A7B5-ED301B5500CE}" type="presParOf" srcId="{625EB139-F45B-874F-8276-8BDC8CF47E04}" destId="{40C6BAA7-E518-E743-BCED-D8609932725B}" srcOrd="17" destOrd="0" presId="urn:microsoft.com/office/officeart/2005/8/layout/cycle8"/>
    <dgm:cxn modelId="{3AFFE4D1-53D8-6644-801C-255D2957665B}" type="presParOf" srcId="{625EB139-F45B-874F-8276-8BDC8CF47E04}" destId="{4C100201-E382-1A4C-BEDD-08D04E6186CE}" srcOrd="18" destOrd="0" presId="urn:microsoft.com/office/officeart/2005/8/layout/cycle8"/>
    <dgm:cxn modelId="{B68F75C2-DC0F-CD45-9BE0-4A7BD5AE006A}" type="presParOf" srcId="{625EB139-F45B-874F-8276-8BDC8CF47E04}" destId="{7026B89B-F2D6-F249-BCAB-9CAE6B056335}" srcOrd="19" destOrd="0" presId="urn:microsoft.com/office/officeart/2005/8/layout/cycle8"/>
    <dgm:cxn modelId="{11A7935B-7CB4-604A-B230-C2E88BD55BD7}" type="presParOf" srcId="{625EB139-F45B-874F-8276-8BDC8CF47E04}" destId="{AEE53549-71ED-2C4C-937C-A094D0668130}" srcOrd="20" destOrd="0" presId="urn:microsoft.com/office/officeart/2005/8/layout/cycle8"/>
    <dgm:cxn modelId="{0E294A12-3A2E-314D-93BD-DC98D154958B}" type="presParOf" srcId="{625EB139-F45B-874F-8276-8BDC8CF47E04}" destId="{7BFF51AD-4A71-0E44-94B6-860025BDD5DD}" srcOrd="21" destOrd="0" presId="urn:microsoft.com/office/officeart/2005/8/layout/cycle8"/>
    <dgm:cxn modelId="{53640114-5934-824A-AB18-32139071CB68}" type="presParOf" srcId="{625EB139-F45B-874F-8276-8BDC8CF47E04}" destId="{B2E42975-0817-A248-8D2E-271A8D650DA4}" srcOrd="22" destOrd="0" presId="urn:microsoft.com/office/officeart/2005/8/layout/cycle8"/>
    <dgm:cxn modelId="{72DE5E58-AC9C-4744-B6DE-9BBD0F0240C5}" type="presParOf" srcId="{625EB139-F45B-874F-8276-8BDC8CF47E04}" destId="{BF1049AD-B8BA-4D45-AD9D-2530887B4315}" srcOrd="23" destOrd="0" presId="urn:microsoft.com/office/officeart/2005/8/layout/cycle8"/>
    <dgm:cxn modelId="{AC040DB4-43CB-4346-AD4B-566B5FAF20D9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err="1" smtClean="0">
              <a:solidFill>
                <a:srgbClr val="000000"/>
              </a:solidFill>
            </a:rPr>
            <a:t>Conv</a:t>
          </a:r>
          <a:r>
            <a:rPr lang="es-ES" sz="1600" dirty="0" smtClean="0">
              <a:solidFill>
                <a:srgbClr val="000000"/>
              </a:solidFill>
            </a:rPr>
            <a:t>. </a:t>
          </a:r>
          <a:r>
            <a:rPr lang="es-ES" sz="1600" dirty="0" err="1" smtClean="0">
              <a:solidFill>
                <a:srgbClr val="000000"/>
              </a:solidFill>
            </a:rPr>
            <a:t>Diaf</a:t>
          </a:r>
          <a:r>
            <a:rPr lang="es-ES" sz="1600" dirty="0" smtClean="0">
              <a:solidFill>
                <a:srgbClr val="000000"/>
              </a:solidFill>
            </a:rPr>
            <a:t>.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Mocos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err="1" smtClean="0">
              <a:solidFill>
                <a:schemeClr val="tx1"/>
              </a:solidFill>
            </a:rPr>
            <a:t>Etc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1600" smtClean="0">
              <a:solidFill>
                <a:srgbClr val="000000"/>
              </a:solidFill>
            </a:rPr>
            <a:t>Efusión Lágrimas</a:t>
          </a:r>
          <a:endParaRPr lang="es-ES" sz="1600" dirty="0">
            <a:solidFill>
              <a:srgbClr val="000000"/>
            </a:solidFill>
          </a:endParaRPr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Sollozos</a:t>
          </a:r>
          <a:endParaRPr lang="es-ES" sz="1600" dirty="0">
            <a:solidFill>
              <a:srgbClr val="000000"/>
            </a:solidFill>
          </a:endParaRPr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 custLinFactNeighborX="18148" custLinFactNeighborY="-5610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 custLinFactNeighborX="10093" custLinFactNeighborY="517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90090E1B-5F36-BE4E-A95F-643897397E72}" type="presOf" srcId="{F78090B6-2B07-8148-B1D3-2797BE0A4BF6}" destId="{409CA7C9-C057-8446-AA94-C9D71CAEE926}" srcOrd="0" destOrd="0" presId="urn:microsoft.com/office/officeart/2005/8/layout/cycle8"/>
    <dgm:cxn modelId="{C0C87A7C-3B18-8E4B-B7F8-D2B0CA51D5CD}" type="presOf" srcId="{F78090B6-2B07-8148-B1D3-2797BE0A4BF6}" destId="{674306BF-912F-9143-A733-2331264B720C}" srcOrd="1" destOrd="0" presId="urn:microsoft.com/office/officeart/2005/8/layout/cycle8"/>
    <dgm:cxn modelId="{ADE3168B-4CB4-D948-9618-359F7A66E3A5}" type="presOf" srcId="{E5E291DA-AE28-B44C-840D-A2D4DD833AD8}" destId="{9A09555D-161F-7F43-B84B-E25E7EC10FFB}" srcOrd="0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1E0BC1F6-A310-4740-940A-B3D7CB802988}" type="presOf" srcId="{B51544E4-BB45-F441-B852-0561A76AC4F7}" destId="{9E6BD77A-6BED-854A-9755-ECA3D15B3C41}" srcOrd="1" destOrd="0" presId="urn:microsoft.com/office/officeart/2005/8/layout/cycle8"/>
    <dgm:cxn modelId="{436C5198-E218-7649-BAE5-C0FD283FEB99}" type="presOf" srcId="{E5E291DA-AE28-B44C-840D-A2D4DD833AD8}" destId="{5AD9EECE-004D-A243-B7A5-9EC13C686EE1}" srcOrd="1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861CF22E-638C-0249-805B-320355430474}" type="presOf" srcId="{ED5A14B6-1EED-5149-B2BD-8F02AFEC2425}" destId="{DF48F0F0-FEF4-B444-8444-07C7BC88506F}" srcOrd="0" destOrd="0" presId="urn:microsoft.com/office/officeart/2005/8/layout/cycle8"/>
    <dgm:cxn modelId="{C0D55970-3C38-AA4E-B6B7-A493E1BDD863}" type="presOf" srcId="{E8F307FC-3A0E-1C41-9F6F-976F12B79AE3}" destId="{625EB139-F45B-874F-8276-8BDC8CF47E04}" srcOrd="0" destOrd="0" presId="urn:microsoft.com/office/officeart/2005/8/layout/cycle8"/>
    <dgm:cxn modelId="{CC24532C-8494-6C4A-8219-21871C135FAD}" type="presOf" srcId="{ED5A14B6-1EED-5149-B2BD-8F02AFEC2425}" destId="{0BC305F6-467E-1B4F-BACC-42FDB9CFFBA3}" srcOrd="1" destOrd="0" presId="urn:microsoft.com/office/officeart/2005/8/layout/cycle8"/>
    <dgm:cxn modelId="{8393EB36-3CEF-AD4F-8675-FC295848028A}" type="presOf" srcId="{D916A061-F5A0-464C-9039-034E90485B86}" destId="{7026B89B-F2D6-F249-BCAB-9CAE6B056335}" srcOrd="1" destOrd="0" presId="urn:microsoft.com/office/officeart/2005/8/layout/cycle8"/>
    <dgm:cxn modelId="{C4129590-691C-C64B-AFBC-F72604D022D7}" type="presOf" srcId="{B51544E4-BB45-F441-B852-0561A76AC4F7}" destId="{7E9B59AC-DFC5-0344-A40A-58E1F3A5C290}" srcOrd="0" destOrd="0" presId="urn:microsoft.com/office/officeart/2005/8/layout/cycle8"/>
    <dgm:cxn modelId="{FC1E5A87-499D-1345-9A78-F07211C43571}" type="presOf" srcId="{D916A061-F5A0-464C-9039-034E90485B86}" destId="{C9743375-BD5F-1A4C-B1FB-B34FE78DDFD9}" srcOrd="0" destOrd="0" presId="urn:microsoft.com/office/officeart/2005/8/layout/cycle8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9DDE8A3F-1D54-0548-80FA-68B82541B6D6}" type="presParOf" srcId="{625EB139-F45B-874F-8276-8BDC8CF47E04}" destId="{409CA7C9-C057-8446-AA94-C9D71CAEE926}" srcOrd="0" destOrd="0" presId="urn:microsoft.com/office/officeart/2005/8/layout/cycle8"/>
    <dgm:cxn modelId="{0E50BBB5-4CF8-C842-B1E6-9F778060DCE3}" type="presParOf" srcId="{625EB139-F45B-874F-8276-8BDC8CF47E04}" destId="{22B56341-EECB-1944-8541-CE4708409CB2}" srcOrd="1" destOrd="0" presId="urn:microsoft.com/office/officeart/2005/8/layout/cycle8"/>
    <dgm:cxn modelId="{178B540C-5299-C84E-AA4F-C6ECB9381958}" type="presParOf" srcId="{625EB139-F45B-874F-8276-8BDC8CF47E04}" destId="{EBA753D6-4E40-C346-95A6-5A713B263594}" srcOrd="2" destOrd="0" presId="urn:microsoft.com/office/officeart/2005/8/layout/cycle8"/>
    <dgm:cxn modelId="{4CE6AE52-E170-0E45-87E2-D5DA639BBB65}" type="presParOf" srcId="{625EB139-F45B-874F-8276-8BDC8CF47E04}" destId="{674306BF-912F-9143-A733-2331264B720C}" srcOrd="3" destOrd="0" presId="urn:microsoft.com/office/officeart/2005/8/layout/cycle8"/>
    <dgm:cxn modelId="{A3D8F287-7042-9143-BBBC-89E19362DA3A}" type="presParOf" srcId="{625EB139-F45B-874F-8276-8BDC8CF47E04}" destId="{7E9B59AC-DFC5-0344-A40A-58E1F3A5C290}" srcOrd="4" destOrd="0" presId="urn:microsoft.com/office/officeart/2005/8/layout/cycle8"/>
    <dgm:cxn modelId="{4D0DEC4A-68EE-5E4F-B5D6-70F6CE7CB543}" type="presParOf" srcId="{625EB139-F45B-874F-8276-8BDC8CF47E04}" destId="{C08A30BD-78D0-DD42-870D-EF63D867E70A}" srcOrd="5" destOrd="0" presId="urn:microsoft.com/office/officeart/2005/8/layout/cycle8"/>
    <dgm:cxn modelId="{C206DAC8-26EB-D244-8601-CE41A5829458}" type="presParOf" srcId="{625EB139-F45B-874F-8276-8BDC8CF47E04}" destId="{D95B9A41-0F41-8F45-9CFA-F0691EDCDD7F}" srcOrd="6" destOrd="0" presId="urn:microsoft.com/office/officeart/2005/8/layout/cycle8"/>
    <dgm:cxn modelId="{F71BA4F1-2E2D-0047-B876-5E988BBD2596}" type="presParOf" srcId="{625EB139-F45B-874F-8276-8BDC8CF47E04}" destId="{9E6BD77A-6BED-854A-9755-ECA3D15B3C41}" srcOrd="7" destOrd="0" presId="urn:microsoft.com/office/officeart/2005/8/layout/cycle8"/>
    <dgm:cxn modelId="{313AE3F5-8935-9644-A8EC-8CCBF39E82A5}" type="presParOf" srcId="{625EB139-F45B-874F-8276-8BDC8CF47E04}" destId="{DF48F0F0-FEF4-B444-8444-07C7BC88506F}" srcOrd="8" destOrd="0" presId="urn:microsoft.com/office/officeart/2005/8/layout/cycle8"/>
    <dgm:cxn modelId="{DE13CD8D-A565-7342-B038-54DD1AA7AABF}" type="presParOf" srcId="{625EB139-F45B-874F-8276-8BDC8CF47E04}" destId="{32A59560-AA19-304E-9E67-EFCC23BDB7CC}" srcOrd="9" destOrd="0" presId="urn:microsoft.com/office/officeart/2005/8/layout/cycle8"/>
    <dgm:cxn modelId="{A10117AE-0B3C-F947-9E3E-374330F81C9F}" type="presParOf" srcId="{625EB139-F45B-874F-8276-8BDC8CF47E04}" destId="{8F0B3E69-2F03-B549-B1EA-5D2C353C3033}" srcOrd="10" destOrd="0" presId="urn:microsoft.com/office/officeart/2005/8/layout/cycle8"/>
    <dgm:cxn modelId="{E29B0C96-485D-3D42-8164-A364820EBD5C}" type="presParOf" srcId="{625EB139-F45B-874F-8276-8BDC8CF47E04}" destId="{0BC305F6-467E-1B4F-BACC-42FDB9CFFBA3}" srcOrd="11" destOrd="0" presId="urn:microsoft.com/office/officeart/2005/8/layout/cycle8"/>
    <dgm:cxn modelId="{F7E171B9-4651-D54B-8C60-58439F680EE5}" type="presParOf" srcId="{625EB139-F45B-874F-8276-8BDC8CF47E04}" destId="{9A09555D-161F-7F43-B84B-E25E7EC10FFB}" srcOrd="12" destOrd="0" presId="urn:microsoft.com/office/officeart/2005/8/layout/cycle8"/>
    <dgm:cxn modelId="{0BBCA408-CF8A-F24B-B0B9-B31CED6C35BF}" type="presParOf" srcId="{625EB139-F45B-874F-8276-8BDC8CF47E04}" destId="{EC24D656-4CCF-1A40-854D-A677C6BACEF2}" srcOrd="13" destOrd="0" presId="urn:microsoft.com/office/officeart/2005/8/layout/cycle8"/>
    <dgm:cxn modelId="{3449B5BB-74DD-2945-83B3-85A72FEEDCB0}" type="presParOf" srcId="{625EB139-F45B-874F-8276-8BDC8CF47E04}" destId="{B4065760-BA89-4B47-AD64-D630088B4954}" srcOrd="14" destOrd="0" presId="urn:microsoft.com/office/officeart/2005/8/layout/cycle8"/>
    <dgm:cxn modelId="{42821F6C-5237-9941-B0FC-6F2953CBDADA}" type="presParOf" srcId="{625EB139-F45B-874F-8276-8BDC8CF47E04}" destId="{5AD9EECE-004D-A243-B7A5-9EC13C686EE1}" srcOrd="15" destOrd="0" presId="urn:microsoft.com/office/officeart/2005/8/layout/cycle8"/>
    <dgm:cxn modelId="{91CE7574-0551-704C-808C-E6767A3015DC}" type="presParOf" srcId="{625EB139-F45B-874F-8276-8BDC8CF47E04}" destId="{C9743375-BD5F-1A4C-B1FB-B34FE78DDFD9}" srcOrd="16" destOrd="0" presId="urn:microsoft.com/office/officeart/2005/8/layout/cycle8"/>
    <dgm:cxn modelId="{9D7246D3-1556-3C46-A253-9D13C38F25EF}" type="presParOf" srcId="{625EB139-F45B-874F-8276-8BDC8CF47E04}" destId="{40C6BAA7-E518-E743-BCED-D8609932725B}" srcOrd="17" destOrd="0" presId="urn:microsoft.com/office/officeart/2005/8/layout/cycle8"/>
    <dgm:cxn modelId="{05C70032-F5D2-7B4F-974A-B79C96816E68}" type="presParOf" srcId="{625EB139-F45B-874F-8276-8BDC8CF47E04}" destId="{4C100201-E382-1A4C-BEDD-08D04E6186CE}" srcOrd="18" destOrd="0" presId="urn:microsoft.com/office/officeart/2005/8/layout/cycle8"/>
    <dgm:cxn modelId="{82193904-500A-CE4C-9AF7-CE162AED5D64}" type="presParOf" srcId="{625EB139-F45B-874F-8276-8BDC8CF47E04}" destId="{7026B89B-F2D6-F249-BCAB-9CAE6B056335}" srcOrd="19" destOrd="0" presId="urn:microsoft.com/office/officeart/2005/8/layout/cycle8"/>
    <dgm:cxn modelId="{AEC3D4FE-D981-D94A-8574-2C6E887AEBB7}" type="presParOf" srcId="{625EB139-F45B-874F-8276-8BDC8CF47E04}" destId="{AEE53549-71ED-2C4C-937C-A094D0668130}" srcOrd="20" destOrd="0" presId="urn:microsoft.com/office/officeart/2005/8/layout/cycle8"/>
    <dgm:cxn modelId="{6F1D3632-ACD1-DE43-B653-02BD095E7F67}" type="presParOf" srcId="{625EB139-F45B-874F-8276-8BDC8CF47E04}" destId="{7BFF51AD-4A71-0E44-94B6-860025BDD5DD}" srcOrd="21" destOrd="0" presId="urn:microsoft.com/office/officeart/2005/8/layout/cycle8"/>
    <dgm:cxn modelId="{019BFDDC-45BF-544A-85B2-222E7BF90207}" type="presParOf" srcId="{625EB139-F45B-874F-8276-8BDC8CF47E04}" destId="{B2E42975-0817-A248-8D2E-271A8D650DA4}" srcOrd="22" destOrd="0" presId="urn:microsoft.com/office/officeart/2005/8/layout/cycle8"/>
    <dgm:cxn modelId="{41048A8F-21C7-FD40-88B5-98B75BBD9DE7}" type="presParOf" srcId="{625EB139-F45B-874F-8276-8BDC8CF47E04}" destId="{BF1049AD-B8BA-4D45-AD9D-2530887B4315}" srcOrd="23" destOrd="0" presId="urn:microsoft.com/office/officeart/2005/8/layout/cycle8"/>
    <dgm:cxn modelId="{F4ADFACF-1249-4D4D-8AE8-A364BEC8633A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F307FC-3A0E-1C41-9F6F-976F12B79AE3}" type="doc">
      <dgm:prSet loTypeId="urn:microsoft.com/office/officeart/2005/8/layout/cycle8" loCatId="" qsTypeId="urn:microsoft.com/office/officeart/2005/8/quickstyle/3D9" qsCatId="3D" csTypeId="urn:microsoft.com/office/officeart/2005/8/colors/accent6_2" csCatId="accent6" phldr="1"/>
      <dgm:spPr/>
    </dgm:pt>
    <dgm:pt modelId="{F78090B6-2B07-8148-B1D3-2797BE0A4BF6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?</a:t>
          </a:r>
          <a:endParaRPr lang="es-ES" sz="1600" dirty="0">
            <a:solidFill>
              <a:srgbClr val="000000"/>
            </a:solidFill>
          </a:endParaRPr>
        </a:p>
      </dgm:t>
    </dgm:pt>
    <dgm:pt modelId="{CCCC035C-5EEB-8747-B034-A793FED78FA3}" type="parTrans" cxnId="{60B3C63C-041B-BD42-9148-1A35F4714684}">
      <dgm:prSet/>
      <dgm:spPr/>
      <dgm:t>
        <a:bodyPr/>
        <a:lstStyle/>
        <a:p>
          <a:endParaRPr lang="es-ES"/>
        </a:p>
      </dgm:t>
    </dgm:pt>
    <dgm:pt modelId="{A3316AD0-0F66-204C-B702-E08D01FC1139}" type="sibTrans" cxnId="{60B3C63C-041B-BD42-9148-1A35F4714684}">
      <dgm:prSet/>
      <dgm:spPr/>
      <dgm:t>
        <a:bodyPr/>
        <a:lstStyle/>
        <a:p>
          <a:endParaRPr lang="es-ES"/>
        </a:p>
      </dgm:t>
    </dgm:pt>
    <dgm:pt modelId="{B51544E4-BB45-F441-B852-0561A76AC4F7}">
      <dgm:prSet phldrT="[Texto]" custT="1"/>
      <dgm:spPr>
        <a:solidFill>
          <a:srgbClr val="FF0000"/>
        </a:solidFill>
      </dgm:spPr>
      <dgm:t>
        <a:bodyPr/>
        <a:lstStyle/>
        <a:p>
          <a:r>
            <a:rPr lang="es-ES" sz="2000" dirty="0" smtClean="0">
              <a:solidFill>
                <a:srgbClr val="000000"/>
              </a:solidFill>
            </a:rPr>
            <a:t>↓</a:t>
          </a:r>
          <a:r>
            <a:rPr lang="es-ES" sz="2000" dirty="0" err="1" smtClean="0">
              <a:solidFill>
                <a:srgbClr val="000000"/>
              </a:solidFill>
            </a:rPr>
            <a:t>Tránp</a:t>
          </a:r>
          <a:r>
            <a:rPr lang="es-ES" sz="2000" dirty="0" smtClean="0">
              <a:solidFill>
                <a:srgbClr val="000000"/>
              </a:solidFill>
            </a:rPr>
            <a:t> </a:t>
          </a:r>
          <a:r>
            <a:rPr lang="es-ES" sz="2000" dirty="0" err="1" smtClean="0">
              <a:solidFill>
                <a:srgbClr val="000000"/>
              </a:solidFill>
            </a:rPr>
            <a:t>Hb</a:t>
          </a:r>
          <a:endParaRPr lang="es-ES" sz="2000" dirty="0">
            <a:solidFill>
              <a:srgbClr val="000000"/>
            </a:solidFill>
          </a:endParaRPr>
        </a:p>
      </dgm:t>
    </dgm:pt>
    <dgm:pt modelId="{C03CEEFB-5C7A-A44F-A9F2-8BD61364B71E}" type="parTrans" cxnId="{534B6EEB-5409-B040-86D7-DB49A2E1E579}">
      <dgm:prSet/>
      <dgm:spPr/>
      <dgm:t>
        <a:bodyPr/>
        <a:lstStyle/>
        <a:p>
          <a:endParaRPr lang="es-ES"/>
        </a:p>
      </dgm:t>
    </dgm:pt>
    <dgm:pt modelId="{3EF32999-0435-BF44-ADB1-E448FF60CD83}" type="sibTrans" cxnId="{534B6EEB-5409-B040-86D7-DB49A2E1E579}">
      <dgm:prSet/>
      <dgm:spPr/>
      <dgm:t>
        <a:bodyPr/>
        <a:lstStyle/>
        <a:p>
          <a:endParaRPr lang="es-ES"/>
        </a:p>
      </dgm:t>
    </dgm:pt>
    <dgm:pt modelId="{ED5A14B6-1EED-5149-B2BD-8F02AFEC2425}">
      <dgm:prSet phldrT="[Texto]" custT="1"/>
      <dgm:spPr>
        <a:solidFill>
          <a:srgbClr val="BFBFBF"/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?</a:t>
          </a:r>
          <a:endParaRPr lang="es-ES" sz="1600" dirty="0">
            <a:solidFill>
              <a:srgbClr val="000000"/>
            </a:solidFill>
          </a:endParaRPr>
        </a:p>
      </dgm:t>
    </dgm:pt>
    <dgm:pt modelId="{84440F41-9D8D-C948-BA4C-D5683EB05283}" type="parTrans" cxnId="{5499B664-22F8-4C41-9870-4BF4FE17CC54}">
      <dgm:prSet/>
      <dgm:spPr/>
      <dgm:t>
        <a:bodyPr/>
        <a:lstStyle/>
        <a:p>
          <a:endParaRPr lang="es-ES"/>
        </a:p>
      </dgm:t>
    </dgm:pt>
    <dgm:pt modelId="{6C063676-630E-CD41-B14E-1E7E946316C4}" type="sibTrans" cxnId="{5499B664-22F8-4C41-9870-4BF4FE17CC54}">
      <dgm:prSet/>
      <dgm:spPr/>
      <dgm:t>
        <a:bodyPr/>
        <a:lstStyle/>
        <a:p>
          <a:endParaRPr lang="es-ES"/>
        </a:p>
      </dgm:t>
    </dgm:pt>
    <dgm:pt modelId="{E5E291DA-AE28-B44C-840D-A2D4DD833AD8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smtClean="0">
              <a:solidFill>
                <a:srgbClr val="000000"/>
              </a:solidFill>
            </a:rPr>
            <a:t>?</a:t>
          </a:r>
          <a:endParaRPr lang="es-ES" sz="1600" dirty="0">
            <a:solidFill>
              <a:srgbClr val="000000"/>
            </a:solidFill>
          </a:endParaRPr>
        </a:p>
      </dgm:t>
    </dgm:pt>
    <dgm:pt modelId="{E854D453-C515-6741-8D0E-D77626D9DF52}" type="parTrans" cxnId="{D1B269E7-540A-DF41-BEC2-58B21EBE937B}">
      <dgm:prSet/>
      <dgm:spPr/>
      <dgm:t>
        <a:bodyPr/>
        <a:lstStyle/>
        <a:p>
          <a:endParaRPr lang="es-ES"/>
        </a:p>
      </dgm:t>
    </dgm:pt>
    <dgm:pt modelId="{0D580AC7-9F05-124A-AC35-41526E6AE59E}" type="sibTrans" cxnId="{D1B269E7-540A-DF41-BEC2-58B21EBE937B}">
      <dgm:prSet/>
      <dgm:spPr/>
      <dgm:t>
        <a:bodyPr/>
        <a:lstStyle/>
        <a:p>
          <a:endParaRPr lang="es-ES"/>
        </a:p>
      </dgm:t>
    </dgm:pt>
    <dgm:pt modelId="{D916A061-F5A0-464C-9039-034E90485B86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?</a:t>
          </a:r>
          <a:endParaRPr lang="es-ES" sz="1600" dirty="0">
            <a:solidFill>
              <a:schemeClr val="tx1"/>
            </a:solidFill>
          </a:endParaRPr>
        </a:p>
      </dgm:t>
    </dgm:pt>
    <dgm:pt modelId="{FFB1E541-AFA3-A947-A4A5-3099DCB937EA}" type="parTrans" cxnId="{697AE4CB-6ED2-9B49-936F-22AD737BA6FB}">
      <dgm:prSet/>
      <dgm:spPr/>
      <dgm:t>
        <a:bodyPr/>
        <a:lstStyle/>
        <a:p>
          <a:endParaRPr lang="es-ES"/>
        </a:p>
      </dgm:t>
    </dgm:pt>
    <dgm:pt modelId="{7C6BDE23-C33A-2C42-B728-0F5A08F35BBE}" type="sibTrans" cxnId="{697AE4CB-6ED2-9B49-936F-22AD737BA6FB}">
      <dgm:prSet/>
      <dgm:spPr/>
      <dgm:t>
        <a:bodyPr/>
        <a:lstStyle/>
        <a:p>
          <a:endParaRPr lang="es-ES"/>
        </a:p>
      </dgm:t>
    </dgm:pt>
    <dgm:pt modelId="{625EB139-F45B-874F-8276-8BDC8CF47E04}" type="pres">
      <dgm:prSet presAssocID="{E8F307FC-3A0E-1C41-9F6F-976F12B79AE3}" presName="compositeShape" presStyleCnt="0">
        <dgm:presLayoutVars>
          <dgm:chMax val="7"/>
          <dgm:dir/>
          <dgm:resizeHandles val="exact"/>
        </dgm:presLayoutVars>
      </dgm:prSet>
      <dgm:spPr/>
    </dgm:pt>
    <dgm:pt modelId="{409CA7C9-C057-8446-AA94-C9D71CAEE926}" type="pres">
      <dgm:prSet presAssocID="{E8F307FC-3A0E-1C41-9F6F-976F12B79AE3}" presName="wedge1" presStyleLbl="node1" presStyleIdx="0" presStyleCnt="5"/>
      <dgm:spPr/>
      <dgm:t>
        <a:bodyPr/>
        <a:lstStyle/>
        <a:p>
          <a:endParaRPr lang="es-ES"/>
        </a:p>
      </dgm:t>
    </dgm:pt>
    <dgm:pt modelId="{22B56341-EECB-1944-8541-CE4708409CB2}" type="pres">
      <dgm:prSet presAssocID="{E8F307FC-3A0E-1C41-9F6F-976F12B79AE3}" presName="dummy1a" presStyleCnt="0"/>
      <dgm:spPr/>
    </dgm:pt>
    <dgm:pt modelId="{EBA753D6-4E40-C346-95A6-5A713B263594}" type="pres">
      <dgm:prSet presAssocID="{E8F307FC-3A0E-1C41-9F6F-976F12B79AE3}" presName="dummy1b" presStyleCnt="0"/>
      <dgm:spPr/>
    </dgm:pt>
    <dgm:pt modelId="{674306BF-912F-9143-A733-2331264B720C}" type="pres">
      <dgm:prSet presAssocID="{E8F307FC-3A0E-1C41-9F6F-976F12B79AE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9B59AC-DFC5-0344-A40A-58E1F3A5C290}" type="pres">
      <dgm:prSet presAssocID="{E8F307FC-3A0E-1C41-9F6F-976F12B79AE3}" presName="wedge2" presStyleLbl="node1" presStyleIdx="1" presStyleCnt="5" custLinFactNeighborX="18148" custLinFactNeighborY="-5610"/>
      <dgm:spPr/>
      <dgm:t>
        <a:bodyPr/>
        <a:lstStyle/>
        <a:p>
          <a:endParaRPr lang="es-ES"/>
        </a:p>
      </dgm:t>
    </dgm:pt>
    <dgm:pt modelId="{C08A30BD-78D0-DD42-870D-EF63D867E70A}" type="pres">
      <dgm:prSet presAssocID="{E8F307FC-3A0E-1C41-9F6F-976F12B79AE3}" presName="dummy2a" presStyleCnt="0"/>
      <dgm:spPr/>
    </dgm:pt>
    <dgm:pt modelId="{D95B9A41-0F41-8F45-9CFA-F0691EDCDD7F}" type="pres">
      <dgm:prSet presAssocID="{E8F307FC-3A0E-1C41-9F6F-976F12B79AE3}" presName="dummy2b" presStyleCnt="0"/>
      <dgm:spPr/>
    </dgm:pt>
    <dgm:pt modelId="{9E6BD77A-6BED-854A-9755-ECA3D15B3C41}" type="pres">
      <dgm:prSet presAssocID="{E8F307FC-3A0E-1C41-9F6F-976F12B79AE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48F0F0-FEF4-B444-8444-07C7BC88506F}" type="pres">
      <dgm:prSet presAssocID="{E8F307FC-3A0E-1C41-9F6F-976F12B79AE3}" presName="wedge3" presStyleLbl="node1" presStyleIdx="2" presStyleCnt="5"/>
      <dgm:spPr/>
      <dgm:t>
        <a:bodyPr/>
        <a:lstStyle/>
        <a:p>
          <a:endParaRPr lang="es-ES"/>
        </a:p>
      </dgm:t>
    </dgm:pt>
    <dgm:pt modelId="{32A59560-AA19-304E-9E67-EFCC23BDB7CC}" type="pres">
      <dgm:prSet presAssocID="{E8F307FC-3A0E-1C41-9F6F-976F12B79AE3}" presName="dummy3a" presStyleCnt="0"/>
      <dgm:spPr/>
    </dgm:pt>
    <dgm:pt modelId="{8F0B3E69-2F03-B549-B1EA-5D2C353C3033}" type="pres">
      <dgm:prSet presAssocID="{E8F307FC-3A0E-1C41-9F6F-976F12B79AE3}" presName="dummy3b" presStyleCnt="0"/>
      <dgm:spPr/>
    </dgm:pt>
    <dgm:pt modelId="{0BC305F6-467E-1B4F-BACC-42FDB9CFFBA3}" type="pres">
      <dgm:prSet presAssocID="{E8F307FC-3A0E-1C41-9F6F-976F12B79AE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9555D-161F-7F43-B84B-E25E7EC10FFB}" type="pres">
      <dgm:prSet presAssocID="{E8F307FC-3A0E-1C41-9F6F-976F12B79AE3}" presName="wedge4" presStyleLbl="node1" presStyleIdx="3" presStyleCnt="5"/>
      <dgm:spPr/>
      <dgm:t>
        <a:bodyPr/>
        <a:lstStyle/>
        <a:p>
          <a:endParaRPr lang="es-ES"/>
        </a:p>
      </dgm:t>
    </dgm:pt>
    <dgm:pt modelId="{EC24D656-4CCF-1A40-854D-A677C6BACEF2}" type="pres">
      <dgm:prSet presAssocID="{E8F307FC-3A0E-1C41-9F6F-976F12B79AE3}" presName="dummy4a" presStyleCnt="0"/>
      <dgm:spPr/>
    </dgm:pt>
    <dgm:pt modelId="{B4065760-BA89-4B47-AD64-D630088B4954}" type="pres">
      <dgm:prSet presAssocID="{E8F307FC-3A0E-1C41-9F6F-976F12B79AE3}" presName="dummy4b" presStyleCnt="0"/>
      <dgm:spPr/>
    </dgm:pt>
    <dgm:pt modelId="{5AD9EECE-004D-A243-B7A5-9EC13C686EE1}" type="pres">
      <dgm:prSet presAssocID="{E8F307FC-3A0E-1C41-9F6F-976F12B79AE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743375-BD5F-1A4C-B1FB-B34FE78DDFD9}" type="pres">
      <dgm:prSet presAssocID="{E8F307FC-3A0E-1C41-9F6F-976F12B79AE3}" presName="wedge5" presStyleLbl="node1" presStyleIdx="4" presStyleCnt="5"/>
      <dgm:spPr/>
      <dgm:t>
        <a:bodyPr/>
        <a:lstStyle/>
        <a:p>
          <a:endParaRPr lang="es-ES"/>
        </a:p>
      </dgm:t>
    </dgm:pt>
    <dgm:pt modelId="{40C6BAA7-E518-E743-BCED-D8609932725B}" type="pres">
      <dgm:prSet presAssocID="{E8F307FC-3A0E-1C41-9F6F-976F12B79AE3}" presName="dummy5a" presStyleCnt="0"/>
      <dgm:spPr/>
    </dgm:pt>
    <dgm:pt modelId="{4C100201-E382-1A4C-BEDD-08D04E6186CE}" type="pres">
      <dgm:prSet presAssocID="{E8F307FC-3A0E-1C41-9F6F-976F12B79AE3}" presName="dummy5b" presStyleCnt="0"/>
      <dgm:spPr/>
    </dgm:pt>
    <dgm:pt modelId="{7026B89B-F2D6-F249-BCAB-9CAE6B056335}" type="pres">
      <dgm:prSet presAssocID="{E8F307FC-3A0E-1C41-9F6F-976F12B79AE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E53549-71ED-2C4C-937C-A094D0668130}" type="pres">
      <dgm:prSet presAssocID="{A3316AD0-0F66-204C-B702-E08D01FC1139}" presName="arrowWedge1" presStyleLbl="fgSibTrans2D1" presStyleIdx="0" presStyleCnt="5"/>
      <dgm:spPr/>
    </dgm:pt>
    <dgm:pt modelId="{7BFF51AD-4A71-0E44-94B6-860025BDD5DD}" type="pres">
      <dgm:prSet presAssocID="{3EF32999-0435-BF44-ADB1-E448FF60CD83}" presName="arrowWedge2" presStyleLbl="fgSibTrans2D1" presStyleIdx="1" presStyleCnt="5" custLinFactNeighborX="10093" custLinFactNeighborY="517"/>
      <dgm:spPr/>
    </dgm:pt>
    <dgm:pt modelId="{B2E42975-0817-A248-8D2E-271A8D650DA4}" type="pres">
      <dgm:prSet presAssocID="{6C063676-630E-CD41-B14E-1E7E946316C4}" presName="arrowWedge3" presStyleLbl="fgSibTrans2D1" presStyleIdx="2" presStyleCnt="5"/>
      <dgm:spPr/>
    </dgm:pt>
    <dgm:pt modelId="{BF1049AD-B8BA-4D45-AD9D-2530887B4315}" type="pres">
      <dgm:prSet presAssocID="{0D580AC7-9F05-124A-AC35-41526E6AE59E}" presName="arrowWedge4" presStyleLbl="fgSibTrans2D1" presStyleIdx="3" presStyleCnt="5"/>
      <dgm:spPr/>
    </dgm:pt>
    <dgm:pt modelId="{55A3D159-175A-B24E-8551-4239204BA9F9}" type="pres">
      <dgm:prSet presAssocID="{7C6BDE23-C33A-2C42-B728-0F5A08F35BBE}" presName="arrowWedge5" presStyleLbl="fgSibTrans2D1" presStyleIdx="4" presStyleCnt="5"/>
      <dgm:spPr/>
    </dgm:pt>
  </dgm:ptLst>
  <dgm:cxnLst>
    <dgm:cxn modelId="{673F6C80-7F9A-7A43-8B8F-EF281F2A617B}" type="presOf" srcId="{F78090B6-2B07-8148-B1D3-2797BE0A4BF6}" destId="{409CA7C9-C057-8446-AA94-C9D71CAEE926}" srcOrd="0" destOrd="0" presId="urn:microsoft.com/office/officeart/2005/8/layout/cycle8"/>
    <dgm:cxn modelId="{D1B269E7-540A-DF41-BEC2-58B21EBE937B}" srcId="{E8F307FC-3A0E-1C41-9F6F-976F12B79AE3}" destId="{E5E291DA-AE28-B44C-840D-A2D4DD833AD8}" srcOrd="3" destOrd="0" parTransId="{E854D453-C515-6741-8D0E-D77626D9DF52}" sibTransId="{0D580AC7-9F05-124A-AC35-41526E6AE59E}"/>
    <dgm:cxn modelId="{155F976E-2626-6148-873C-43117A1FBEF2}" type="presOf" srcId="{ED5A14B6-1EED-5149-B2BD-8F02AFEC2425}" destId="{0BC305F6-467E-1B4F-BACC-42FDB9CFFBA3}" srcOrd="1" destOrd="0" presId="urn:microsoft.com/office/officeart/2005/8/layout/cycle8"/>
    <dgm:cxn modelId="{5ECFF3F7-50E9-A144-8502-F6AADD45709C}" type="presOf" srcId="{E8F307FC-3A0E-1C41-9F6F-976F12B79AE3}" destId="{625EB139-F45B-874F-8276-8BDC8CF47E04}" srcOrd="0" destOrd="0" presId="urn:microsoft.com/office/officeart/2005/8/layout/cycle8"/>
    <dgm:cxn modelId="{C1564A07-7C6A-6742-8809-1AE6170115DF}" type="presOf" srcId="{E5E291DA-AE28-B44C-840D-A2D4DD833AD8}" destId="{5AD9EECE-004D-A243-B7A5-9EC13C686EE1}" srcOrd="1" destOrd="0" presId="urn:microsoft.com/office/officeart/2005/8/layout/cycle8"/>
    <dgm:cxn modelId="{C74ED14D-A3E5-B142-B0BC-41E19AC21B77}" type="presOf" srcId="{D916A061-F5A0-464C-9039-034E90485B86}" destId="{C9743375-BD5F-1A4C-B1FB-B34FE78DDFD9}" srcOrd="0" destOrd="0" presId="urn:microsoft.com/office/officeart/2005/8/layout/cycle8"/>
    <dgm:cxn modelId="{D2138A74-545C-0B45-A3EC-4AA24D0DB4FE}" type="presOf" srcId="{D916A061-F5A0-464C-9039-034E90485B86}" destId="{7026B89B-F2D6-F249-BCAB-9CAE6B056335}" srcOrd="1" destOrd="0" presId="urn:microsoft.com/office/officeart/2005/8/layout/cycle8"/>
    <dgm:cxn modelId="{78CD6A32-46A5-2747-826D-AE30F8E925B6}" type="presOf" srcId="{B51544E4-BB45-F441-B852-0561A76AC4F7}" destId="{9E6BD77A-6BED-854A-9755-ECA3D15B3C41}" srcOrd="1" destOrd="0" presId="urn:microsoft.com/office/officeart/2005/8/layout/cycle8"/>
    <dgm:cxn modelId="{19F9C48E-DBC1-B346-B57B-CF9786B8184E}" type="presOf" srcId="{ED5A14B6-1EED-5149-B2BD-8F02AFEC2425}" destId="{DF48F0F0-FEF4-B444-8444-07C7BC88506F}" srcOrd="0" destOrd="0" presId="urn:microsoft.com/office/officeart/2005/8/layout/cycle8"/>
    <dgm:cxn modelId="{A447B92F-AEC5-7F46-A018-D6E6896CE9F6}" type="presOf" srcId="{E5E291DA-AE28-B44C-840D-A2D4DD833AD8}" destId="{9A09555D-161F-7F43-B84B-E25E7EC10FFB}" srcOrd="0" destOrd="0" presId="urn:microsoft.com/office/officeart/2005/8/layout/cycle8"/>
    <dgm:cxn modelId="{5499B664-22F8-4C41-9870-4BF4FE17CC54}" srcId="{E8F307FC-3A0E-1C41-9F6F-976F12B79AE3}" destId="{ED5A14B6-1EED-5149-B2BD-8F02AFEC2425}" srcOrd="2" destOrd="0" parTransId="{84440F41-9D8D-C948-BA4C-D5683EB05283}" sibTransId="{6C063676-630E-CD41-B14E-1E7E946316C4}"/>
    <dgm:cxn modelId="{60B3C63C-041B-BD42-9148-1A35F4714684}" srcId="{E8F307FC-3A0E-1C41-9F6F-976F12B79AE3}" destId="{F78090B6-2B07-8148-B1D3-2797BE0A4BF6}" srcOrd="0" destOrd="0" parTransId="{CCCC035C-5EEB-8747-B034-A793FED78FA3}" sibTransId="{A3316AD0-0F66-204C-B702-E08D01FC1139}"/>
    <dgm:cxn modelId="{C8184456-343C-6647-B1C2-BBCCBB56B3AF}" type="presOf" srcId="{B51544E4-BB45-F441-B852-0561A76AC4F7}" destId="{7E9B59AC-DFC5-0344-A40A-58E1F3A5C290}" srcOrd="0" destOrd="0" presId="urn:microsoft.com/office/officeart/2005/8/layout/cycle8"/>
    <dgm:cxn modelId="{52CC97C6-0065-9F4A-B2F6-DF5BF249561B}" type="presOf" srcId="{F78090B6-2B07-8148-B1D3-2797BE0A4BF6}" destId="{674306BF-912F-9143-A733-2331264B720C}" srcOrd="1" destOrd="0" presId="urn:microsoft.com/office/officeart/2005/8/layout/cycle8"/>
    <dgm:cxn modelId="{697AE4CB-6ED2-9B49-936F-22AD737BA6FB}" srcId="{E8F307FC-3A0E-1C41-9F6F-976F12B79AE3}" destId="{D916A061-F5A0-464C-9039-034E90485B86}" srcOrd="4" destOrd="0" parTransId="{FFB1E541-AFA3-A947-A4A5-3099DCB937EA}" sibTransId="{7C6BDE23-C33A-2C42-B728-0F5A08F35BBE}"/>
    <dgm:cxn modelId="{534B6EEB-5409-B040-86D7-DB49A2E1E579}" srcId="{E8F307FC-3A0E-1C41-9F6F-976F12B79AE3}" destId="{B51544E4-BB45-F441-B852-0561A76AC4F7}" srcOrd="1" destOrd="0" parTransId="{C03CEEFB-5C7A-A44F-A9F2-8BD61364B71E}" sibTransId="{3EF32999-0435-BF44-ADB1-E448FF60CD83}"/>
    <dgm:cxn modelId="{00254E90-349F-E548-9618-3502066F7FBB}" type="presParOf" srcId="{625EB139-F45B-874F-8276-8BDC8CF47E04}" destId="{409CA7C9-C057-8446-AA94-C9D71CAEE926}" srcOrd="0" destOrd="0" presId="urn:microsoft.com/office/officeart/2005/8/layout/cycle8"/>
    <dgm:cxn modelId="{6AEB10E5-998E-814C-B038-5886FE9772FF}" type="presParOf" srcId="{625EB139-F45B-874F-8276-8BDC8CF47E04}" destId="{22B56341-EECB-1944-8541-CE4708409CB2}" srcOrd="1" destOrd="0" presId="urn:microsoft.com/office/officeart/2005/8/layout/cycle8"/>
    <dgm:cxn modelId="{C0DFC246-4601-614B-8A64-9D62BFAFEB18}" type="presParOf" srcId="{625EB139-F45B-874F-8276-8BDC8CF47E04}" destId="{EBA753D6-4E40-C346-95A6-5A713B263594}" srcOrd="2" destOrd="0" presId="urn:microsoft.com/office/officeart/2005/8/layout/cycle8"/>
    <dgm:cxn modelId="{1B53D7EF-6E3E-1545-BBB5-6134752B85BE}" type="presParOf" srcId="{625EB139-F45B-874F-8276-8BDC8CF47E04}" destId="{674306BF-912F-9143-A733-2331264B720C}" srcOrd="3" destOrd="0" presId="urn:microsoft.com/office/officeart/2005/8/layout/cycle8"/>
    <dgm:cxn modelId="{68710CC1-D00D-F040-B86A-A8E41C5E33F9}" type="presParOf" srcId="{625EB139-F45B-874F-8276-8BDC8CF47E04}" destId="{7E9B59AC-DFC5-0344-A40A-58E1F3A5C290}" srcOrd="4" destOrd="0" presId="urn:microsoft.com/office/officeart/2005/8/layout/cycle8"/>
    <dgm:cxn modelId="{E21F48E0-AD20-6D41-9189-1AC5ABCBC440}" type="presParOf" srcId="{625EB139-F45B-874F-8276-8BDC8CF47E04}" destId="{C08A30BD-78D0-DD42-870D-EF63D867E70A}" srcOrd="5" destOrd="0" presId="urn:microsoft.com/office/officeart/2005/8/layout/cycle8"/>
    <dgm:cxn modelId="{6691CE07-D180-C240-9C4E-0DB190D09E28}" type="presParOf" srcId="{625EB139-F45B-874F-8276-8BDC8CF47E04}" destId="{D95B9A41-0F41-8F45-9CFA-F0691EDCDD7F}" srcOrd="6" destOrd="0" presId="urn:microsoft.com/office/officeart/2005/8/layout/cycle8"/>
    <dgm:cxn modelId="{4375B7CE-2A92-9642-958E-22BB10A90048}" type="presParOf" srcId="{625EB139-F45B-874F-8276-8BDC8CF47E04}" destId="{9E6BD77A-6BED-854A-9755-ECA3D15B3C41}" srcOrd="7" destOrd="0" presId="urn:microsoft.com/office/officeart/2005/8/layout/cycle8"/>
    <dgm:cxn modelId="{8C40A1A1-9D0A-C34C-B55D-F89297CC3F2E}" type="presParOf" srcId="{625EB139-F45B-874F-8276-8BDC8CF47E04}" destId="{DF48F0F0-FEF4-B444-8444-07C7BC88506F}" srcOrd="8" destOrd="0" presId="urn:microsoft.com/office/officeart/2005/8/layout/cycle8"/>
    <dgm:cxn modelId="{883024FA-5767-5544-BB47-764836D5672D}" type="presParOf" srcId="{625EB139-F45B-874F-8276-8BDC8CF47E04}" destId="{32A59560-AA19-304E-9E67-EFCC23BDB7CC}" srcOrd="9" destOrd="0" presId="urn:microsoft.com/office/officeart/2005/8/layout/cycle8"/>
    <dgm:cxn modelId="{1ED0AA5C-0A99-C043-AAA0-A377865ED06E}" type="presParOf" srcId="{625EB139-F45B-874F-8276-8BDC8CF47E04}" destId="{8F0B3E69-2F03-B549-B1EA-5D2C353C3033}" srcOrd="10" destOrd="0" presId="urn:microsoft.com/office/officeart/2005/8/layout/cycle8"/>
    <dgm:cxn modelId="{1E5FDA63-BA7A-5D43-B52D-AC95D215F891}" type="presParOf" srcId="{625EB139-F45B-874F-8276-8BDC8CF47E04}" destId="{0BC305F6-467E-1B4F-BACC-42FDB9CFFBA3}" srcOrd="11" destOrd="0" presId="urn:microsoft.com/office/officeart/2005/8/layout/cycle8"/>
    <dgm:cxn modelId="{E8CB4DDD-8D0A-9643-9A79-225C53B39227}" type="presParOf" srcId="{625EB139-F45B-874F-8276-8BDC8CF47E04}" destId="{9A09555D-161F-7F43-B84B-E25E7EC10FFB}" srcOrd="12" destOrd="0" presId="urn:microsoft.com/office/officeart/2005/8/layout/cycle8"/>
    <dgm:cxn modelId="{52701D1D-AD99-5A41-B054-00CAFEA80F64}" type="presParOf" srcId="{625EB139-F45B-874F-8276-8BDC8CF47E04}" destId="{EC24D656-4CCF-1A40-854D-A677C6BACEF2}" srcOrd="13" destOrd="0" presId="urn:microsoft.com/office/officeart/2005/8/layout/cycle8"/>
    <dgm:cxn modelId="{6A9C78D3-42A9-2843-A543-003A7ED8F808}" type="presParOf" srcId="{625EB139-F45B-874F-8276-8BDC8CF47E04}" destId="{B4065760-BA89-4B47-AD64-D630088B4954}" srcOrd="14" destOrd="0" presId="urn:microsoft.com/office/officeart/2005/8/layout/cycle8"/>
    <dgm:cxn modelId="{42283931-F1E3-E643-8A65-A2D2BEC31272}" type="presParOf" srcId="{625EB139-F45B-874F-8276-8BDC8CF47E04}" destId="{5AD9EECE-004D-A243-B7A5-9EC13C686EE1}" srcOrd="15" destOrd="0" presId="urn:microsoft.com/office/officeart/2005/8/layout/cycle8"/>
    <dgm:cxn modelId="{19355406-8816-5544-AD19-C77D5B7C78D9}" type="presParOf" srcId="{625EB139-F45B-874F-8276-8BDC8CF47E04}" destId="{C9743375-BD5F-1A4C-B1FB-B34FE78DDFD9}" srcOrd="16" destOrd="0" presId="urn:microsoft.com/office/officeart/2005/8/layout/cycle8"/>
    <dgm:cxn modelId="{C7408F60-6F4B-614D-9578-545F69E982C9}" type="presParOf" srcId="{625EB139-F45B-874F-8276-8BDC8CF47E04}" destId="{40C6BAA7-E518-E743-BCED-D8609932725B}" srcOrd="17" destOrd="0" presId="urn:microsoft.com/office/officeart/2005/8/layout/cycle8"/>
    <dgm:cxn modelId="{67BB7A8C-C64B-E343-83EB-F88C1D6F5FBE}" type="presParOf" srcId="{625EB139-F45B-874F-8276-8BDC8CF47E04}" destId="{4C100201-E382-1A4C-BEDD-08D04E6186CE}" srcOrd="18" destOrd="0" presId="urn:microsoft.com/office/officeart/2005/8/layout/cycle8"/>
    <dgm:cxn modelId="{E89BEEA8-A6FE-7342-9830-C29B87A0AE69}" type="presParOf" srcId="{625EB139-F45B-874F-8276-8BDC8CF47E04}" destId="{7026B89B-F2D6-F249-BCAB-9CAE6B056335}" srcOrd="19" destOrd="0" presId="urn:microsoft.com/office/officeart/2005/8/layout/cycle8"/>
    <dgm:cxn modelId="{CF959C2C-E4DB-B44B-B93F-A09DC14A599A}" type="presParOf" srcId="{625EB139-F45B-874F-8276-8BDC8CF47E04}" destId="{AEE53549-71ED-2C4C-937C-A094D0668130}" srcOrd="20" destOrd="0" presId="urn:microsoft.com/office/officeart/2005/8/layout/cycle8"/>
    <dgm:cxn modelId="{2BDF024D-83BA-7942-8F95-307C51A943A6}" type="presParOf" srcId="{625EB139-F45B-874F-8276-8BDC8CF47E04}" destId="{7BFF51AD-4A71-0E44-94B6-860025BDD5DD}" srcOrd="21" destOrd="0" presId="urn:microsoft.com/office/officeart/2005/8/layout/cycle8"/>
    <dgm:cxn modelId="{5B5DD8A4-B85B-7241-8678-1576E2B7B55B}" type="presParOf" srcId="{625EB139-F45B-874F-8276-8BDC8CF47E04}" destId="{B2E42975-0817-A248-8D2E-271A8D650DA4}" srcOrd="22" destOrd="0" presId="urn:microsoft.com/office/officeart/2005/8/layout/cycle8"/>
    <dgm:cxn modelId="{8324A04D-3D31-6240-96A8-8F233EAFF954}" type="presParOf" srcId="{625EB139-F45B-874F-8276-8BDC8CF47E04}" destId="{BF1049AD-B8BA-4D45-AD9D-2530887B4315}" srcOrd="23" destOrd="0" presId="urn:microsoft.com/office/officeart/2005/8/layout/cycle8"/>
    <dgm:cxn modelId="{6322AC29-2BA0-6841-91EE-D85076A6540D}" type="presParOf" srcId="{625EB139-F45B-874F-8276-8BDC8CF47E04}" destId="{55A3D159-175A-B24E-8551-4239204BA9F9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2E9C9-2108-8342-975E-CBA9B7C3649F}">
      <dsp:nvSpPr>
        <dsp:cNvPr id="0" name=""/>
        <dsp:cNvSpPr/>
      </dsp:nvSpPr>
      <dsp:spPr>
        <a:xfrm>
          <a:off x="2077405" y="1693880"/>
          <a:ext cx="2070298" cy="2070298"/>
        </a:xfrm>
        <a:prstGeom prst="gear9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MATERIA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93627" y="2178837"/>
        <a:ext cx="1237854" cy="1064176"/>
      </dsp:txXfrm>
    </dsp:sp>
    <dsp:sp modelId="{995F3353-0E05-6A46-94A1-46AC737551EA}">
      <dsp:nvSpPr>
        <dsp:cNvPr id="0" name=""/>
        <dsp:cNvSpPr/>
      </dsp:nvSpPr>
      <dsp:spPr>
        <a:xfrm>
          <a:off x="872867" y="1204537"/>
          <a:ext cx="1505671" cy="1505671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rgbClr val="000000"/>
              </a:solidFill>
            </a:rPr>
            <a:t>Cerebro</a:t>
          </a:r>
          <a:endParaRPr lang="es-ES" sz="1500" kern="1200" dirty="0">
            <a:solidFill>
              <a:srgbClr val="000000"/>
            </a:solidFill>
          </a:endParaRPr>
        </a:p>
      </dsp:txBody>
      <dsp:txXfrm>
        <a:off x="1251924" y="1585885"/>
        <a:ext cx="747557" cy="742975"/>
      </dsp:txXfrm>
    </dsp:sp>
    <dsp:sp modelId="{BFCE1B72-CD41-364F-81A5-88280B9501EA}">
      <dsp:nvSpPr>
        <dsp:cNvPr id="0" name=""/>
        <dsp:cNvSpPr/>
      </dsp:nvSpPr>
      <dsp:spPr>
        <a:xfrm rot="20700000">
          <a:off x="1716197" y="165777"/>
          <a:ext cx="1475250" cy="1475250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Neurona</a:t>
          </a:r>
          <a:endParaRPr lang="es-ES" sz="1600" kern="1200" dirty="0">
            <a:solidFill>
              <a:srgbClr val="000000"/>
            </a:solidFill>
          </a:endParaRPr>
        </a:p>
      </dsp:txBody>
      <dsp:txXfrm rot="-20700000">
        <a:off x="2039763" y="489343"/>
        <a:ext cx="828119" cy="828119"/>
      </dsp:txXfrm>
    </dsp:sp>
    <dsp:sp modelId="{A27C1936-431D-474D-AB76-96632E2E62A8}">
      <dsp:nvSpPr>
        <dsp:cNvPr id="0" name=""/>
        <dsp:cNvSpPr/>
      </dsp:nvSpPr>
      <dsp:spPr>
        <a:xfrm>
          <a:off x="1913550" y="1384119"/>
          <a:ext cx="2649982" cy="2649982"/>
        </a:xfrm>
        <a:prstGeom prst="circularArrow">
          <a:avLst>
            <a:gd name="adj1" fmla="val 4687"/>
            <a:gd name="adj2" fmla="val 299029"/>
            <a:gd name="adj3" fmla="val 2505092"/>
            <a:gd name="adj4" fmla="val 15885340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2B543-5D45-B345-A482-3F112D1964D7}">
      <dsp:nvSpPr>
        <dsp:cNvPr id="0" name=""/>
        <dsp:cNvSpPr/>
      </dsp:nvSpPr>
      <dsp:spPr>
        <a:xfrm>
          <a:off x="606216" y="873235"/>
          <a:ext cx="1925377" cy="19253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8E712F-B813-E749-9B85-404B96428613}">
      <dsp:nvSpPr>
        <dsp:cNvPr id="0" name=""/>
        <dsp:cNvSpPr/>
      </dsp:nvSpPr>
      <dsp:spPr>
        <a:xfrm>
          <a:off x="1374956" y="-155511"/>
          <a:ext cx="2075944" cy="20759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2E9C9-2108-8342-975E-CBA9B7C3649F}">
      <dsp:nvSpPr>
        <dsp:cNvPr id="0" name=""/>
        <dsp:cNvSpPr/>
      </dsp:nvSpPr>
      <dsp:spPr>
        <a:xfrm>
          <a:off x="2077405" y="1693880"/>
          <a:ext cx="2070298" cy="2070298"/>
        </a:xfrm>
        <a:prstGeom prst="gear9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MATERIA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93627" y="2178837"/>
        <a:ext cx="1237854" cy="1064176"/>
      </dsp:txXfrm>
    </dsp:sp>
    <dsp:sp modelId="{995F3353-0E05-6A46-94A1-46AC737551EA}">
      <dsp:nvSpPr>
        <dsp:cNvPr id="0" name=""/>
        <dsp:cNvSpPr/>
      </dsp:nvSpPr>
      <dsp:spPr>
        <a:xfrm>
          <a:off x="872867" y="1204537"/>
          <a:ext cx="1505671" cy="1505671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rgbClr val="000000"/>
              </a:solidFill>
            </a:rPr>
            <a:t>Riñ</a:t>
          </a:r>
          <a:r>
            <a:rPr lang="es-ES" sz="1500" kern="1200" dirty="0" smtClean="0">
              <a:solidFill>
                <a:srgbClr val="000000"/>
              </a:solidFill>
            </a:rPr>
            <a:t>ón</a:t>
          </a:r>
          <a:endParaRPr lang="es-ES" sz="1500" kern="1200" dirty="0">
            <a:solidFill>
              <a:srgbClr val="000000"/>
            </a:solidFill>
          </a:endParaRPr>
        </a:p>
      </dsp:txBody>
      <dsp:txXfrm>
        <a:off x="1251924" y="1585885"/>
        <a:ext cx="747557" cy="742975"/>
      </dsp:txXfrm>
    </dsp:sp>
    <dsp:sp modelId="{BFCE1B72-CD41-364F-81A5-88280B9501EA}">
      <dsp:nvSpPr>
        <dsp:cNvPr id="0" name=""/>
        <dsp:cNvSpPr/>
      </dsp:nvSpPr>
      <dsp:spPr>
        <a:xfrm rot="20700000">
          <a:off x="1716197" y="165777"/>
          <a:ext cx="1475250" cy="1475250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rgbClr val="000000"/>
              </a:solidFill>
            </a:rPr>
            <a:t>Filtraci</a:t>
          </a:r>
          <a:r>
            <a:rPr lang="es-ES" sz="1500" kern="1200" dirty="0" smtClean="0">
              <a:solidFill>
                <a:srgbClr val="000000"/>
              </a:solidFill>
            </a:rPr>
            <a:t>ón</a:t>
          </a:r>
          <a:endParaRPr lang="es-ES" sz="1500" kern="1200" dirty="0">
            <a:solidFill>
              <a:srgbClr val="000000"/>
            </a:solidFill>
          </a:endParaRPr>
        </a:p>
      </dsp:txBody>
      <dsp:txXfrm rot="-20700000">
        <a:off x="2039763" y="489343"/>
        <a:ext cx="828119" cy="828119"/>
      </dsp:txXfrm>
    </dsp:sp>
    <dsp:sp modelId="{A27C1936-431D-474D-AB76-96632E2E62A8}">
      <dsp:nvSpPr>
        <dsp:cNvPr id="0" name=""/>
        <dsp:cNvSpPr/>
      </dsp:nvSpPr>
      <dsp:spPr>
        <a:xfrm>
          <a:off x="1913550" y="1384119"/>
          <a:ext cx="2649982" cy="2649982"/>
        </a:xfrm>
        <a:prstGeom prst="circularArrow">
          <a:avLst>
            <a:gd name="adj1" fmla="val 4687"/>
            <a:gd name="adj2" fmla="val 299029"/>
            <a:gd name="adj3" fmla="val 2505092"/>
            <a:gd name="adj4" fmla="val 15885340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62B543-5D45-B345-A482-3F112D1964D7}">
      <dsp:nvSpPr>
        <dsp:cNvPr id="0" name=""/>
        <dsp:cNvSpPr/>
      </dsp:nvSpPr>
      <dsp:spPr>
        <a:xfrm>
          <a:off x="606216" y="873235"/>
          <a:ext cx="1925377" cy="19253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8E712F-B813-E749-9B85-404B96428613}">
      <dsp:nvSpPr>
        <dsp:cNvPr id="0" name=""/>
        <dsp:cNvSpPr/>
      </dsp:nvSpPr>
      <dsp:spPr>
        <a:xfrm>
          <a:off x="1374956" y="-155511"/>
          <a:ext cx="2075944" cy="20759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A7C9-C057-8446-AA94-C9D71CAEE926}">
      <dsp:nvSpPr>
        <dsp:cNvPr id="0" name=""/>
        <dsp:cNvSpPr/>
      </dsp:nvSpPr>
      <dsp:spPr>
        <a:xfrm>
          <a:off x="554292" y="100624"/>
          <a:ext cx="1365504" cy="1365504"/>
        </a:xfrm>
        <a:prstGeom prst="pie">
          <a:avLst>
            <a:gd name="adj1" fmla="val 16200000"/>
            <a:gd name="adj2" fmla="val 2052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…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266630" y="330159"/>
        <a:ext cx="438912" cy="292608"/>
      </dsp:txXfrm>
    </dsp:sp>
    <dsp:sp modelId="{7E9B59AC-DFC5-0344-A40A-58E1F3A5C290}">
      <dsp:nvSpPr>
        <dsp:cNvPr id="0" name=""/>
        <dsp:cNvSpPr/>
      </dsp:nvSpPr>
      <dsp:spPr>
        <a:xfrm>
          <a:off x="565996" y="137038"/>
          <a:ext cx="1365504" cy="1365504"/>
        </a:xfrm>
        <a:prstGeom prst="pie">
          <a:avLst>
            <a:gd name="adj1" fmla="val 20520000"/>
            <a:gd name="adj2" fmla="val 32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…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445446" y="760943"/>
        <a:ext cx="406400" cy="325120"/>
      </dsp:txXfrm>
    </dsp:sp>
    <dsp:sp modelId="{DF48F0F0-FEF4-B444-8444-07C7BC88506F}">
      <dsp:nvSpPr>
        <dsp:cNvPr id="0" name=""/>
        <dsp:cNvSpPr/>
      </dsp:nvSpPr>
      <dsp:spPr>
        <a:xfrm>
          <a:off x="535110" y="159471"/>
          <a:ext cx="1365504" cy="1365504"/>
        </a:xfrm>
        <a:prstGeom prst="pie">
          <a:avLst>
            <a:gd name="adj1" fmla="val 3240000"/>
            <a:gd name="adj2" fmla="val 756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…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022790" y="1118575"/>
        <a:ext cx="390144" cy="357632"/>
      </dsp:txXfrm>
    </dsp:sp>
    <dsp:sp modelId="{9A09555D-161F-7F43-B84B-E25E7EC10FFB}">
      <dsp:nvSpPr>
        <dsp:cNvPr id="0" name=""/>
        <dsp:cNvSpPr/>
      </dsp:nvSpPr>
      <dsp:spPr>
        <a:xfrm>
          <a:off x="504223" y="137038"/>
          <a:ext cx="1365504" cy="1365504"/>
        </a:xfrm>
        <a:prstGeom prst="pie">
          <a:avLst>
            <a:gd name="adj1" fmla="val 7560000"/>
            <a:gd name="adj2" fmla="val 1188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…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583878" y="760943"/>
        <a:ext cx="406400" cy="325120"/>
      </dsp:txXfrm>
    </dsp:sp>
    <dsp:sp modelId="{C9743375-BD5F-1A4C-B1FB-B34FE78DDFD9}">
      <dsp:nvSpPr>
        <dsp:cNvPr id="0" name=""/>
        <dsp:cNvSpPr/>
      </dsp:nvSpPr>
      <dsp:spPr>
        <a:xfrm>
          <a:off x="515928" y="100624"/>
          <a:ext cx="1365504" cy="1365504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…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730182" y="330159"/>
        <a:ext cx="438912" cy="292608"/>
      </dsp:txXfrm>
    </dsp:sp>
    <dsp:sp modelId="{AEE53549-71ED-2C4C-937C-A094D0668130}">
      <dsp:nvSpPr>
        <dsp:cNvPr id="0" name=""/>
        <dsp:cNvSpPr/>
      </dsp:nvSpPr>
      <dsp:spPr>
        <a:xfrm>
          <a:off x="469696" y="16093"/>
          <a:ext cx="1534566" cy="153456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F51AD-4A71-0E44-94B6-860025BDD5DD}">
      <dsp:nvSpPr>
        <dsp:cNvPr id="0" name=""/>
        <dsp:cNvSpPr/>
      </dsp:nvSpPr>
      <dsp:spPr>
        <a:xfrm>
          <a:off x="481559" y="52494"/>
          <a:ext cx="1534566" cy="153456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42975-0817-A248-8D2E-271A8D650DA4}">
      <dsp:nvSpPr>
        <dsp:cNvPr id="0" name=""/>
        <dsp:cNvSpPr/>
      </dsp:nvSpPr>
      <dsp:spPr>
        <a:xfrm>
          <a:off x="450579" y="74996"/>
          <a:ext cx="1534566" cy="153456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049AD-B8BA-4D45-AD9D-2530887B4315}">
      <dsp:nvSpPr>
        <dsp:cNvPr id="0" name=""/>
        <dsp:cNvSpPr/>
      </dsp:nvSpPr>
      <dsp:spPr>
        <a:xfrm>
          <a:off x="419598" y="52494"/>
          <a:ext cx="1534566" cy="153456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D159-175A-B24E-8551-4239204BA9F9}">
      <dsp:nvSpPr>
        <dsp:cNvPr id="0" name=""/>
        <dsp:cNvSpPr/>
      </dsp:nvSpPr>
      <dsp:spPr>
        <a:xfrm>
          <a:off x="431461" y="16093"/>
          <a:ext cx="1534566" cy="153456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A7C9-C057-8446-AA94-C9D71CAEE926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rgbClr val="000000"/>
              </a:solidFill>
            </a:rPr>
            <a:t>Frec</a:t>
          </a:r>
          <a:r>
            <a:rPr lang="es-ES" sz="1600" kern="1200" dirty="0" smtClean="0">
              <a:solidFill>
                <a:srgbClr val="000000"/>
              </a:solidFill>
            </a:rPr>
            <a:t>. Cardíaca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169920" y="825398"/>
        <a:ext cx="1097280" cy="731520"/>
      </dsp:txXfrm>
    </dsp:sp>
    <dsp:sp modelId="{7E9B59AC-DFC5-0344-A40A-58E1F3A5C290}">
      <dsp:nvSpPr>
        <dsp:cNvPr id="0" name=""/>
        <dsp:cNvSpPr/>
      </dsp:nvSpPr>
      <dsp:spPr>
        <a:xfrm>
          <a:off x="1418336" y="342595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Tránsito Intestinal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616960" y="1902358"/>
        <a:ext cx="1016000" cy="812800"/>
      </dsp:txXfrm>
    </dsp:sp>
    <dsp:sp modelId="{DF48F0F0-FEF4-B444-8444-07C7BC88506F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Tensión Arterial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60320" y="2796438"/>
        <a:ext cx="975360" cy="894080"/>
      </dsp:txXfrm>
    </dsp:sp>
    <dsp:sp modelId="{9A09555D-161F-7F43-B84B-E25E7EC10FFB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Pilo- erección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463040" y="1902358"/>
        <a:ext cx="1016000" cy="812800"/>
      </dsp:txXfrm>
    </dsp:sp>
    <dsp:sp modelId="{C9743375-BD5F-1A4C-B1FB-B34FE78DDFD9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</a:rPr>
            <a:t>Midriásis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28800" y="825398"/>
        <a:ext cx="1097280" cy="731520"/>
      </dsp:txXfrm>
    </dsp:sp>
    <dsp:sp modelId="{AEE53549-71ED-2C4C-937C-A094D0668130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F51AD-4A71-0E44-94B6-860025BDD5DD}">
      <dsp:nvSpPr>
        <dsp:cNvPr id="0" name=""/>
        <dsp:cNvSpPr/>
      </dsp:nvSpPr>
      <dsp:spPr>
        <a:xfrm>
          <a:off x="1207243" y="131237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42975-0817-A248-8D2E-271A8D650DA4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049AD-B8BA-4D45-AD9D-2530887B4315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D159-175A-B24E-8551-4239204BA9F9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A7C9-C057-8446-AA94-C9D71CAEE926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rgbClr val="000000"/>
              </a:solidFill>
            </a:rPr>
            <a:t>Frec</a:t>
          </a:r>
          <a:r>
            <a:rPr lang="es-ES" sz="1600" kern="1200" dirty="0" smtClean="0">
              <a:solidFill>
                <a:srgbClr val="000000"/>
              </a:solidFill>
            </a:rPr>
            <a:t>. Cardíaca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169920" y="825398"/>
        <a:ext cx="1097280" cy="731520"/>
      </dsp:txXfrm>
    </dsp:sp>
    <dsp:sp modelId="{7E9B59AC-DFC5-0344-A40A-58E1F3A5C290}">
      <dsp:nvSpPr>
        <dsp:cNvPr id="0" name=""/>
        <dsp:cNvSpPr/>
      </dsp:nvSpPr>
      <dsp:spPr>
        <a:xfrm>
          <a:off x="1418336" y="342595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Tránsito Intestinal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616960" y="1902358"/>
        <a:ext cx="1016000" cy="812800"/>
      </dsp:txXfrm>
    </dsp:sp>
    <dsp:sp modelId="{DF48F0F0-FEF4-B444-8444-07C7BC88506F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Tensión Arterial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60320" y="2796438"/>
        <a:ext cx="975360" cy="894080"/>
      </dsp:txXfrm>
    </dsp:sp>
    <dsp:sp modelId="{9A09555D-161F-7F43-B84B-E25E7EC10FFB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Pilo- erección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463040" y="1902358"/>
        <a:ext cx="1016000" cy="812800"/>
      </dsp:txXfrm>
    </dsp:sp>
    <dsp:sp modelId="{C9743375-BD5F-1A4C-B1FB-B34FE78DDFD9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</a:rPr>
            <a:t>Midriásis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28800" y="825398"/>
        <a:ext cx="1097280" cy="731520"/>
      </dsp:txXfrm>
    </dsp:sp>
    <dsp:sp modelId="{AEE53549-71ED-2C4C-937C-A094D0668130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F51AD-4A71-0E44-94B6-860025BDD5DD}">
      <dsp:nvSpPr>
        <dsp:cNvPr id="0" name=""/>
        <dsp:cNvSpPr/>
      </dsp:nvSpPr>
      <dsp:spPr>
        <a:xfrm>
          <a:off x="1207243" y="131237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42975-0817-A248-8D2E-271A8D650DA4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049AD-B8BA-4D45-AD9D-2530887B4315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D159-175A-B24E-8551-4239204BA9F9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A7C9-C057-8446-AA94-C9D71CAEE926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rgbClr val="000000"/>
              </a:solidFill>
            </a:rPr>
            <a:t>Frec</a:t>
          </a:r>
          <a:r>
            <a:rPr lang="es-ES" sz="1600" kern="1200" dirty="0" smtClean="0">
              <a:solidFill>
                <a:srgbClr val="000000"/>
              </a:solidFill>
            </a:rPr>
            <a:t>. Cardíaca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169920" y="825398"/>
        <a:ext cx="1097280" cy="731520"/>
      </dsp:txXfrm>
    </dsp:sp>
    <dsp:sp modelId="{7E9B59AC-DFC5-0344-A40A-58E1F3A5C290}">
      <dsp:nvSpPr>
        <dsp:cNvPr id="0" name=""/>
        <dsp:cNvSpPr/>
      </dsp:nvSpPr>
      <dsp:spPr>
        <a:xfrm>
          <a:off x="2037865" y="151083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Tránsito Intestinal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4236489" y="1710846"/>
        <a:ext cx="1016000" cy="812800"/>
      </dsp:txXfrm>
    </dsp:sp>
    <dsp:sp modelId="{DF48F0F0-FEF4-B444-8444-07C7BC88506F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Tensión Arterial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60320" y="2796438"/>
        <a:ext cx="975360" cy="894080"/>
      </dsp:txXfrm>
    </dsp:sp>
    <dsp:sp modelId="{9A09555D-161F-7F43-B84B-E25E7EC10FFB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Pilo- erección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463040" y="1902358"/>
        <a:ext cx="1016000" cy="812800"/>
      </dsp:txXfrm>
    </dsp:sp>
    <dsp:sp modelId="{C9743375-BD5F-1A4C-B1FB-B34FE78DDFD9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</a:rPr>
            <a:t>Midriásis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28800" y="825398"/>
        <a:ext cx="1097280" cy="731520"/>
      </dsp:txXfrm>
    </dsp:sp>
    <dsp:sp modelId="{AEE53549-71ED-2C4C-937C-A094D0668130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F51AD-4A71-0E44-94B6-860025BDD5DD}">
      <dsp:nvSpPr>
        <dsp:cNvPr id="0" name=""/>
        <dsp:cNvSpPr/>
      </dsp:nvSpPr>
      <dsp:spPr>
        <a:xfrm>
          <a:off x="2213982" y="-40440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42975-0817-A248-8D2E-271A8D650DA4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049AD-B8BA-4D45-AD9D-2530887B4315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D159-175A-B24E-8551-4239204BA9F9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A7C9-C057-8446-AA94-C9D71CAEE926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rgbClr val="000000"/>
              </a:solidFill>
            </a:rPr>
            <a:t>Conv</a:t>
          </a:r>
          <a:r>
            <a:rPr lang="es-ES" sz="1600" kern="1200" dirty="0" smtClean="0">
              <a:solidFill>
                <a:srgbClr val="000000"/>
              </a:solidFill>
            </a:rPr>
            <a:t>. </a:t>
          </a:r>
          <a:r>
            <a:rPr lang="es-ES" sz="1600" kern="1200" dirty="0" err="1" smtClean="0">
              <a:solidFill>
                <a:srgbClr val="000000"/>
              </a:solidFill>
            </a:rPr>
            <a:t>Diaf</a:t>
          </a:r>
          <a:r>
            <a:rPr lang="es-ES" sz="1600" kern="1200" dirty="0" smtClean="0">
              <a:solidFill>
                <a:srgbClr val="000000"/>
              </a:solidFill>
            </a:rPr>
            <a:t>.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169920" y="825398"/>
        <a:ext cx="1097280" cy="731520"/>
      </dsp:txXfrm>
    </dsp:sp>
    <dsp:sp modelId="{7E9B59AC-DFC5-0344-A40A-58E1F3A5C290}">
      <dsp:nvSpPr>
        <dsp:cNvPr id="0" name=""/>
        <dsp:cNvSpPr/>
      </dsp:nvSpPr>
      <dsp:spPr>
        <a:xfrm>
          <a:off x="2037865" y="151083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rgbClr val="000000"/>
              </a:solidFill>
            </a:rPr>
            <a:t>Efusión Lágrimas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4236489" y="1710846"/>
        <a:ext cx="1016000" cy="812800"/>
      </dsp:txXfrm>
    </dsp:sp>
    <dsp:sp modelId="{DF48F0F0-FEF4-B444-8444-07C7BC88506F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Sollozos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60320" y="2796438"/>
        <a:ext cx="975360" cy="894080"/>
      </dsp:txXfrm>
    </dsp:sp>
    <dsp:sp modelId="{9A09555D-161F-7F43-B84B-E25E7EC10FFB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Mocos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463040" y="1902358"/>
        <a:ext cx="1016000" cy="812800"/>
      </dsp:txXfrm>
    </dsp:sp>
    <dsp:sp modelId="{C9743375-BD5F-1A4C-B1FB-B34FE78DDFD9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solidFill>
                <a:schemeClr val="tx1"/>
              </a:solidFill>
            </a:rPr>
            <a:t>Etc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28800" y="825398"/>
        <a:ext cx="1097280" cy="731520"/>
      </dsp:txXfrm>
    </dsp:sp>
    <dsp:sp modelId="{AEE53549-71ED-2C4C-937C-A094D0668130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F51AD-4A71-0E44-94B6-860025BDD5DD}">
      <dsp:nvSpPr>
        <dsp:cNvPr id="0" name=""/>
        <dsp:cNvSpPr/>
      </dsp:nvSpPr>
      <dsp:spPr>
        <a:xfrm>
          <a:off x="2213982" y="-40440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42975-0817-A248-8D2E-271A8D650DA4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049AD-B8BA-4D45-AD9D-2530887B4315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D159-175A-B24E-8551-4239204BA9F9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A7C9-C057-8446-AA94-C9D71CAEE926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?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3169920" y="825398"/>
        <a:ext cx="1097280" cy="731520"/>
      </dsp:txXfrm>
    </dsp:sp>
    <dsp:sp modelId="{7E9B59AC-DFC5-0344-A40A-58E1F3A5C290}">
      <dsp:nvSpPr>
        <dsp:cNvPr id="0" name=""/>
        <dsp:cNvSpPr/>
      </dsp:nvSpPr>
      <dsp:spPr>
        <a:xfrm>
          <a:off x="2037865" y="151083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rgbClr val="000000"/>
              </a:solidFill>
            </a:rPr>
            <a:t>↓</a:t>
          </a:r>
          <a:r>
            <a:rPr lang="es-ES" sz="2000" kern="1200" dirty="0" err="1" smtClean="0">
              <a:solidFill>
                <a:srgbClr val="000000"/>
              </a:solidFill>
            </a:rPr>
            <a:t>Tránp</a:t>
          </a:r>
          <a:r>
            <a:rPr lang="es-ES" sz="2000" kern="1200" dirty="0" smtClean="0">
              <a:solidFill>
                <a:srgbClr val="000000"/>
              </a:solidFill>
            </a:rPr>
            <a:t> </a:t>
          </a:r>
          <a:r>
            <a:rPr lang="es-ES" sz="2000" kern="1200" dirty="0" err="1" smtClean="0">
              <a:solidFill>
                <a:srgbClr val="000000"/>
              </a:solidFill>
            </a:rPr>
            <a:t>Hb</a:t>
          </a:r>
          <a:endParaRPr lang="es-ES" sz="2000" kern="1200" dirty="0">
            <a:solidFill>
              <a:srgbClr val="000000"/>
            </a:solidFill>
          </a:endParaRPr>
        </a:p>
      </dsp:txBody>
      <dsp:txXfrm>
        <a:off x="4236489" y="1710846"/>
        <a:ext cx="1016000" cy="812800"/>
      </dsp:txXfrm>
    </dsp:sp>
    <dsp:sp modelId="{DF48F0F0-FEF4-B444-8444-07C7BC88506F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rgbClr val="BFBFB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?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2560320" y="2796438"/>
        <a:ext cx="975360" cy="894080"/>
      </dsp:txXfrm>
    </dsp:sp>
    <dsp:sp modelId="{9A09555D-161F-7F43-B84B-E25E7EC10FFB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rgbClr val="000000"/>
              </a:solidFill>
            </a:rPr>
            <a:t>?</a:t>
          </a:r>
          <a:endParaRPr lang="es-ES" sz="1600" kern="1200" dirty="0">
            <a:solidFill>
              <a:srgbClr val="000000"/>
            </a:solidFill>
          </a:endParaRPr>
        </a:p>
      </dsp:txBody>
      <dsp:txXfrm>
        <a:off x="1463040" y="1902358"/>
        <a:ext cx="1016000" cy="812800"/>
      </dsp:txXfrm>
    </dsp:sp>
    <dsp:sp modelId="{C9743375-BD5F-1A4C-B1FB-B34FE78DDFD9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p3d extrusionH="28000" prstMaterial="matte"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?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828800" y="825398"/>
        <a:ext cx="1097280" cy="731520"/>
      </dsp:txXfrm>
    </dsp:sp>
    <dsp:sp modelId="{AEE53549-71ED-2C4C-937C-A094D0668130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FF51AD-4A71-0E44-94B6-860025BDD5DD}">
      <dsp:nvSpPr>
        <dsp:cNvPr id="0" name=""/>
        <dsp:cNvSpPr/>
      </dsp:nvSpPr>
      <dsp:spPr>
        <a:xfrm>
          <a:off x="2213982" y="-40440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E42975-0817-A248-8D2E-271A8D650DA4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1049AD-B8BA-4D45-AD9D-2530887B4315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A3D159-175A-B24E-8551-4239204BA9F9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32E4-87AF-E049-9021-9B0E2CBCBF60}" type="datetimeFigureOut">
              <a:rPr lang="es-ES" smtClean="0"/>
              <a:t>15/08/14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2FA97-7929-4545-BAEA-7B3BB982753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912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00787-DD00-7849-A127-B8AC012389D5}" type="slidenum">
              <a:rPr lang="es-AR"/>
              <a:pPr/>
              <a:t>10</a:t>
            </a:fld>
            <a:endParaRPr lang="es-A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04083-7987-144D-8B03-A366D963CDFA}" type="slidenum">
              <a:rPr lang="es-AR"/>
              <a:pPr/>
              <a:t>24</a:t>
            </a:fld>
            <a:endParaRPr lang="es-AR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5E424-3044-384F-9D83-E7A6547E9568}" type="slidenum">
              <a:rPr lang="es-AR"/>
              <a:pPr/>
              <a:t>25</a:t>
            </a:fld>
            <a:endParaRPr lang="es-A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664B9-0A87-564A-B0BA-DDFEA0FFE1C4}" type="slidenum">
              <a:rPr lang="es-AR"/>
              <a:pPr/>
              <a:t>26</a:t>
            </a:fld>
            <a:endParaRPr lang="es-A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5C138-D784-754C-B91D-F32E6E179ABC}" type="slidenum">
              <a:rPr lang="es-AR"/>
              <a:pPr/>
              <a:t>28</a:t>
            </a:fld>
            <a:endParaRPr lang="es-AR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C3645-2726-7144-940E-5D8BB6EC76D8}" type="slidenum">
              <a:rPr lang="es-AR"/>
              <a:pPr/>
              <a:t>30</a:t>
            </a:fld>
            <a:endParaRPr lang="es-AR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C4DB0-768E-0343-ACBC-5A470854961D}" type="slidenum">
              <a:rPr lang="es-AR"/>
              <a:pPr/>
              <a:t>31</a:t>
            </a:fld>
            <a:endParaRPr lang="es-A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E0A5C-BE49-B546-9112-E356C28B2BD2}" type="slidenum">
              <a:rPr lang="es-AR"/>
              <a:pPr/>
              <a:t>32</a:t>
            </a:fld>
            <a:endParaRPr lang="es-A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95706-FC49-4B43-8F21-51311A6D28FD}" type="slidenum">
              <a:rPr lang="es-AR"/>
              <a:pPr/>
              <a:t>36</a:t>
            </a:fld>
            <a:endParaRPr lang="es-AR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(14/10/11 10:53) -----</a:t>
            </a:r>
          </a:p>
          <a:p>
            <a:r>
              <a:rPr lang="es-ES"/>
              <a:t>Espirometrías: el aliento ayuda a animarse.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1788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86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6C0B5-2E47-1E4D-8F97-596FDB288977}" type="slidenum">
              <a:rPr lang="es-AR"/>
              <a:pPr/>
              <a:t>11</a:t>
            </a:fld>
            <a:endParaRPr lang="es-A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(19/10/11 18:11) -----</a:t>
            </a:r>
          </a:p>
          <a:p>
            <a:r>
              <a:rPr lang="es-ES"/>
              <a:t>Me pica el bagre.</a:t>
            </a:r>
          </a:p>
          <a:p>
            <a:r>
              <a:rPr lang="es-ES"/>
              <a:t>La culpa la tiene el gobierno; la gente rica.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61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457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DA4C6F-1350-514D-A8B4-76D4D0C307EC}" type="slidenum">
              <a:rPr lang="es-AR"/>
              <a:pPr/>
              <a:t>12</a:t>
            </a:fld>
            <a:endParaRPr lang="es-AR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F2231E-1418-2243-8684-A5BF77D7DA52}" type="slidenum">
              <a:rPr lang="es-AR"/>
              <a:pPr/>
              <a:t>13</a:t>
            </a:fld>
            <a:endParaRPr lang="es-AR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(14/10/11 09:16) -----</a:t>
            </a:r>
          </a:p>
          <a:p>
            <a:r>
              <a:rPr lang="es-ES"/>
              <a:t>El riñón no existiría si no existiera primero la idea de filtrar.</a:t>
            </a:r>
          </a:p>
          <a:p>
            <a:r>
              <a:rPr lang="es-ES"/>
              <a:t>La finalidad, la intención, no es la causa.</a:t>
            </a:r>
          </a:p>
          <a:p>
            <a:r>
              <a:rPr lang="es-ES"/>
              <a:t>La causa antecede al efecto, la finalidad lo sucede.</a:t>
            </a:r>
          </a:p>
          <a:p>
            <a:r>
              <a:rPr lang="es-ES"/>
              <a:t>Por eso se llama a la teleología "la causa final".</a:t>
            </a:r>
          </a:p>
          <a:p>
            <a:r>
              <a:rPr lang="es-ES"/>
              <a:t>Al pensamiento causal no se le aplica la idea de "origen".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893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(14/10/11 09:33) -----</a:t>
            </a:r>
          </a:p>
          <a:p>
            <a:r>
              <a:rPr lang="es-ES"/>
              <a:t>Ya exploramos la Sensación. Hablemos un poco más de la Percepción.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047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  <a:p>
            <a:r>
              <a:rPr lang="es-ES"/>
              <a:t>----- Notas de la reunión (14/10/11 09:51) -----</a:t>
            </a:r>
          </a:p>
          <a:p>
            <a:r>
              <a:rPr lang="es-ES"/>
              <a:t>Cada especie tiene las capacidades perceptivas que necesita para sobrevivir. Las víboras tienen sensores de temperatura para saber, a la hora de morder, dónde están las arterias. Las abejas ven en las flores marcas que las ayudan en el aterrizaje.</a:t>
            </a:r>
          </a:p>
          <a:p>
            <a:r>
              <a:rPr lang="es-ES"/>
              <a:t>ahora si ellas ven en las flores cosas que nosotros no vemos...</a:t>
            </a:r>
          </a:p>
          <a:p>
            <a:r>
              <a:rPr lang="es-ES"/>
              <a:t>Madre hay una sola...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2FA97-7929-4545-BAEA-7B3BB9827536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63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1B3C13-20BF-1D4E-A14A-ECAFE486D169}" type="slidenum">
              <a:rPr lang="es-AR"/>
              <a:pPr/>
              <a:t>22</a:t>
            </a:fld>
            <a:endParaRPr lang="es-AR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C9866-48C4-3942-81D7-97F78B4F0B48}" type="slidenum">
              <a:rPr lang="es-AR"/>
              <a:pPr/>
              <a:t>23</a:t>
            </a:fld>
            <a:endParaRPr lang="es-AR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15/08/14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15/08/14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15/08/14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3.wdp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microsoft.com/office/2007/relationships/hdphoto" Target="../media/hdphoto4.wdp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microsoft.com/office/2007/relationships/hdphoto" Target="../media/hdphoto5.wdp"/><Relationship Id="rId5" Type="http://schemas.openxmlformats.org/officeDocument/2006/relationships/image" Target="../media/image24.png"/><Relationship Id="rId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jpg"/><Relationship Id="rId12" Type="http://schemas.openxmlformats.org/officeDocument/2006/relationships/image" Target="../media/image41.jpg"/><Relationship Id="rId13" Type="http://schemas.openxmlformats.org/officeDocument/2006/relationships/image" Target="../media/image42.jpg"/><Relationship Id="rId14" Type="http://schemas.openxmlformats.org/officeDocument/2006/relationships/image" Target="../media/image43.jpg"/><Relationship Id="rId15" Type="http://schemas.openxmlformats.org/officeDocument/2006/relationships/image" Target="../media/image44.jpg"/><Relationship Id="rId16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Relationship Id="rId6" Type="http://schemas.openxmlformats.org/officeDocument/2006/relationships/image" Target="../media/image35.jpg"/><Relationship Id="rId7" Type="http://schemas.openxmlformats.org/officeDocument/2006/relationships/image" Target="../media/image36.jpg"/><Relationship Id="rId8" Type="http://schemas.openxmlformats.org/officeDocument/2006/relationships/image" Target="../media/image37.jpg"/><Relationship Id="rId9" Type="http://schemas.openxmlformats.org/officeDocument/2006/relationships/image" Target="../media/image38.jpg"/><Relationship Id="rId10" Type="http://schemas.openxmlformats.org/officeDocument/2006/relationships/image" Target="../media/image39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45.jpg"/><Relationship Id="rId5" Type="http://schemas.openxmlformats.org/officeDocument/2006/relationships/image" Target="../media/image32.jp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4" Type="http://schemas.openxmlformats.org/officeDocument/2006/relationships/image" Target="../media/image52.jpeg"/><Relationship Id="rId5" Type="http://schemas.openxmlformats.org/officeDocument/2006/relationships/image" Target="../media/image53.jpg"/><Relationship Id="rId6" Type="http://schemas.openxmlformats.org/officeDocument/2006/relationships/image" Target="../media/image54.jpg"/><Relationship Id="rId7" Type="http://schemas.openxmlformats.org/officeDocument/2006/relationships/image" Target="../media/image55.jp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jpeg"/><Relationship Id="rId5" Type="http://schemas.openxmlformats.org/officeDocument/2006/relationships/image" Target="../media/image61.png"/><Relationship Id="rId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microsoft.com/office/2007/relationships/hdphoto" Target="../media/hdphoto8.wdp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microsoft.com/office/2007/relationships/hdphoto" Target="../media/hdphoto9.wdp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png"/><Relationship Id="rId6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4" Type="http://schemas.openxmlformats.org/officeDocument/2006/relationships/image" Target="../media/image71.png"/><Relationship Id="rId5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6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jpg"/><Relationship Id="rId12" Type="http://schemas.openxmlformats.org/officeDocument/2006/relationships/image" Target="../media/image82.jpg"/><Relationship Id="rId13" Type="http://schemas.openxmlformats.org/officeDocument/2006/relationships/image" Target="../media/image83.jpg"/><Relationship Id="rId14" Type="http://schemas.openxmlformats.org/officeDocument/2006/relationships/image" Target="../media/image84.jpg"/><Relationship Id="rId15" Type="http://schemas.openxmlformats.org/officeDocument/2006/relationships/image" Target="../media/image8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../media/image73.jpg"/><Relationship Id="rId4" Type="http://schemas.openxmlformats.org/officeDocument/2006/relationships/image" Target="../media/image74.jpg"/><Relationship Id="rId5" Type="http://schemas.openxmlformats.org/officeDocument/2006/relationships/image" Target="../media/image75.jpg"/><Relationship Id="rId6" Type="http://schemas.openxmlformats.org/officeDocument/2006/relationships/image" Target="../media/image76.jpg"/><Relationship Id="rId7" Type="http://schemas.openxmlformats.org/officeDocument/2006/relationships/image" Target="../media/image77.jpg"/><Relationship Id="rId8" Type="http://schemas.openxmlformats.org/officeDocument/2006/relationships/image" Target="../media/image78.jpg"/><Relationship Id="rId9" Type="http://schemas.openxmlformats.org/officeDocument/2006/relationships/image" Target="../media/image79.jpg"/><Relationship Id="rId10" Type="http://schemas.openxmlformats.org/officeDocument/2006/relationships/image" Target="../media/image80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4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jpg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¿Puede la enfermedad hematológica ser el emergente </a:t>
            </a:r>
            <a:br>
              <a:rPr lang="es-ES" dirty="0" smtClean="0"/>
            </a:br>
            <a:r>
              <a:rPr lang="es-ES" dirty="0" smtClean="0"/>
              <a:t>de un conflicto emocional?</a:t>
            </a:r>
            <a:endParaRPr lang="es-ES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319059" y="5449091"/>
            <a:ext cx="3139141" cy="811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 smtClean="0">
                <a:solidFill>
                  <a:srgbClr val="000000"/>
                </a:solidFill>
                <a:latin typeface="Mistral"/>
                <a:cs typeface="Mistral"/>
              </a:rPr>
              <a:t>Gustavo Chiozza</a:t>
            </a:r>
            <a:endParaRPr lang="es-ES" sz="36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5800" y="712519"/>
            <a:ext cx="7755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cap="small" dirty="0" smtClean="0">
                <a:solidFill>
                  <a:srgbClr val="000090"/>
                </a:solidFill>
                <a:latin typeface="+mj-lt"/>
              </a:rPr>
              <a:t>XX Congreso Argentino de Hematología</a:t>
            </a:r>
            <a:endParaRPr lang="es-ES" sz="3600" cap="small" dirty="0">
              <a:solidFill>
                <a:srgbClr val="00009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549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914400" y="2757440"/>
            <a:ext cx="2438400" cy="2362200"/>
          </a:xfrm>
          <a:prstGeom prst="ellipse">
            <a:avLst/>
          </a:prstGeom>
          <a:solidFill>
            <a:srgbClr val="E46C0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AR" sz="4000" dirty="0" smtClean="0">
                <a:solidFill>
                  <a:srgbClr val="000000"/>
                </a:solidFill>
                <a:latin typeface="Mistral"/>
                <a:cs typeface="Mistral"/>
              </a:rPr>
              <a:t>SOMÁTICO</a:t>
            </a:r>
            <a:endParaRPr lang="en-US" sz="40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>
                <a:solidFill>
                  <a:srgbClr val="000090"/>
                </a:solidFill>
                <a:latin typeface="Mistral"/>
                <a:cs typeface="Mistral"/>
              </a:rPr>
              <a:t>DUALISMO CARTESIANO</a:t>
            </a:r>
            <a:endParaRPr lang="en-US" sz="54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5715000" y="2757440"/>
            <a:ext cx="2438400" cy="2362200"/>
          </a:xfrm>
          <a:prstGeom prst="ellipse">
            <a:avLst/>
          </a:prstGeom>
          <a:solidFill>
            <a:srgbClr val="558ED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AR" sz="4000" dirty="0" smtClean="0">
                <a:solidFill>
                  <a:srgbClr val="000000"/>
                </a:solidFill>
                <a:latin typeface="Mistral"/>
                <a:cs typeface="Mistral"/>
              </a:rPr>
              <a:t>PSÍQUICO</a:t>
            </a:r>
            <a:endParaRPr lang="en-US" sz="40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3048000" y="2452640"/>
            <a:ext cx="2895600" cy="914400"/>
          </a:xfrm>
          <a:prstGeom prst="leftArrow">
            <a:avLst>
              <a:gd name="adj1" fmla="val 50000"/>
              <a:gd name="adj2" fmla="val 791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AR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s-AR" sz="3200" dirty="0" smtClean="0">
                <a:latin typeface="Mistral"/>
                <a:cs typeface="Mistral"/>
              </a:rPr>
              <a:t>PSICOGÉNESIS</a:t>
            </a:r>
            <a:endParaRPr lang="en-US" sz="3200" dirty="0">
              <a:latin typeface="Mistral"/>
              <a:cs typeface="Mistral"/>
            </a:endParaRPr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3124200" y="4510040"/>
            <a:ext cx="2971800" cy="838200"/>
          </a:xfrm>
          <a:prstGeom prst="rightArrow">
            <a:avLst>
              <a:gd name="adj1" fmla="val 50000"/>
              <a:gd name="adj2" fmla="val 88636"/>
            </a:avLst>
          </a:prstGeom>
          <a:solidFill>
            <a:srgbClr val="E46C0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s-AR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</a:t>
            </a:r>
            <a:r>
              <a:rPr lang="es-AR" sz="3200" dirty="0" smtClean="0">
                <a:latin typeface="Mistral"/>
                <a:cs typeface="Mistral"/>
              </a:rPr>
              <a:t>SOMATOGÉNESIS</a:t>
            </a:r>
            <a:endParaRPr lang="en-US" sz="3200" dirty="0">
              <a:latin typeface="Mistral"/>
              <a:cs typeface="Mistr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56659" y="3376022"/>
            <a:ext cx="10306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¿?</a:t>
            </a:r>
            <a:endParaRPr lang="es-ES_tradnl" sz="5400" b="1" cap="none" spc="0" dirty="0">
              <a:ln w="12700">
                <a:solidFill>
                  <a:srgbClr val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19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/>
      <p:bldP spid="55298" grpId="0"/>
      <p:bldP spid="55304" grpId="0" animBg="1"/>
      <p:bldP spid="55307" grpId="0" animBg="1"/>
      <p:bldP spid="5531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2560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4800" dirty="0" smtClean="0">
                <a:solidFill>
                  <a:srgbClr val="000090"/>
                </a:solidFill>
                <a:latin typeface="Mistral"/>
                <a:cs typeface="Mistral"/>
              </a:rPr>
              <a:t>Un modelo epistemológico que </a:t>
            </a:r>
            <a:r>
              <a:rPr lang="es-AR" sz="4800" smtClean="0">
                <a:solidFill>
                  <a:srgbClr val="000090"/>
                </a:solidFill>
                <a:latin typeface="Mistral"/>
                <a:cs typeface="Mistral"/>
              </a:rPr>
              <a:t>sólo considera </a:t>
            </a:r>
            <a:r>
              <a:rPr lang="es-AR" sz="4800" dirty="0" smtClean="0">
                <a:solidFill>
                  <a:srgbClr val="000090"/>
                </a:solidFill>
                <a:latin typeface="Mistral"/>
                <a:cs typeface="Mistral"/>
              </a:rPr>
              <a:t>dos únicos existentes (lo psíquico y lo somático), no deja lugar para un tercer existente: aquello que, no siendo ni psíquico ni somático, relacione ambos existentes.</a:t>
            </a:r>
            <a:endParaRPr lang="en-US" sz="48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196920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2" algn="ctr"/>
            <a:endParaRPr lang="en-US" sz="4400" dirty="0">
              <a:effectDag name="">
                <a:cont type="tree" name="">
                  <a:effect ref="fillLine"/>
                  <a:outerShdw dist="38100" dir="13500000" algn="br">
                    <a:srgbClr val="FFBB99"/>
                  </a:outerShdw>
                </a:cont>
                <a:cont type="tree" name="">
                  <a:effect ref="fillLine"/>
                  <a:outerShdw dist="38100" dir="2700000" algn="tl">
                    <a:srgbClr val="995B3D"/>
                  </a:outerShdw>
                </a:cont>
                <a:effect ref="fillLine"/>
              </a:effectDag>
              <a:latin typeface="Mistral"/>
              <a:cs typeface="Mistral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4572000" y="0"/>
            <a:ext cx="4648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lvl="2" algn="ctr"/>
            <a:endParaRPr lang="en-US" sz="4400" dirty="0">
              <a:solidFill>
                <a:srgbClr val="000000"/>
              </a:solidFill>
              <a:effectDag name="">
                <a:cont type="tree" name="">
                  <a:effect ref="fillLine"/>
                  <a:outerShdw dist="38100" dir="13500000" algn="br">
                    <a:srgbClr val="E1FDFF"/>
                  </a:outerShdw>
                </a:cont>
                <a:cont type="tree" name="">
                  <a:effect ref="fillLine"/>
                  <a:outerShdw dist="38100" dir="2700000" algn="tl">
                    <a:srgbClr val="708688"/>
                  </a:outerShdw>
                </a:cont>
                <a:effect ref="fillLine"/>
              </a:effectDag>
              <a:latin typeface="Mistral"/>
              <a:cs typeface="Mistr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99681" y="3017974"/>
            <a:ext cx="2106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SOMÁTICO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975942" y="3002485"/>
            <a:ext cx="2005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PSIQUICO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Flecha izquierda y derecha 3"/>
          <p:cNvSpPr/>
          <p:nvPr/>
        </p:nvSpPr>
        <p:spPr>
          <a:xfrm>
            <a:off x="3875017" y="2819096"/>
            <a:ext cx="1391061" cy="1254655"/>
          </a:xfrm>
          <a:prstGeom prst="left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i="1" dirty="0" smtClean="0">
                <a:solidFill>
                  <a:srgbClr val="FF0000"/>
                </a:solidFill>
                <a:latin typeface="+mj-lt"/>
                <a:cs typeface="Mistral"/>
              </a:rPr>
              <a:t>¿-</a:t>
            </a:r>
            <a:r>
              <a:rPr lang="es-ES" sz="2800" b="1" i="1" dirty="0">
                <a:solidFill>
                  <a:srgbClr val="FF0000"/>
                </a:solidFill>
                <a:latin typeface="+mj-lt"/>
                <a:cs typeface="Mistr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344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3" grpId="0" animBg="1"/>
      <p:bldP spid="64524" grpId="0" animBg="1"/>
      <p:bldP spid="3" grpId="0"/>
      <p:bldP spid="7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91468"/>
            <a:ext cx="8229600" cy="2361319"/>
          </a:xfrm>
        </p:spPr>
        <p:txBody>
          <a:bodyPr>
            <a:noAutofit/>
          </a:bodyPr>
          <a:lstStyle/>
          <a:p>
            <a:pPr algn="ctr">
              <a:buFont typeface="Wingdings" charset="0"/>
              <a:buNone/>
            </a:pPr>
            <a:r>
              <a:rPr lang="es-AR" sz="5400" dirty="0" smtClean="0">
                <a:solidFill>
                  <a:srgbClr val="000090"/>
                </a:solidFill>
                <a:latin typeface="Mistral"/>
                <a:cs typeface="Mistral"/>
              </a:rPr>
              <a:t>«El misterioso salto de la mente al cuerpo es el callejón sin salida del dualismo cartesiano»</a:t>
            </a:r>
            <a:endParaRPr lang="en-US" sz="54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419037" y="4065540"/>
            <a:ext cx="2438400" cy="2362200"/>
          </a:xfrm>
          <a:prstGeom prst="ellipse">
            <a:avLst/>
          </a:prstGeom>
          <a:solidFill>
            <a:srgbClr val="558ED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40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520637" y="4507456"/>
            <a:ext cx="2230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Mistral"/>
                <a:cs typeface="Mistral"/>
              </a:rPr>
              <a:t>CONFLICTO EMOCIONAL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3360987" y="4755295"/>
            <a:ext cx="2769950" cy="83099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ultiplicación 6"/>
          <p:cNvSpPr/>
          <p:nvPr/>
        </p:nvSpPr>
        <p:spPr>
          <a:xfrm>
            <a:off x="4173840" y="474255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779182" y="4786275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0090"/>
                </a:solidFill>
                <a:latin typeface="Mistral"/>
                <a:cs typeface="Mistral"/>
              </a:rPr>
              <a:t>Emergente</a:t>
            </a:r>
            <a:endParaRPr lang="es-ES" sz="36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495300" y="4065540"/>
            <a:ext cx="2438400" cy="2362200"/>
          </a:xfrm>
          <a:prstGeom prst="ellipse">
            <a:avLst/>
          </a:prstGeom>
          <a:solidFill>
            <a:srgbClr val="E46C0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sz="40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47553" y="4507456"/>
            <a:ext cx="2989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cap="all" dirty="0" smtClean="0">
                <a:latin typeface="Mistral"/>
                <a:cs typeface="Mistral"/>
              </a:rPr>
              <a:t>Enfermedad hematológica</a:t>
            </a:r>
            <a:endParaRPr lang="es-ES" sz="3600" cap="all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06870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0" grpId="0" animBg="1"/>
      <p:bldP spid="2" grpId="0"/>
      <p:bldP spid="3" grpId="0" animBg="1"/>
      <p:bldP spid="7" grpId="0" animBg="1"/>
      <p:bldP spid="5" grpId="0"/>
      <p:bldP spid="9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lamada de nube 41"/>
          <p:cNvSpPr/>
          <p:nvPr/>
        </p:nvSpPr>
        <p:spPr>
          <a:xfrm>
            <a:off x="3190200" y="2200522"/>
            <a:ext cx="2953734" cy="1643771"/>
          </a:xfrm>
          <a:prstGeom prst="cloudCallout">
            <a:avLst>
              <a:gd name="adj1" fmla="val -35502"/>
              <a:gd name="adj2" fmla="val 69772"/>
            </a:avLst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1" name="Diagrama 40"/>
          <p:cNvGraphicFramePr/>
          <p:nvPr>
            <p:extLst>
              <p:ext uri="{D42A27DB-BD31-4B8C-83A1-F6EECF244321}">
                <p14:modId xmlns:p14="http://schemas.microsoft.com/office/powerpoint/2010/main" val="2042712350"/>
              </p:ext>
            </p:extLst>
          </p:nvPr>
        </p:nvGraphicFramePr>
        <p:xfrm>
          <a:off x="268941" y="2929468"/>
          <a:ext cx="4531228" cy="376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3451411" y="2779060"/>
            <a:ext cx="21912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Psíquico</a:t>
            </a:r>
            <a:endParaRPr lang="es-ES" sz="3200" cap="all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944471" y="881529"/>
            <a:ext cx="50894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Recuerdo de percepciones</a:t>
            </a:r>
            <a:endParaRPr lang="es-ES" sz="32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5642636" y="1733177"/>
            <a:ext cx="14163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Mental</a:t>
            </a:r>
            <a:endParaRPr lang="es-ES" sz="32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185647" y="3656224"/>
            <a:ext cx="25799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Pensamiento</a:t>
            </a:r>
            <a:endParaRPr lang="es-ES" sz="3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960471" y="5020235"/>
            <a:ext cx="23974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Imaginación</a:t>
            </a:r>
            <a:endParaRPr lang="es-ES" sz="3200" dirty="0"/>
          </a:p>
        </p:txBody>
      </p:sp>
      <p:sp>
        <p:nvSpPr>
          <p:cNvPr id="29" name="Flecha abajo 28"/>
          <p:cNvSpPr/>
          <p:nvPr/>
        </p:nvSpPr>
        <p:spPr>
          <a:xfrm rot="19471922">
            <a:off x="4736891" y="3385726"/>
            <a:ext cx="484632" cy="1763144"/>
          </a:xfrm>
          <a:prstGeom prst="downArrow">
            <a:avLst>
              <a:gd name="adj1" fmla="val 50000"/>
              <a:gd name="adj2" fmla="val 73992"/>
            </a:avLst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Flecha derecha 36"/>
          <p:cNvSpPr/>
          <p:nvPr/>
        </p:nvSpPr>
        <p:spPr>
          <a:xfrm rot="2404273">
            <a:off x="5172492" y="3480788"/>
            <a:ext cx="923898" cy="484632"/>
          </a:xfrm>
          <a:prstGeom prst="rightArrow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Flecha derecha 37"/>
          <p:cNvSpPr/>
          <p:nvPr/>
        </p:nvSpPr>
        <p:spPr>
          <a:xfrm rot="18801464">
            <a:off x="4831556" y="2184915"/>
            <a:ext cx="923898" cy="484632"/>
          </a:xfrm>
          <a:prstGeom prst="rightArrow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lecha abajo 38"/>
          <p:cNvSpPr/>
          <p:nvPr/>
        </p:nvSpPr>
        <p:spPr>
          <a:xfrm rot="12508376">
            <a:off x="4194609" y="1439571"/>
            <a:ext cx="484632" cy="1302756"/>
          </a:xfrm>
          <a:prstGeom prst="downArrow">
            <a:avLst>
              <a:gd name="adj1" fmla="val 50000"/>
              <a:gd name="adj2" fmla="val 73992"/>
            </a:avLst>
          </a:prstGeom>
          <a:solidFill>
            <a:srgbClr val="F796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141014" y="5605011"/>
            <a:ext cx="659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1º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87030" y="2363562"/>
            <a:ext cx="671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Mistral"/>
                <a:cs typeface="Mistral"/>
              </a:rPr>
              <a:t>2</a:t>
            </a:r>
            <a:r>
              <a:rPr lang="es-ES" sz="4800" dirty="0" smtClean="0">
                <a:latin typeface="Mistral"/>
                <a:cs typeface="Mistral"/>
              </a:rPr>
              <a:t>º</a:t>
            </a:r>
            <a:endParaRPr lang="es-ES" sz="48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91405510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Graphic spid="41" grpId="0">
        <p:bldAsOne/>
      </p:bldGraphic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 animBg="1"/>
      <p:bldP spid="29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lamada de nube 41"/>
          <p:cNvSpPr/>
          <p:nvPr/>
        </p:nvSpPr>
        <p:spPr>
          <a:xfrm>
            <a:off x="3190200" y="2200522"/>
            <a:ext cx="2953734" cy="1643771"/>
          </a:xfrm>
          <a:prstGeom prst="cloudCallout">
            <a:avLst>
              <a:gd name="adj1" fmla="val -35502"/>
              <a:gd name="adj2" fmla="val 69772"/>
            </a:avLst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1" name="Diagrama 40"/>
          <p:cNvGraphicFramePr/>
          <p:nvPr>
            <p:extLst>
              <p:ext uri="{D42A27DB-BD31-4B8C-83A1-F6EECF244321}">
                <p14:modId xmlns:p14="http://schemas.microsoft.com/office/powerpoint/2010/main" val="3259168359"/>
              </p:ext>
            </p:extLst>
          </p:nvPr>
        </p:nvGraphicFramePr>
        <p:xfrm>
          <a:off x="268941" y="2929468"/>
          <a:ext cx="4531228" cy="376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141014" y="5605011"/>
            <a:ext cx="659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1º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87030" y="2363562"/>
            <a:ext cx="671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Mistral"/>
                <a:cs typeface="Mistral"/>
              </a:rPr>
              <a:t>2</a:t>
            </a:r>
            <a:r>
              <a:rPr lang="es-ES" sz="4800" dirty="0" smtClean="0">
                <a:latin typeface="Mistral"/>
                <a:cs typeface="Mistral"/>
              </a:rPr>
              <a:t>º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451410" y="2728260"/>
            <a:ext cx="226358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cap="all" dirty="0" smtClean="0"/>
              <a:t>ORINA</a:t>
            </a:r>
            <a:endParaRPr lang="es-ES" sz="3200" cap="all" dirty="0"/>
          </a:p>
        </p:txBody>
      </p:sp>
    </p:spTree>
    <p:extLst>
      <p:ext uri="{BB962C8B-B14F-4D97-AF65-F5344CB8AC3E}">
        <p14:creationId xmlns:p14="http://schemas.microsoft.com/office/powerpoint/2010/main" val="360143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de flecha hacia abajo 4"/>
          <p:cNvSpPr/>
          <p:nvPr/>
        </p:nvSpPr>
        <p:spPr>
          <a:xfrm>
            <a:off x="4198471" y="1252989"/>
            <a:ext cx="1135530" cy="1451364"/>
          </a:xfrm>
          <a:prstGeom prst="downArrowCallout">
            <a:avLst>
              <a:gd name="adj1" fmla="val 21732"/>
              <a:gd name="adj2" fmla="val 26634"/>
              <a:gd name="adj3" fmla="val 23702"/>
              <a:gd name="adj4" fmla="val 3773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424606" y="420796"/>
            <a:ext cx="8094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Pero qué es primero, </a:t>
            </a:r>
            <a:br>
              <a:rPr lang="es-ES" sz="4400" dirty="0" smtClean="0">
                <a:latin typeface="Mistral"/>
                <a:cs typeface="Mistral"/>
              </a:rPr>
            </a:br>
            <a:r>
              <a:rPr lang="es-ES" sz="4400" dirty="0" smtClean="0">
                <a:latin typeface="Mistral"/>
                <a:cs typeface="Mistral"/>
              </a:rPr>
              <a:t>¿el riñón o la  IDEA  del riñón?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7" name="Llamada de flecha hacia abajo 6"/>
          <p:cNvSpPr/>
          <p:nvPr/>
        </p:nvSpPr>
        <p:spPr>
          <a:xfrm>
            <a:off x="3844524" y="2853768"/>
            <a:ext cx="1849985" cy="1165409"/>
          </a:xfrm>
          <a:prstGeom prst="downArrowCallout">
            <a:avLst>
              <a:gd name="adj1" fmla="val 13693"/>
              <a:gd name="adj2" fmla="val 25000"/>
              <a:gd name="adj3" fmla="val 20154"/>
              <a:gd name="adj4" fmla="val 3831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844523" y="2749179"/>
            <a:ext cx="18499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cs typeface="Mistral"/>
              </a:rPr>
              <a:t>Finalidad</a:t>
            </a:r>
            <a:endParaRPr lang="es-ES" sz="3200" dirty="0"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887888" y="4064005"/>
            <a:ext cx="2101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/>
              <a:t>Sensación</a:t>
            </a:r>
          </a:p>
          <a:p>
            <a:r>
              <a:rPr lang="es-ES" sz="3200" dirty="0" smtClean="0"/>
              <a:t>Afecto</a:t>
            </a:r>
            <a:endParaRPr lang="es-ES" sz="3200" dirty="0"/>
          </a:p>
        </p:txBody>
      </p:sp>
      <p:sp>
        <p:nvSpPr>
          <p:cNvPr id="17" name="Rectángulo 16"/>
          <p:cNvSpPr/>
          <p:nvPr/>
        </p:nvSpPr>
        <p:spPr>
          <a:xfrm>
            <a:off x="1459610" y="5342982"/>
            <a:ext cx="62247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6000" dirty="0" smtClean="0">
                <a:ln w="12700">
                  <a:noFill/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</a:rPr>
              <a:t>Lo Psíquico es el Sentido</a:t>
            </a:r>
            <a:endParaRPr lang="es-ES_tradnl" sz="6000" cap="none" spc="0" dirty="0">
              <a:ln w="12700">
                <a:noFill/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</a:endParaRPr>
          </a:p>
        </p:txBody>
      </p:sp>
      <p:sp>
        <p:nvSpPr>
          <p:cNvPr id="3" name="Flecha izquierda 2"/>
          <p:cNvSpPr/>
          <p:nvPr/>
        </p:nvSpPr>
        <p:spPr>
          <a:xfrm>
            <a:off x="2704352" y="3907116"/>
            <a:ext cx="2852473" cy="911411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izquierda 12"/>
          <p:cNvSpPr/>
          <p:nvPr/>
        </p:nvSpPr>
        <p:spPr>
          <a:xfrm rot="10800000">
            <a:off x="3826233" y="3907117"/>
            <a:ext cx="2852473" cy="911411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373529" y="4064005"/>
            <a:ext cx="21922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Significado</a:t>
            </a:r>
            <a:endParaRPr lang="es-ES" sz="3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980353" y="4064005"/>
            <a:ext cx="15764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Sentido</a:t>
            </a:r>
            <a:endParaRPr lang="es-ES" sz="3200" dirty="0"/>
          </a:p>
        </p:txBody>
      </p:sp>
      <p:sp>
        <p:nvSpPr>
          <p:cNvPr id="9" name="Llamada rectangular redondeada 8"/>
          <p:cNvSpPr/>
          <p:nvPr/>
        </p:nvSpPr>
        <p:spPr>
          <a:xfrm>
            <a:off x="517534" y="2300612"/>
            <a:ext cx="2192227" cy="1106312"/>
          </a:xfrm>
          <a:prstGeom prst="wedgeRoundRectCallout">
            <a:avLst>
              <a:gd name="adj1" fmla="val 42872"/>
              <a:gd name="adj2" fmla="val -9453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000000"/>
                </a:solidFill>
                <a:latin typeface="Mistral"/>
                <a:cs typeface="Mistral"/>
              </a:rPr>
              <a:t>pensamiento en la materia</a:t>
            </a:r>
            <a:endParaRPr lang="es-ES" sz="32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14" name="Llamada ovalada 13"/>
          <p:cNvSpPr/>
          <p:nvPr/>
        </p:nvSpPr>
        <p:spPr>
          <a:xfrm>
            <a:off x="5932079" y="2072954"/>
            <a:ext cx="2307781" cy="819951"/>
          </a:xfrm>
          <a:prstGeom prst="wedgeEllipseCallout">
            <a:avLst>
              <a:gd name="adj1" fmla="val -51705"/>
              <a:gd name="adj2" fmla="val 81391"/>
            </a:avLst>
          </a:prstGeom>
          <a:solidFill>
            <a:srgbClr val="B3A2C7"/>
          </a:solid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prstClr val="black"/>
                </a:solidFill>
                <a:latin typeface="Mistral"/>
                <a:cs typeface="Mistral"/>
              </a:rPr>
              <a:t>teleología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126476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 animBg="1"/>
      <p:bldP spid="6" grpId="0"/>
      <p:bldP spid="12" grpId="0"/>
      <p:bldP spid="3" grpId="0" animBg="1"/>
      <p:bldP spid="13" grpId="0" animBg="1"/>
      <p:bldP spid="11" grpId="0"/>
      <p:bldP spid="8" grpId="0"/>
      <p:bldP spid="9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/>
          <p:cNvSpPr/>
          <p:nvPr/>
        </p:nvSpPr>
        <p:spPr>
          <a:xfrm>
            <a:off x="5823657" y="4176054"/>
            <a:ext cx="2365774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5827625" y="1254657"/>
            <a:ext cx="2365774" cy="9144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511119" y="1288151"/>
            <a:ext cx="1826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Somático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2369737" y="1347597"/>
            <a:ext cx="3237088" cy="83091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MATERIA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15457" y="1288151"/>
            <a:ext cx="2056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Percepción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11119" y="4104755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Psíquico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115457" y="2927548"/>
            <a:ext cx="1749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Recuerdo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115457" y="4197087"/>
            <a:ext cx="1967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Sensación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2369737" y="4229157"/>
            <a:ext cx="3237088" cy="83091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SENTIDO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0" name="Flecha derecha 9"/>
          <p:cNvSpPr/>
          <p:nvPr/>
        </p:nvSpPr>
        <p:spPr>
          <a:xfrm rot="20596377">
            <a:off x="2256955" y="3670176"/>
            <a:ext cx="3237088" cy="728525"/>
          </a:xfrm>
          <a:prstGeom prst="rightArrow">
            <a:avLst/>
          </a:prstGeom>
          <a:solidFill>
            <a:srgbClr val="7F7F7F"/>
          </a:solidFill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IDEA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787925" y="4721218"/>
            <a:ext cx="20954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Ahora decimos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3" name="CuadroTexto 12"/>
          <p:cNvSpPr txBox="1"/>
          <p:nvPr/>
        </p:nvSpPr>
        <p:spPr>
          <a:xfrm rot="20499660">
            <a:off x="2481724" y="3386347"/>
            <a:ext cx="22623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stral"/>
                <a:cs typeface="Mistral"/>
              </a:rPr>
              <a:t>Habíamos dicho</a:t>
            </a:r>
            <a:endParaRPr lang="es-ES" sz="3200" dirty="0">
              <a:solidFill>
                <a:schemeClr val="tx1">
                  <a:lumMod val="50000"/>
                  <a:lumOff val="50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872741" y="5820719"/>
            <a:ext cx="3994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Recordar Sensaciones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5" name="Flecha abajo 14"/>
          <p:cNvSpPr/>
          <p:nvPr/>
        </p:nvSpPr>
        <p:spPr>
          <a:xfrm>
            <a:off x="6768457" y="5090454"/>
            <a:ext cx="484632" cy="848160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384897" y="505830"/>
            <a:ext cx="6591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4800" dirty="0">
                <a:solidFill>
                  <a:prstClr val="black"/>
                </a:solidFill>
                <a:latin typeface="Mistral"/>
                <a:cs typeface="Mistral"/>
              </a:rPr>
              <a:t>1º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8225899" y="3689256"/>
            <a:ext cx="6591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4800" dirty="0">
                <a:solidFill>
                  <a:prstClr val="black"/>
                </a:solidFill>
                <a:latin typeface="Mistral"/>
                <a:cs typeface="Mistral"/>
              </a:rPr>
              <a:t>1º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511119" y="2713461"/>
            <a:ext cx="671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Mistral"/>
                <a:cs typeface="Mistral"/>
              </a:rPr>
              <a:t>2</a:t>
            </a:r>
            <a:r>
              <a:rPr lang="es-ES" sz="4800" dirty="0" smtClean="0">
                <a:latin typeface="Mistral"/>
                <a:cs typeface="Mistral"/>
              </a:rPr>
              <a:t>º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20" name="Flecha abajo 19"/>
          <p:cNvSpPr/>
          <p:nvPr/>
        </p:nvSpPr>
        <p:spPr>
          <a:xfrm>
            <a:off x="6768457" y="2150552"/>
            <a:ext cx="484632" cy="978408"/>
          </a:xfrm>
          <a:prstGeom prst="downArrow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8222238" y="5107617"/>
            <a:ext cx="671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Mistral"/>
                <a:cs typeface="Mistral"/>
              </a:rPr>
              <a:t>2</a:t>
            </a:r>
            <a:r>
              <a:rPr lang="es-ES" sz="4800" dirty="0" smtClean="0">
                <a:latin typeface="Mistral"/>
                <a:cs typeface="Mistral"/>
              </a:rPr>
              <a:t>º</a:t>
            </a:r>
            <a:endParaRPr lang="es-ES" sz="48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92920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826E-7 2.86904E-6 L 0.8214 -0.0085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70" y="-44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898E-7 1.12911E-6 L 0.82922 -0.0104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52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2" grpId="0"/>
      <p:bldP spid="3" grpId="0" animBg="1"/>
      <p:bldP spid="5" grpId="0"/>
      <p:bldP spid="6" grpId="0"/>
      <p:bldP spid="7" grpId="0"/>
      <p:bldP spid="8" grpId="0"/>
      <p:bldP spid="9" grpId="0" animBg="1"/>
      <p:bldP spid="10" grpId="0" animBg="1"/>
      <p:bldP spid="10" grpId="1" animBg="1"/>
      <p:bldP spid="12" grpId="0"/>
      <p:bldP spid="13" grpId="0"/>
      <p:bldP spid="13" grpId="1"/>
      <p:bldP spid="14" grpId="0"/>
      <p:bldP spid="15" grpId="0" animBg="1"/>
      <p:bldP spid="4" grpId="0"/>
      <p:bldP spid="4" grpId="1"/>
      <p:bldP spid="18" grpId="0"/>
      <p:bldP spid="19" grpId="0"/>
      <p:bldP spid="19" grpId="1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ector fuera de página 17"/>
          <p:cNvSpPr/>
          <p:nvPr/>
        </p:nvSpPr>
        <p:spPr>
          <a:xfrm rot="10800000">
            <a:off x="5619826" y="5419328"/>
            <a:ext cx="2898149" cy="822960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Conector fuera de página 16"/>
          <p:cNvSpPr/>
          <p:nvPr/>
        </p:nvSpPr>
        <p:spPr>
          <a:xfrm rot="10800000">
            <a:off x="712463" y="5419329"/>
            <a:ext cx="2898149" cy="822960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" name="Conector fuera de página 5"/>
          <p:cNvSpPr/>
          <p:nvPr/>
        </p:nvSpPr>
        <p:spPr>
          <a:xfrm>
            <a:off x="5619826" y="745412"/>
            <a:ext cx="2898149" cy="822960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Conector fuera de página 3"/>
          <p:cNvSpPr/>
          <p:nvPr/>
        </p:nvSpPr>
        <p:spPr>
          <a:xfrm>
            <a:off x="712463" y="745412"/>
            <a:ext cx="2898149" cy="822960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727951" y="745412"/>
            <a:ext cx="28981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Percepción</a:t>
            </a:r>
            <a:endParaRPr lang="es-ES" sz="3200" cap="all" dirty="0"/>
          </a:p>
        </p:txBody>
      </p:sp>
      <p:sp>
        <p:nvSpPr>
          <p:cNvPr id="3" name="CuadroTexto 2"/>
          <p:cNvSpPr txBox="1"/>
          <p:nvPr/>
        </p:nvSpPr>
        <p:spPr>
          <a:xfrm>
            <a:off x="5777192" y="745412"/>
            <a:ext cx="26017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Sensación</a:t>
            </a:r>
            <a:endParaRPr lang="es-ES" sz="3200" cap="all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4554189" y="780050"/>
            <a:ext cx="0" cy="5555178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511119" y="1889722"/>
            <a:ext cx="3500392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Lo que se puede ver, oír, tocar, oler y gustar.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Lo que se puede pesar y medir.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Caracteriza al OBJETO.</a:t>
            </a:r>
            <a:endParaRPr lang="es-ES" sz="2800" dirty="0">
              <a:solidFill>
                <a:schemeClr val="accent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231936" y="1889722"/>
            <a:ext cx="3720394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>
                <a:solidFill>
                  <a:srgbClr val="4F81BD"/>
                </a:solidFill>
              </a:rPr>
              <a:t>Las sensaciones, los afectos y los deseos.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Lo que sólo sabe quien lo siente.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Caracteriza al SUJETO.</a:t>
            </a:r>
            <a:endParaRPr lang="es-ES" sz="2800" dirty="0">
              <a:solidFill>
                <a:srgbClr val="4F81BD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270057" y="5574229"/>
            <a:ext cx="17808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Signos</a:t>
            </a:r>
            <a:endParaRPr lang="es-ES" sz="3200" cap="al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916593" y="5578148"/>
            <a:ext cx="23204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Síntomas</a:t>
            </a:r>
            <a:endParaRPr lang="es-ES" sz="3200" cap="all" dirty="0"/>
          </a:p>
        </p:txBody>
      </p:sp>
      <p:sp>
        <p:nvSpPr>
          <p:cNvPr id="5" name="CuadroTexto 4"/>
          <p:cNvSpPr txBox="1"/>
          <p:nvPr/>
        </p:nvSpPr>
        <p:spPr>
          <a:xfrm rot="19085247">
            <a:off x="178549" y="422247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Cómo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5" name="CuadroTexto 14"/>
          <p:cNvSpPr txBox="1"/>
          <p:nvPr/>
        </p:nvSpPr>
        <p:spPr>
          <a:xfrm rot="19085247">
            <a:off x="5204929" y="4352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Qué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 rot="19085247">
            <a:off x="393985" y="5316923"/>
            <a:ext cx="1082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Físico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9" name="CuadroTexto 18"/>
          <p:cNvSpPr txBox="1"/>
          <p:nvPr/>
        </p:nvSpPr>
        <p:spPr>
          <a:xfrm rot="19085247">
            <a:off x="5005661" y="5322364"/>
            <a:ext cx="1441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Psíquico</a:t>
            </a:r>
            <a:endParaRPr lang="es-ES" sz="36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420467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6" grpId="0" animBg="1"/>
      <p:bldP spid="4" grpId="0" animBg="1"/>
      <p:bldP spid="2" grpId="0"/>
      <p:bldP spid="3" grpId="0"/>
      <p:bldP spid="13" grpId="0"/>
      <p:bldP spid="14" grpId="0"/>
      <p:bldP spid="5" grpId="0"/>
      <p:bldP spid="15" grpId="0"/>
      <p:bldP spid="16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fuera de página 8"/>
          <p:cNvSpPr/>
          <p:nvPr/>
        </p:nvSpPr>
        <p:spPr>
          <a:xfrm rot="5400000">
            <a:off x="7011468" y="1791319"/>
            <a:ext cx="2385391" cy="1496339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Conector fuera de página 7"/>
          <p:cNvSpPr/>
          <p:nvPr/>
        </p:nvSpPr>
        <p:spPr>
          <a:xfrm rot="16200000">
            <a:off x="-285175" y="4453123"/>
            <a:ext cx="2902545" cy="1579823"/>
          </a:xfrm>
          <a:prstGeom prst="flowChartOffpageConnector">
            <a:avLst/>
          </a:prstGeom>
          <a:solidFill>
            <a:srgbClr val="558ED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298745" y="334110"/>
            <a:ext cx="8653588" cy="76944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400" b="1" cap="none" spc="0" dirty="0" smtClean="0">
                <a:ln w="12700">
                  <a:noFill/>
                  <a:prstDash val="solid"/>
                </a:ln>
                <a:solidFill>
                  <a:srgbClr val="00009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doble existencia del hombre</a:t>
            </a:r>
            <a:endParaRPr lang="es-ES_tradnl" sz="4400" b="1" cap="none" spc="0" dirty="0">
              <a:ln w="12700">
                <a:noFill/>
                <a:prstDash val="solid"/>
              </a:ln>
              <a:solidFill>
                <a:srgbClr val="00009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63385" y="2184024"/>
            <a:ext cx="4381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El hombre es lo que 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193242" y="4677838"/>
            <a:ext cx="54076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El hombre es lo que </a:t>
            </a:r>
            <a:r>
              <a:rPr lang="es-ES" sz="3200" b="1" i="1" dirty="0" smtClean="0"/>
              <a:t>no</a:t>
            </a:r>
            <a:r>
              <a:rPr lang="es-ES" sz="3200" dirty="0" smtClean="0"/>
              <a:t> es…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818892" y="3351185"/>
            <a:ext cx="2698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Mistral"/>
                <a:cs typeface="Mistral"/>
              </a:rPr>
              <a:t>p</a:t>
            </a:r>
            <a:r>
              <a:rPr lang="es-ES" sz="4800" dirty="0" smtClean="0">
                <a:latin typeface="Mistral"/>
                <a:cs typeface="Mistral"/>
              </a:rPr>
              <a:t>ero también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 rot="5400000">
            <a:off x="7171163" y="2029132"/>
            <a:ext cx="24418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cap="all" dirty="0" smtClean="0"/>
              <a:t>El Ser</a:t>
            </a:r>
          </a:p>
          <a:p>
            <a:pPr algn="ctr"/>
            <a:r>
              <a:rPr lang="es-ES" sz="3200" cap="all" dirty="0" smtClean="0"/>
              <a:t>Lo </a:t>
            </a:r>
            <a:r>
              <a:rPr lang="es-ES" sz="3200" cap="all" dirty="0" err="1" smtClean="0"/>
              <a:t>Óntico</a:t>
            </a:r>
            <a:endParaRPr lang="es-ES" sz="3200" cap="all" dirty="0"/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-454628" y="4693332"/>
            <a:ext cx="27388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cap="all" dirty="0" smtClean="0"/>
              <a:t>El Padecer</a:t>
            </a:r>
          </a:p>
          <a:p>
            <a:pPr algn="ctr"/>
            <a:r>
              <a:rPr lang="es-ES" sz="3200" cap="all" dirty="0" smtClean="0"/>
              <a:t>Lo </a:t>
            </a:r>
            <a:r>
              <a:rPr lang="es-ES" sz="3200" cap="all" dirty="0" err="1" smtClean="0"/>
              <a:t>Pático</a:t>
            </a:r>
            <a:endParaRPr lang="es-ES" sz="3200" cap="all" dirty="0"/>
          </a:p>
        </p:txBody>
      </p:sp>
      <p:sp>
        <p:nvSpPr>
          <p:cNvPr id="10" name="CuadroTexto 9"/>
          <p:cNvSpPr txBox="1"/>
          <p:nvPr/>
        </p:nvSpPr>
        <p:spPr>
          <a:xfrm>
            <a:off x="3193242" y="5219975"/>
            <a:ext cx="50706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y quiere, puede </a:t>
            </a:r>
            <a:r>
              <a:rPr lang="es-ES" sz="3200" dirty="0" smtClean="0"/>
              <a:t>o </a:t>
            </a:r>
            <a:r>
              <a:rPr lang="es-ES" sz="3200" dirty="0"/>
              <a:t>debe ser</a:t>
            </a:r>
          </a:p>
          <a:p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972795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2" grpId="0" animBg="1"/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¿Puede la enfermedad hematológica ser el emergente </a:t>
            </a:r>
            <a:br>
              <a:rPr lang="es-ES" dirty="0" smtClean="0"/>
            </a:br>
            <a:r>
              <a:rPr lang="es-ES" dirty="0" smtClean="0"/>
              <a:t>de un conflicto emocional?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2337" y="3957974"/>
            <a:ext cx="1075433" cy="621019"/>
          </a:xfrm>
        </p:spPr>
        <p:txBody>
          <a:bodyPr>
            <a:normAutofit fontScale="25000" lnSpcReduction="20000"/>
          </a:bodyPr>
          <a:lstStyle/>
          <a:p>
            <a:r>
              <a:rPr lang="es-ES" sz="14400" dirty="0" smtClean="0">
                <a:solidFill>
                  <a:schemeClr val="tx1"/>
                </a:solidFill>
                <a:latin typeface="+mj-lt"/>
              </a:rPr>
              <a:t>Sí</a:t>
            </a:r>
            <a:r>
              <a:rPr lang="es-ES" dirty="0" smtClean="0"/>
              <a:t>					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 flipH="1">
            <a:off x="6901716" y="3926120"/>
            <a:ext cx="935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</a:rPr>
              <a:t> </a:t>
            </a:r>
            <a:r>
              <a:rPr lang="es-ES" sz="3600" dirty="0" smtClean="0">
                <a:solidFill>
                  <a:prstClr val="black"/>
                </a:solidFill>
                <a:latin typeface="+mj-lt"/>
              </a:rPr>
              <a:t>No</a:t>
            </a:r>
            <a:endParaRPr lang="es-ES" sz="3600" dirty="0"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07711" y="3809552"/>
            <a:ext cx="4984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FF0000"/>
                </a:solidFill>
              </a:rPr>
              <a:t>?</a:t>
            </a:r>
            <a:endParaRPr lang="es-ES" sz="4400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06190" y="3894798"/>
            <a:ext cx="3167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+mj-lt"/>
              </a:rPr>
              <a:t>… ¿pero cómo?</a:t>
            </a:r>
            <a:endParaRPr lang="es-ES" sz="3600" dirty="0"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06190" y="4490890"/>
            <a:ext cx="2829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3600" dirty="0" smtClean="0">
                <a:solidFill>
                  <a:prstClr val="black"/>
                </a:solidFill>
                <a:latin typeface="+mj-lt"/>
              </a:rPr>
              <a:t>… ¿pero qué?</a:t>
            </a:r>
            <a:endParaRPr lang="es-ES" sz="36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134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quina doblada 7"/>
          <p:cNvSpPr/>
          <p:nvPr/>
        </p:nvSpPr>
        <p:spPr>
          <a:xfrm rot="497257">
            <a:off x="1005438" y="4224847"/>
            <a:ext cx="7265400" cy="2153048"/>
          </a:xfrm>
          <a:prstGeom prst="foldedCorner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  <a:effectLst>
            <a:outerShdw blurRad="63500" dir="13500000" sx="120000" sy="120000" kx="2700000" rotWithShape="0">
              <a:schemeClr val="bg1">
                <a:lumMod val="65000"/>
                <a:alpha val="1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447853" y="1604835"/>
            <a:ext cx="5127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¿De qué color son las flores?</a:t>
            </a:r>
          </a:p>
        </p:txBody>
      </p:sp>
      <p:sp>
        <p:nvSpPr>
          <p:cNvPr id="3" name="CuadroTexto 2"/>
          <p:cNvSpPr txBox="1"/>
          <p:nvPr/>
        </p:nvSpPr>
        <p:spPr>
          <a:xfrm rot="492586">
            <a:off x="1227468" y="4382754"/>
            <a:ext cx="6781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spc="50" dirty="0" smtClean="0">
                <a:ln w="11430"/>
                <a:solidFill>
                  <a:srgbClr val="C0504D"/>
                </a:solidFill>
                <a:latin typeface="Mistral"/>
                <a:cs typeface="Mistral"/>
              </a:rPr>
              <a:t>La precepción que debería dar cuenta de los objetos, en lugar de ser </a:t>
            </a:r>
            <a:r>
              <a:rPr lang="es-ES" sz="4000" i="1" cap="small" spc="50" dirty="0" smtClean="0">
                <a:ln w="11430"/>
                <a:solidFill>
                  <a:srgbClr val="C0504D"/>
                </a:solidFill>
                <a:latin typeface="Mistral"/>
                <a:cs typeface="Mistral"/>
              </a:rPr>
              <a:t>objetiva</a:t>
            </a:r>
            <a:r>
              <a:rPr lang="es-ES" sz="4000" spc="50" dirty="0" smtClean="0">
                <a:ln w="11430"/>
                <a:solidFill>
                  <a:srgbClr val="C0504D"/>
                </a:solidFill>
                <a:latin typeface="Mistral"/>
                <a:cs typeface="Mistral"/>
              </a:rPr>
              <a:t>… </a:t>
            </a:r>
            <a:endParaRPr lang="es-ES" sz="4000" spc="50" dirty="0">
              <a:ln w="11430"/>
              <a:solidFill>
                <a:srgbClr val="C0504D"/>
              </a:solidFill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 rot="530670">
            <a:off x="4557764" y="5824504"/>
            <a:ext cx="26065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n w="31550" cmpd="sng">
                  <a:noFill/>
                  <a:prstDash val="solid"/>
                </a:ln>
                <a:solidFill>
                  <a:schemeClr val="accent2"/>
                </a:solidFill>
                <a:latin typeface="Mistral"/>
                <a:cs typeface="Mistral"/>
              </a:rPr>
              <a:t>… es </a:t>
            </a:r>
            <a:r>
              <a:rPr lang="es-ES" sz="4000" i="1" cap="small" dirty="0" smtClean="0">
                <a:ln w="31550" cmpd="sng">
                  <a:noFill/>
                  <a:prstDash val="solid"/>
                </a:ln>
                <a:solidFill>
                  <a:schemeClr val="accent2"/>
                </a:solidFill>
                <a:latin typeface="Mistral"/>
                <a:cs typeface="Mistral"/>
              </a:rPr>
              <a:t>subjetiva</a:t>
            </a:r>
            <a:r>
              <a:rPr lang="es-ES" sz="4000" dirty="0" smtClean="0">
                <a:ln w="31550" cmpd="sng">
                  <a:noFill/>
                  <a:prstDash val="solid"/>
                </a:ln>
                <a:solidFill>
                  <a:schemeClr val="accent2"/>
                </a:solidFill>
                <a:latin typeface="Mistral"/>
                <a:cs typeface="Mistral"/>
              </a:rPr>
              <a:t>!</a:t>
            </a:r>
            <a:endParaRPr lang="es-ES" sz="4000" dirty="0">
              <a:ln w="31550" cmpd="sng">
                <a:noFill/>
                <a:prstDash val="solid"/>
              </a:ln>
              <a:solidFill>
                <a:schemeClr val="accent2"/>
              </a:solidFill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7853" y="2307940"/>
            <a:ext cx="5489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¿Las cosas son como las veo yo?</a:t>
            </a:r>
          </a:p>
          <a:p>
            <a:r>
              <a:rPr lang="es-ES" sz="4000" dirty="0" smtClean="0">
                <a:latin typeface="Mistral"/>
                <a:cs typeface="Mistral"/>
              </a:rPr>
              <a:t>¿O son como las ve Usted?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47854" y="402724"/>
            <a:ext cx="8055312" cy="133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Las abejas tienen un espectro visual distinto al humano. Entonces…</a:t>
            </a:r>
            <a:endParaRPr lang="es-ES" sz="40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06509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4" b="97531" l="2899" r="9516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8076">
            <a:off x="6347851" y="166160"/>
            <a:ext cx="2628900" cy="30861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11119" y="387226"/>
            <a:ext cx="54829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La realidad –la cosa– en sí </a:t>
            </a:r>
            <a:r>
              <a:rPr lang="es-ES" sz="4400" dirty="0">
                <a:latin typeface="Mistral"/>
                <a:cs typeface="Mistral"/>
              </a:rPr>
              <a:t>misma es incognoscible.</a:t>
            </a:r>
            <a:endParaRPr lang="es-ES" sz="4400" dirty="0" smtClean="0">
              <a:latin typeface="Mistral"/>
              <a:cs typeface="Mistral"/>
            </a:endParaRPr>
          </a:p>
          <a:p>
            <a:r>
              <a:rPr lang="es-ES" sz="4400" dirty="0" smtClean="0">
                <a:latin typeface="Mistral"/>
                <a:cs typeface="Mistral"/>
              </a:rPr>
              <a:t>Sólo puedo conocer a la cosa </a:t>
            </a:r>
            <a:r>
              <a:rPr lang="es-ES" sz="4400" i="1" dirty="0" smtClean="0">
                <a:latin typeface="Mistral"/>
                <a:cs typeface="Mistral"/>
              </a:rPr>
              <a:t>en mí</a:t>
            </a:r>
            <a:r>
              <a:rPr lang="es-ES" sz="4400" dirty="0" smtClean="0">
                <a:latin typeface="Mistral"/>
                <a:cs typeface="Mistral"/>
              </a:rPr>
              <a:t>. 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7" name="Nube 16"/>
          <p:cNvSpPr/>
          <p:nvPr/>
        </p:nvSpPr>
        <p:spPr>
          <a:xfrm>
            <a:off x="255260" y="3238069"/>
            <a:ext cx="2010341" cy="1679127"/>
          </a:xfrm>
          <a:prstGeom prst="cloud">
            <a:avLst/>
          </a:prstGeom>
          <a:solidFill>
            <a:srgbClr val="7F7F7F"/>
          </a:solidFill>
          <a:ln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 rot="2770076">
            <a:off x="1502373" y="4665280"/>
            <a:ext cx="1301033" cy="799940"/>
          </a:xfrm>
          <a:prstGeom prst="rightArrow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435619" y="3726995"/>
            <a:ext cx="1605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+mj-lt"/>
              </a:rPr>
              <a:t>noúmeno</a:t>
            </a:r>
            <a:endParaRPr lang="es-ES" sz="2800" dirty="0">
              <a:latin typeface="+mj-lt"/>
            </a:endParaRPr>
          </a:p>
        </p:txBody>
      </p:sp>
      <p:sp>
        <p:nvSpPr>
          <p:cNvPr id="14" name="CuadroTexto 13"/>
          <p:cNvSpPr txBox="1"/>
          <p:nvPr/>
        </p:nvSpPr>
        <p:spPr>
          <a:xfrm rot="2770076">
            <a:off x="1266890" y="4605907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Mistral"/>
                <a:cs typeface="Mistral"/>
              </a:rPr>
              <a:t>propiedades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10" name="Arco 9"/>
          <p:cNvSpPr/>
          <p:nvPr/>
        </p:nvSpPr>
        <p:spPr>
          <a:xfrm rot="16200000">
            <a:off x="6220646" y="3722389"/>
            <a:ext cx="2292873" cy="1781815"/>
          </a:xfrm>
          <a:prstGeom prst="arc">
            <a:avLst>
              <a:gd name="adj1" fmla="val 10774435"/>
              <a:gd name="adj2" fmla="val 21549464"/>
            </a:avLst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 rot="5400000">
            <a:off x="6592364" y="4355436"/>
            <a:ext cx="1891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+mj-lt"/>
              </a:rPr>
              <a:t>observador</a:t>
            </a:r>
            <a:endParaRPr lang="es-ES" sz="2800" dirty="0">
              <a:latin typeface="+mj-lt"/>
            </a:endParaRPr>
          </a:p>
        </p:txBody>
      </p:sp>
      <p:sp>
        <p:nvSpPr>
          <p:cNvPr id="18" name="Flecha izquierda 17"/>
          <p:cNvSpPr/>
          <p:nvPr/>
        </p:nvSpPr>
        <p:spPr>
          <a:xfrm>
            <a:off x="2644123" y="3759602"/>
            <a:ext cx="3591700" cy="599043"/>
          </a:xfrm>
          <a:prstGeom prst="leftArrow">
            <a:avLst/>
          </a:prstGeom>
          <a:solidFill>
            <a:srgbClr val="7F7F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Multiplicación 20"/>
          <p:cNvSpPr/>
          <p:nvPr/>
        </p:nvSpPr>
        <p:spPr>
          <a:xfrm>
            <a:off x="3795943" y="3593173"/>
            <a:ext cx="914400" cy="99934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 rot="9613156">
            <a:off x="4376779" y="5007554"/>
            <a:ext cx="1979084" cy="79994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 rot="20413156">
            <a:off x="4845673" y="5037522"/>
            <a:ext cx="131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Mistral"/>
                <a:cs typeface="Mistral"/>
              </a:rPr>
              <a:t>categorías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7" name="Hexágono 6"/>
          <p:cNvSpPr/>
          <p:nvPr/>
        </p:nvSpPr>
        <p:spPr>
          <a:xfrm>
            <a:off x="2564897" y="4861688"/>
            <a:ext cx="1843126" cy="1843257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2543851" y="5468372"/>
            <a:ext cx="1958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+mj-lt"/>
              </a:rPr>
              <a:t>«fenómeno»</a:t>
            </a:r>
            <a:endParaRPr lang="es-ES" sz="2800" dirty="0">
              <a:latin typeface="+mj-lt"/>
            </a:endParaRPr>
          </a:p>
        </p:txBody>
      </p:sp>
      <p:sp>
        <p:nvSpPr>
          <p:cNvPr id="19" name="Hexágono 18"/>
          <p:cNvSpPr/>
          <p:nvPr/>
        </p:nvSpPr>
        <p:spPr>
          <a:xfrm>
            <a:off x="6703419" y="4704243"/>
            <a:ext cx="573079" cy="606684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6476175" y="5978972"/>
            <a:ext cx="2142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OBJETIVIDAD</a:t>
            </a:r>
            <a:endParaRPr lang="es-ES" sz="3600" dirty="0">
              <a:latin typeface="Mistral"/>
              <a:cs typeface="Mistral"/>
            </a:endParaRPr>
          </a:p>
        </p:txBody>
      </p:sp>
      <p:cxnSp>
        <p:nvCxnSpPr>
          <p:cNvPr id="24" name="Conector recto 23"/>
          <p:cNvCxnSpPr/>
          <p:nvPr/>
        </p:nvCxnSpPr>
        <p:spPr>
          <a:xfrm flipV="1">
            <a:off x="6476175" y="6286648"/>
            <a:ext cx="2142909" cy="141517"/>
          </a:xfrm>
          <a:prstGeom prst="line">
            <a:avLst/>
          </a:prstGeom>
          <a:ln w="57150" cmpd="sng">
            <a:solidFill>
              <a:srgbClr val="FF0000"/>
            </a:solidFill>
          </a:ln>
          <a:effectLst>
            <a:outerShdw blurRad="40000" dist="20000" dir="5400000" sx="107000" sy="107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85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8" grpId="0" animBg="1"/>
      <p:bldP spid="13" grpId="0"/>
      <p:bldP spid="14" grpId="0"/>
      <p:bldP spid="10" grpId="0" animBg="1"/>
      <p:bldP spid="11" grpId="0"/>
      <p:bldP spid="18" grpId="0" animBg="1"/>
      <p:bldP spid="21" grpId="0" animBg="1"/>
      <p:bldP spid="9" grpId="0" animBg="1"/>
      <p:bldP spid="15" grpId="0"/>
      <p:bldP spid="7" grpId="0" animBg="1"/>
      <p:bldP spid="12" grpId="0"/>
      <p:bldP spid="19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531813" y="2034591"/>
            <a:ext cx="2971800" cy="2971800"/>
          </a:xfrm>
          <a:prstGeom prst="ellipse">
            <a:avLst/>
          </a:prstGeom>
          <a:gradFill flip="none" rotWithShape="1">
            <a:gsLst>
              <a:gs pos="2000">
                <a:schemeClr val="accent1">
                  <a:lumMod val="75000"/>
                </a:schemeClr>
              </a:gs>
              <a:gs pos="71000">
                <a:schemeClr val="bg1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36000">
                <a:schemeClr val="bg1">
                  <a:lumMod val="50000"/>
                </a:schemeClr>
              </a:gs>
            </a:gsLst>
            <a:lin ang="162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AR" sz="2800" dirty="0" smtClean="0">
                <a:solidFill>
                  <a:srgbClr val="00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C0C0C0"/>
                    </a:outerShdw>
                  </a:cont>
                  <a:cont type="tree" name="">
                    <a:effect ref="fillLine"/>
                    <a:outerShdw dist="38100" dir="2700000" algn="tl">
                      <a:srgbClr val="4C4C4C"/>
                    </a:outerShdw>
                  </a:cont>
                  <a:effect ref="fillLine"/>
                </a:effectDag>
              </a:rPr>
              <a:t>ENFERMEDAD</a:t>
            </a:r>
            <a:endParaRPr lang="en-US" sz="2800" dirty="0">
              <a:solidFill>
                <a:srgbClr val="000000"/>
              </a:solidFill>
              <a:effectDag name="">
                <a:cont type="tree" name="">
                  <a:effect ref="fillLine"/>
                  <a:outerShdw dist="38100" dir="13500000" algn="br">
                    <a:srgbClr val="C0C0C0"/>
                  </a:outerShdw>
                </a:cont>
                <a:cont type="tree" name="">
                  <a:effect ref="fillLine"/>
                  <a:outerShdw dist="38100" dir="2700000" algn="tl">
                    <a:srgbClr val="4C4C4C"/>
                  </a:outerShdw>
                </a:cont>
                <a:effect ref="fillLine"/>
              </a:effectDag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 rot="5400000">
            <a:off x="6738602" y="2966591"/>
            <a:ext cx="27494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A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OBSERVADOR</a:t>
            </a:r>
          </a:p>
          <a:p>
            <a:pPr algn="ctr"/>
            <a:r>
              <a:rPr lang="es-A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Conciencia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7354" name="AutoShape 10"/>
          <p:cNvSpPr>
            <a:spLocks noChangeArrowheads="1"/>
          </p:cNvSpPr>
          <p:nvPr/>
        </p:nvSpPr>
        <p:spPr bwMode="auto">
          <a:xfrm>
            <a:off x="1600200" y="990600"/>
            <a:ext cx="5181600" cy="990600"/>
          </a:xfrm>
          <a:prstGeom prst="curvedDownArrow">
            <a:avLst>
              <a:gd name="adj1" fmla="val 104615"/>
              <a:gd name="adj2" fmla="val 209231"/>
              <a:gd name="adj3" fmla="val 33333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1676400" y="5045940"/>
            <a:ext cx="5029200" cy="1066800"/>
          </a:xfrm>
          <a:prstGeom prst="curvedUpArrow">
            <a:avLst>
              <a:gd name="adj1" fmla="val 94286"/>
              <a:gd name="adj2" fmla="val 188571"/>
              <a:gd name="adj3" fmla="val 33333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4953000" y="1947863"/>
            <a:ext cx="3352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AR" sz="3200" b="0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SOMÁTICO</a:t>
            </a:r>
            <a:endParaRPr lang="en-US" sz="3200" b="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959551" y="4311170"/>
            <a:ext cx="2291874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3200" b="0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PSÍQUICO</a:t>
            </a:r>
            <a:endParaRPr lang="en-US" sz="3200" b="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 rot="18336624">
            <a:off x="3476257" y="865127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Percepción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 rot="2904905">
            <a:off x="3907501" y="5703155"/>
            <a:ext cx="170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Sensación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1492898" y="2986834"/>
            <a:ext cx="1047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¿?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7362" name="AutoShape 18"/>
          <p:cNvSpPr>
            <a:spLocks noChangeArrowheads="1"/>
          </p:cNvSpPr>
          <p:nvPr/>
        </p:nvSpPr>
        <p:spPr bwMode="auto">
          <a:xfrm rot="5400000">
            <a:off x="5387258" y="3048000"/>
            <a:ext cx="1447800" cy="685800"/>
          </a:xfrm>
          <a:prstGeom prst="leftRightArrow">
            <a:avLst>
              <a:gd name="adj1" fmla="val 50000"/>
              <a:gd name="adj2" fmla="val 42222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" name="Arco 1"/>
          <p:cNvSpPr/>
          <p:nvPr/>
        </p:nvSpPr>
        <p:spPr>
          <a:xfrm rot="13158981">
            <a:off x="3949797" y="89749"/>
            <a:ext cx="6685974" cy="6539228"/>
          </a:xfrm>
          <a:prstGeom prst="arc">
            <a:avLst>
              <a:gd name="adj1" fmla="val 13561902"/>
              <a:gd name="adj2" fmla="val 335679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5327190" y="3068056"/>
            <a:ext cx="14157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conceptos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163555" y="3726995"/>
            <a:ext cx="1605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+mj-lt"/>
              </a:rPr>
              <a:t>noúmeno</a:t>
            </a:r>
            <a:endParaRPr lang="es-E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26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 animBg="1"/>
      <p:bldP spid="57353" grpId="0"/>
      <p:bldP spid="57354" grpId="0" animBg="1"/>
      <p:bldP spid="57356" grpId="0" animBg="1"/>
      <p:bldP spid="57357" grpId="0"/>
      <p:bldP spid="57358" grpId="0"/>
      <p:bldP spid="57359" grpId="0"/>
      <p:bldP spid="57360" grpId="0"/>
      <p:bldP spid="57361" grpId="0"/>
      <p:bldP spid="57362" grpId="0" animBg="1"/>
      <p:bldP spid="2" grpId="0" animBg="1"/>
      <p:bldP spid="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ketchMee_Lite_2011101712035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91" y="272740"/>
            <a:ext cx="1497323" cy="2245985"/>
          </a:xfrm>
          <a:prstGeom prst="rect">
            <a:avLst/>
          </a:prstGeom>
        </p:spPr>
      </p:pic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6675" y="480177"/>
            <a:ext cx="8338003" cy="1386672"/>
          </a:xfrm>
        </p:spPr>
        <p:txBody>
          <a:bodyPr>
            <a:noAutofit/>
          </a:bodyPr>
          <a:lstStyle/>
          <a:p>
            <a:r>
              <a:rPr lang="es-AR" dirty="0">
                <a:latin typeface="Mistral"/>
                <a:cs typeface="Mistral"/>
              </a:rPr>
              <a:t>DOBLE ORGANIZACIÓN DEL CONOCIMIENTO EN LA CONCIENCIA</a:t>
            </a:r>
            <a:endParaRPr lang="en-US" dirty="0">
              <a:latin typeface="Mistral"/>
              <a:cs typeface="Mistral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7440" y="2518725"/>
            <a:ext cx="9014284" cy="3982726"/>
          </a:xfrm>
        </p:spPr>
        <p:txBody>
          <a:bodyPr>
            <a:noAutofit/>
          </a:bodyPr>
          <a:lstStyle/>
          <a:p>
            <a:pPr algn="just">
              <a:buFont typeface="Wingdings" charset="2"/>
              <a:buChar char="ü"/>
            </a:pP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Psíquico y somático </a:t>
            </a:r>
            <a:r>
              <a:rPr lang="es-AR" sz="38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no son dos existentes distintos</a:t>
            </a: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 sino dos formas de “categorizar” que tiene la conciencia.</a:t>
            </a:r>
          </a:p>
          <a:p>
            <a:pPr algn="just">
              <a:buFont typeface="Wingdings" charset="2"/>
              <a:buChar char="ü"/>
            </a:pP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Llamamos somático a lo que podemos </a:t>
            </a:r>
            <a:r>
              <a:rPr lang="es-AR" sz="3800" dirty="0" smtClean="0">
                <a:solidFill>
                  <a:srgbClr val="953735"/>
                </a:solidFill>
                <a:latin typeface="Mistral"/>
                <a:cs typeface="Mistral"/>
              </a:rPr>
              <a:t>percibir</a:t>
            </a: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; y llamamos psíquico a </a:t>
            </a:r>
            <a:r>
              <a:rPr lang="es-AR" sz="3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lo que tiene un </a:t>
            </a:r>
            <a:r>
              <a:rPr lang="es-AR" sz="3800" dirty="0">
                <a:solidFill>
                  <a:srgbClr val="953735"/>
                </a:solidFill>
                <a:latin typeface="Mistral"/>
                <a:cs typeface="Mistral"/>
              </a:rPr>
              <a:t>sentido</a:t>
            </a:r>
            <a:endParaRPr lang="es-AR" sz="3800" dirty="0" smtClean="0">
              <a:solidFill>
                <a:srgbClr val="953735"/>
              </a:solidFill>
              <a:latin typeface="Mistral"/>
              <a:cs typeface="Mistral"/>
            </a:endParaRPr>
          </a:p>
          <a:p>
            <a:pPr algn="just">
              <a:buFont typeface="Wingdings" charset="2"/>
              <a:buChar char="ü"/>
            </a:pP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La enfermedad “en sí” no es </a:t>
            </a:r>
            <a:r>
              <a:rPr lang="es-AR" sz="3800" dirty="0" smtClean="0">
                <a:solidFill>
                  <a:srgbClr val="953735"/>
                </a:solidFill>
                <a:latin typeface="Mistral"/>
                <a:cs typeface="Mistral"/>
              </a:rPr>
              <a:t>ni psíquica ni somática</a:t>
            </a:r>
            <a:r>
              <a:rPr lang="es-AR" sz="3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.</a:t>
            </a:r>
            <a:endParaRPr lang="en-US" sz="38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96083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fuera de página 4"/>
          <p:cNvSpPr/>
          <p:nvPr/>
        </p:nvSpPr>
        <p:spPr>
          <a:xfrm>
            <a:off x="783053" y="1772801"/>
            <a:ext cx="3414915" cy="1047879"/>
          </a:xfrm>
          <a:prstGeom prst="flowChartOffpageConnector">
            <a:avLst/>
          </a:prstGeom>
          <a:solidFill>
            <a:schemeClr val="bg2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>
                <a:latin typeface="Mistral"/>
                <a:cs typeface="Mistral"/>
              </a:rPr>
              <a:t>DESDE ESTE ENFOQUE EPISTEMOLÓGICO</a:t>
            </a:r>
            <a:endParaRPr lang="en-US" sz="4000" dirty="0">
              <a:latin typeface="Mistral"/>
              <a:cs typeface="Mistral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184" y="3264860"/>
            <a:ext cx="8229600" cy="2514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368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PUEDE SER PERCIBIDA COMO UNA </a:t>
            </a:r>
            <a:r>
              <a:rPr lang="es-AR" sz="4000" dirty="0">
                <a:solidFill>
                  <a:srgbClr val="953735"/>
                </a:solidFill>
                <a:latin typeface="Mistral"/>
                <a:cs typeface="Mistral"/>
              </a:rPr>
              <a:t>ALTERACIÓN MATERIAL</a:t>
            </a:r>
          </a:p>
          <a:p>
            <a:pPr>
              <a:spcBef>
                <a:spcPts val="1368"/>
              </a:spcBef>
              <a:spcAft>
                <a:spcPts val="600"/>
              </a:spcAft>
              <a:buFont typeface="Wingdings" charset="2"/>
              <a:buChar char="ü"/>
            </a:pPr>
            <a:r>
              <a:rPr lang="es-AR" sz="4000" dirty="0">
                <a:solidFill>
                  <a:srgbClr val="376092"/>
                </a:solidFill>
                <a:latin typeface="Mistral"/>
                <a:cs typeface="Mistral"/>
              </a:rPr>
              <a:t>PUEDE SER COMPRENDIDA EN SU</a:t>
            </a:r>
            <a:r>
              <a:rPr lang="es-AR" sz="4000" dirty="0">
                <a:solidFill>
                  <a:srgbClr val="4F81BD"/>
                </a:solidFill>
                <a:latin typeface="Mistral"/>
                <a:cs typeface="Mistral"/>
              </a:rPr>
              <a:t> </a:t>
            </a:r>
            <a:r>
              <a:rPr lang="es-AR" sz="4000" dirty="0">
                <a:solidFill>
                  <a:srgbClr val="953735"/>
                </a:solidFill>
                <a:latin typeface="Mistral"/>
                <a:cs typeface="Mistral"/>
              </a:rPr>
              <a:t>SIGNIFICADO INCONCIENTE</a:t>
            </a:r>
            <a:endParaRPr lang="en-US" sz="4000" dirty="0">
              <a:solidFill>
                <a:srgbClr val="953735"/>
              </a:solidFill>
              <a:latin typeface="Mistral"/>
              <a:cs typeface="Mistral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904915" y="1817688"/>
            <a:ext cx="32663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AR" sz="4400" dirty="0">
                <a:latin typeface="Mistral"/>
                <a:cs typeface="Mistral"/>
              </a:rPr>
              <a:t>Toda Enfermedad</a:t>
            </a:r>
            <a:endParaRPr lang="en-U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15209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8370" grpId="0"/>
      <p:bldP spid="5837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37" y="904046"/>
            <a:ext cx="7503869" cy="1072937"/>
          </a:xfrm>
        </p:spPr>
        <p:txBody>
          <a:bodyPr>
            <a:normAutofit/>
          </a:bodyPr>
          <a:lstStyle/>
          <a:p>
            <a:r>
              <a:rPr lang="en-US" cap="small" dirty="0" err="1">
                <a:solidFill>
                  <a:srgbClr val="953735"/>
                </a:solidFill>
                <a:latin typeface="Mistral"/>
                <a:cs typeface="Mistral"/>
              </a:rPr>
              <a:t>c</a:t>
            </a:r>
            <a:r>
              <a:rPr lang="en-US" cap="small" dirty="0" err="1" smtClean="0">
                <a:solidFill>
                  <a:srgbClr val="953735"/>
                </a:solidFill>
                <a:latin typeface="Mistral"/>
                <a:cs typeface="Mistral"/>
              </a:rPr>
              <a:t>omo</a:t>
            </a:r>
            <a:r>
              <a:rPr lang="en-US" cap="small" dirty="0" smtClean="0">
                <a:solidFill>
                  <a:srgbClr val="953735"/>
                </a:solidFill>
                <a:latin typeface="Mistral"/>
                <a:cs typeface="Mistral"/>
              </a:rPr>
              <a:t> Significado Inconciente</a:t>
            </a:r>
            <a:endParaRPr lang="en-US" cap="small" dirty="0">
              <a:solidFill>
                <a:srgbClr val="953735"/>
              </a:solidFill>
              <a:latin typeface="Mistral"/>
              <a:cs typeface="Mistral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218" y="2007955"/>
            <a:ext cx="8555438" cy="435824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Siempre aparece entramada con la vida del enfermo; nunca es algo ajeno, externo o casual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Es la manera que el enfermo ha encontrado para tramitar un </a:t>
            </a:r>
            <a:r>
              <a:rPr lang="es-AR" sz="4000" dirty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Drama Vital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Se trata de una </a:t>
            </a:r>
            <a:r>
              <a:rPr lang="es-AR" sz="4000" dirty="0">
                <a:solidFill>
                  <a:srgbClr val="953735"/>
                </a:solidFill>
                <a:latin typeface="Mistral"/>
                <a:cs typeface="Mistral"/>
              </a:rPr>
              <a:t>Historia</a:t>
            </a: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, centrada en un </a:t>
            </a:r>
            <a:r>
              <a:rPr lang="es-AR" sz="4000" dirty="0">
                <a:solidFill>
                  <a:srgbClr val="953735"/>
                </a:solidFill>
                <a:latin typeface="Mistral"/>
                <a:cs typeface="Mistral"/>
              </a:rPr>
              <a:t>Afecto</a:t>
            </a: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 que el enfermo ha </a:t>
            </a:r>
            <a:r>
              <a:rPr lang="es-AR" sz="4000" dirty="0">
                <a:solidFill>
                  <a:srgbClr val="953735"/>
                </a:solidFill>
                <a:latin typeface="Mistral"/>
                <a:cs typeface="Mistral"/>
              </a:rPr>
              <a:t>Reprimido</a:t>
            </a:r>
            <a:endParaRPr lang="en-US" sz="4000" dirty="0">
              <a:solidFill>
                <a:srgbClr val="953735"/>
              </a:solidFill>
              <a:latin typeface="Mistral"/>
              <a:cs typeface="Mistral"/>
            </a:endParaRPr>
          </a:p>
          <a:p>
            <a:pPr marL="0" indent="0">
              <a:spcAft>
                <a:spcPts val="600"/>
              </a:spcAft>
              <a:buNone/>
            </a:pPr>
            <a:endParaRPr lang="es-AR" sz="4000" b="1" dirty="0" smtClean="0">
              <a:solidFill>
                <a:schemeClr val="accent1"/>
              </a:solidFill>
              <a:latin typeface="Mistral"/>
              <a:cs typeface="Mistral"/>
            </a:endParaRPr>
          </a:p>
        </p:txBody>
      </p:sp>
      <p:sp>
        <p:nvSpPr>
          <p:cNvPr id="2" name="CuadroTexto 1"/>
          <p:cNvSpPr txBox="1"/>
          <p:nvPr/>
        </p:nvSpPr>
        <p:spPr>
          <a:xfrm rot="20111721">
            <a:off x="137508" y="573311"/>
            <a:ext cx="30828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La Enfermedad</a:t>
            </a:r>
            <a:endParaRPr lang="es-ES" sz="48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417193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quina doblada 2"/>
          <p:cNvSpPr/>
          <p:nvPr/>
        </p:nvSpPr>
        <p:spPr>
          <a:xfrm rot="328326">
            <a:off x="263320" y="4089241"/>
            <a:ext cx="8018312" cy="2416372"/>
          </a:xfrm>
          <a:prstGeom prst="foldedCorner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128666" y="387231"/>
            <a:ext cx="599403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 algn="l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charset="2"/>
              <a:buChar char="ü"/>
            </a:pPr>
            <a:r>
              <a:rPr lang="es-AR" sz="36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Estas historias tienen elementos típicos que se repiten en distintos enfermos de una misma enfermedad.</a:t>
            </a:r>
          </a:p>
          <a:p>
            <a:pPr marL="571500" indent="-571500">
              <a:buClr>
                <a:schemeClr val="accent1">
                  <a:lumMod val="75000"/>
                </a:schemeClr>
              </a:buClr>
              <a:buFont typeface="Wingdings" charset="2"/>
              <a:buChar char="ü"/>
            </a:pPr>
            <a:r>
              <a:rPr lang="es-AR" sz="36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Cada enfermedad tiene un guión biográfico típico.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 rot="18904220">
            <a:off x="-237579" y="1234280"/>
            <a:ext cx="41472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Mistral"/>
                <a:cs typeface="Mistral"/>
              </a:rPr>
              <a:t>Evidencias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effectLst/>
                <a:latin typeface="Mistral"/>
                <a:cs typeface="Mistral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Mistral"/>
                <a:cs typeface="Mistral"/>
              </a:rPr>
              <a:t>Clínicas</a:t>
            </a:r>
            <a:endParaRPr lang="en-US" sz="4800" dirty="0">
              <a:solidFill>
                <a:schemeClr val="accent1">
                  <a:lumMod val="75000"/>
                </a:schemeClr>
              </a:solidFill>
              <a:effectLst/>
              <a:latin typeface="Mistral"/>
              <a:cs typeface="Mistral"/>
            </a:endParaRPr>
          </a:p>
        </p:txBody>
      </p:sp>
      <p:sp>
        <p:nvSpPr>
          <p:cNvPr id="6" name="Rectángulo 5"/>
          <p:cNvSpPr/>
          <p:nvPr/>
        </p:nvSpPr>
        <p:spPr>
          <a:xfrm rot="317811">
            <a:off x="309781" y="4089241"/>
            <a:ext cx="78526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«Una enfermedad es tan típica desde el punto de vista </a:t>
            </a:r>
            <a:r>
              <a:rPr lang="es-AR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psíquico como </a:t>
            </a:r>
            <a:r>
              <a:rPr lang="es-AR" sz="4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lo es desde el punto de vista </a:t>
            </a:r>
            <a:r>
              <a:rPr lang="es-AR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físico»</a:t>
            </a:r>
            <a:endParaRPr lang="es-AR" sz="48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  <a:p>
            <a:pPr>
              <a:buFontTx/>
              <a:buNone/>
            </a:pPr>
            <a:endParaRPr lang="en-US" b="1" dirty="0">
              <a:solidFill>
                <a:srgbClr val="33CCCC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422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46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quina doblada 3"/>
          <p:cNvSpPr/>
          <p:nvPr/>
        </p:nvSpPr>
        <p:spPr>
          <a:xfrm rot="20899324">
            <a:off x="369318" y="920730"/>
            <a:ext cx="8018312" cy="1764853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 rot="20895774">
            <a:off x="449174" y="973422"/>
            <a:ext cx="78526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«A cada </a:t>
            </a:r>
            <a:r>
              <a:rPr lang="es-AR" sz="4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enfermedad </a:t>
            </a:r>
            <a:r>
              <a:rPr lang="es-AR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le corresponde un Afecto Reprimido»</a:t>
            </a:r>
            <a:endParaRPr lang="es-AR" sz="48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  <a:p>
            <a:pPr>
              <a:buFontTx/>
              <a:buNone/>
            </a:pPr>
            <a:endParaRPr lang="en-US" b="1" dirty="0">
              <a:solidFill>
                <a:srgbClr val="33CCCC"/>
              </a:solidFill>
              <a:latin typeface="Tahoma" charset="0"/>
            </a:endParaRPr>
          </a:p>
        </p:txBody>
      </p:sp>
      <p:sp>
        <p:nvSpPr>
          <p:cNvPr id="6" name="Esquina doblada 5"/>
          <p:cNvSpPr/>
          <p:nvPr/>
        </p:nvSpPr>
        <p:spPr>
          <a:xfrm rot="20899324">
            <a:off x="950825" y="3292267"/>
            <a:ext cx="8032472" cy="2409315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 rot="20895774">
            <a:off x="970985" y="3278813"/>
            <a:ext cx="78526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8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«Descubrir ese Afecto en cada enfermedad es el objetivo de nuestra investigación»</a:t>
            </a:r>
            <a:endParaRPr lang="es-AR" sz="48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  <a:p>
            <a:pPr>
              <a:buFontTx/>
              <a:buNone/>
            </a:pPr>
            <a:endParaRPr lang="en-US" b="1" dirty="0">
              <a:solidFill>
                <a:srgbClr val="33CCCC"/>
              </a:solidFill>
              <a:latin typeface="Tahoma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 rot="20909071">
            <a:off x="170372" y="489051"/>
            <a:ext cx="30332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ESPECIFICIDAD</a:t>
            </a:r>
            <a:endParaRPr lang="es-ES" sz="4400" dirty="0">
              <a:solidFill>
                <a:schemeClr val="accent2">
                  <a:lumMod val="75000"/>
                </a:schemeClr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92036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5400" dirty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El Afecto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Es un proceso de descarga </a:t>
            </a:r>
            <a:r>
              <a:rPr lang="es-AR" sz="36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Corporal</a:t>
            </a:r>
            <a:endParaRPr lang="es-AR" sz="3600" dirty="0">
              <a:solidFill>
                <a:schemeClr val="accent2">
                  <a:lumMod val="75000"/>
                </a:schemeClr>
              </a:solidFill>
              <a:latin typeface="Mistral"/>
              <a:cs typeface="Mistral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La conciencia registra la descarga como una serie de </a:t>
            </a:r>
            <a:r>
              <a:rPr lang="es-AR" sz="3600" dirty="0" smtClean="0">
                <a:solidFill>
                  <a:srgbClr val="953735"/>
                </a:solidFill>
                <a:latin typeface="Mistral"/>
                <a:cs typeface="Mistral"/>
              </a:rPr>
              <a:t>Sensaciones Somáticas</a:t>
            </a:r>
            <a:r>
              <a:rPr lang="es-AR" sz="36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 </a:t>
            </a:r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que por su configuración específica, reconoce como un </a:t>
            </a:r>
            <a:r>
              <a:rPr lang="es-AR" sz="3600" dirty="0">
                <a:solidFill>
                  <a:srgbClr val="953735"/>
                </a:solidFill>
                <a:latin typeface="Mistral"/>
                <a:cs typeface="Mistral"/>
              </a:rPr>
              <a:t>particular</a:t>
            </a:r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 a</a:t>
            </a:r>
            <a:r>
              <a:rPr lang="es-AR" sz="36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fecto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36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La </a:t>
            </a:r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descarga se lleva a cabo siguiendo un patrón </a:t>
            </a:r>
            <a:r>
              <a:rPr lang="es-AR" sz="36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heredado, específico </a:t>
            </a:r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para cada </a:t>
            </a:r>
            <a:r>
              <a:rPr lang="es-AR" sz="36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afecto, </a:t>
            </a:r>
            <a:r>
              <a:rPr lang="es-AR" sz="36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que denominamos </a:t>
            </a:r>
            <a:r>
              <a:rPr lang="es-AR" sz="3600" dirty="0" smtClean="0">
                <a:solidFill>
                  <a:srgbClr val="953735"/>
                </a:solidFill>
                <a:latin typeface="Mistral"/>
                <a:cs typeface="Mistral"/>
              </a:rPr>
              <a:t>Clave de Inervación</a:t>
            </a:r>
            <a:endParaRPr lang="es-AR" sz="3600" dirty="0">
              <a:solidFill>
                <a:srgbClr val="953735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88322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ón 2 11"/>
          <p:cNvSpPr/>
          <p:nvPr/>
        </p:nvSpPr>
        <p:spPr>
          <a:xfrm>
            <a:off x="5777196" y="2741651"/>
            <a:ext cx="3366803" cy="2973994"/>
          </a:xfrm>
          <a:prstGeom prst="irregularSeal2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455069378"/>
              </p:ext>
            </p:extLst>
          </p:nvPr>
        </p:nvGraphicFramePr>
        <p:xfrm>
          <a:off x="6087661" y="3428592"/>
          <a:ext cx="2438400" cy="162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Llamada de flecha hacia abajo 9"/>
          <p:cNvSpPr/>
          <p:nvPr/>
        </p:nvSpPr>
        <p:spPr>
          <a:xfrm>
            <a:off x="464652" y="1793453"/>
            <a:ext cx="3811661" cy="1220735"/>
          </a:xfrm>
          <a:prstGeom prst="downArrow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64652" y="1870708"/>
            <a:ext cx="38116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1"/>
                </a:solidFill>
              </a:rPr>
              <a:t>Clave de Inervación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91559389"/>
              </p:ext>
            </p:extLst>
          </p:nvPr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4214361" y="3759505"/>
            <a:ext cx="1748696" cy="79442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398561" y="382762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Mistral"/>
                <a:cs typeface="Mistral"/>
              </a:rPr>
              <a:t>descarga</a:t>
            </a:r>
            <a:endParaRPr lang="es-ES" sz="28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 rot="20409966">
            <a:off x="6474183" y="3759505"/>
            <a:ext cx="1737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rgbClr val="000000"/>
                </a:solidFill>
                <a:latin typeface="Mistral"/>
                <a:cs typeface="Mistral"/>
              </a:rPr>
              <a:t>MIEDO</a:t>
            </a:r>
            <a:endParaRPr lang="es-ES" sz="5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936487" y="5715645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Afecto Típico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02700" y="402728"/>
            <a:ext cx="3865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Descarga del Afecto</a:t>
            </a:r>
            <a:endParaRPr lang="es-ES" sz="48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61528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11" grpId="1">
        <p:bldAsOne/>
      </p:bldGraphic>
      <p:bldP spid="10" grpId="0" animBg="1"/>
      <p:bldP spid="7" grpId="0"/>
      <p:bldGraphic spid="5" grpId="0">
        <p:bldAsOne/>
      </p:bldGraphic>
      <p:bldP spid="9" grpId="0" animBg="1"/>
      <p:bldP spid="14" grpId="0"/>
      <p:bldP spid="8" grpId="0"/>
      <p:bldP spid="1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003851"/>
            <a:ext cx="8229600" cy="2241902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prstClr val="black"/>
                </a:solidFill>
                <a:ea typeface="+mj-ea"/>
                <a:cs typeface="+mj-cs"/>
              </a:rPr>
              <a:t>¿</a:t>
            </a:r>
            <a:r>
              <a:rPr lang="es-ES" sz="4000" i="1" dirty="0" smtClean="0">
                <a:solidFill>
                  <a:prstClr val="black"/>
                </a:solidFill>
                <a:ea typeface="+mj-ea"/>
                <a:cs typeface="+mj-cs"/>
              </a:rPr>
              <a:t>Cómo </a:t>
            </a:r>
            <a:r>
              <a:rPr lang="es-ES" sz="4000" dirty="0">
                <a:solidFill>
                  <a:prstClr val="black"/>
                </a:solidFill>
                <a:ea typeface="+mj-ea"/>
                <a:cs typeface="+mj-cs"/>
              </a:rPr>
              <a:t>un conflicto </a:t>
            </a:r>
            <a:r>
              <a:rPr lang="es-ES" sz="4000" dirty="0" smtClean="0">
                <a:solidFill>
                  <a:prstClr val="black"/>
                </a:solidFill>
                <a:ea typeface="+mj-ea"/>
                <a:cs typeface="+mj-cs"/>
              </a:rPr>
              <a:t>emocional puede manifestarse como enfermedad hematológica?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57200" y="3925845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s-ES" sz="4000" dirty="0" smtClean="0">
                <a:solidFill>
                  <a:prstClr val="black"/>
                </a:solidFill>
              </a:rPr>
              <a:t>¿</a:t>
            </a:r>
            <a:r>
              <a:rPr lang="es-ES" sz="4000" i="1" dirty="0">
                <a:solidFill>
                  <a:prstClr val="black"/>
                </a:solidFill>
              </a:rPr>
              <a:t>Q</a:t>
            </a:r>
            <a:r>
              <a:rPr lang="es-ES" sz="4000" i="1" dirty="0" smtClean="0">
                <a:solidFill>
                  <a:prstClr val="black"/>
                </a:solidFill>
              </a:rPr>
              <a:t>ué</a:t>
            </a:r>
            <a:r>
              <a:rPr lang="es-ES" sz="4000" dirty="0" smtClean="0">
                <a:solidFill>
                  <a:prstClr val="black"/>
                </a:solidFill>
              </a:rPr>
              <a:t> conflicto </a:t>
            </a:r>
            <a:r>
              <a:rPr lang="es-ES" sz="4000" dirty="0">
                <a:solidFill>
                  <a:prstClr val="black"/>
                </a:solidFill>
              </a:rPr>
              <a:t>emocional puede manifestarse como enfermedad hematológica?</a:t>
            </a:r>
            <a:endParaRPr lang="es-E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5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93" b="95730" l="1597" r="89621">
                        <a14:foregroundMark x1="44711" y1="23488" x2="44711" y2="23488"/>
                        <a14:foregroundMark x1="44711" y1="23488" x2="44711" y2="23488"/>
                        <a14:foregroundMark x1="51697" y1="18505" x2="51697" y2="18505"/>
                        <a14:foregroundMark x1="51697" y1="18505" x2="51697" y2="18505"/>
                        <a14:foregroundMark x1="56088" y1="11032" x2="56088" y2="11032"/>
                        <a14:foregroundMark x1="59281" y1="16370" x2="59281" y2="16370"/>
                        <a14:foregroundMark x1="45110" y1="11744" x2="45110" y2="11744"/>
                        <a14:foregroundMark x1="47305" y1="11744" x2="47305" y2="11744"/>
                        <a14:foregroundMark x1="53094" y1="11744" x2="53094" y2="11744"/>
                        <a14:foregroundMark x1="55090" y1="12100" x2="55090" y2="12100"/>
                        <a14:foregroundMark x1="58882" y1="13523" x2="58882" y2="13523"/>
                        <a14:foregroundMark x1="61078" y1="13879" x2="61078" y2="13879"/>
                        <a14:foregroundMark x1="65469" y1="17260" x2="65469" y2="17260"/>
                        <a14:foregroundMark x1="67265" y1="19217" x2="67265" y2="19217"/>
                        <a14:foregroundMark x1="69062" y1="21352" x2="69062" y2="21352"/>
                        <a14:foregroundMark x1="68862" y1="24555" x2="68862" y2="24555"/>
                        <a14:foregroundMark x1="65868" y1="21886" x2="65868" y2="21886"/>
                        <a14:foregroundMark x1="58882" y1="17438" x2="58882" y2="17438"/>
                        <a14:foregroundMark x1="46307" y1="17260" x2="46307" y2="17260"/>
                        <a14:foregroundMark x1="46307" y1="17260" x2="46307" y2="17260"/>
                        <a14:foregroundMark x1="46307" y1="17260" x2="46307" y2="17260"/>
                        <a14:foregroundMark x1="51497" y1="21886" x2="51497" y2="21886"/>
                        <a14:foregroundMark x1="58882" y1="23132" x2="58882" y2="23132"/>
                        <a14:foregroundMark x1="65070" y1="33452" x2="65070" y2="33452"/>
                        <a14:foregroundMark x1="58084" y1="28648" x2="58084" y2="28648"/>
                        <a14:foregroundMark x1="55489" y1="29359" x2="55489" y2="29359"/>
                        <a14:foregroundMark x1="61078" y1="30605" x2="61078" y2="30605"/>
                        <a14:foregroundMark x1="64271" y1="29537" x2="64271" y2="29537"/>
                        <a14:foregroundMark x1="69860" y1="27580" x2="69860" y2="27580"/>
                        <a14:foregroundMark x1="69461" y1="30249" x2="69461" y2="30249"/>
                        <a14:foregroundMark x1="54092" y1="30249" x2="54092" y2="30249"/>
                        <a14:foregroundMark x1="51297" y1="30961" x2="51297" y2="30961"/>
                        <a14:foregroundMark x1="48902" y1="31317" x2="48902" y2="31317"/>
                        <a14:foregroundMark x1="50299" y1="31851" x2="50299" y2="31851"/>
                        <a14:foregroundMark x1="57485" y1="32206" x2="57485" y2="32206"/>
                        <a14:foregroundMark x1="42515" y1="33808" x2="42515" y2="33808"/>
                        <a14:foregroundMark x1="53493" y1="38790" x2="53493" y2="38790"/>
                        <a14:foregroundMark x1="55090" y1="35231" x2="55090" y2="35231"/>
                        <a14:foregroundMark x1="48503" y1="61744" x2="48503" y2="61744"/>
                        <a14:foregroundMark x1="48703" y1="62989" x2="48703" y2="62989"/>
                        <a14:foregroundMark x1="48104" y1="64591" x2="48104" y2="64591"/>
                        <a14:foregroundMark x1="54890" y1="64235" x2="54890" y2="64235"/>
                        <a14:foregroundMark x1="50100" y1="70285" x2="50100" y2="70285"/>
                        <a14:foregroundMark x1="31537" y1="70463" x2="31537" y2="70463"/>
                        <a14:foregroundMark x1="13373" y1="62989" x2="13373" y2="62989"/>
                        <a14:foregroundMark x1="12176" y1="68861" x2="12176" y2="68861"/>
                        <a14:foregroundMark x1="9182" y1="70641" x2="9182" y2="70641"/>
                        <a14:foregroundMark x1="8383" y1="71708" x2="8383" y2="71708"/>
                        <a14:foregroundMark x1="10579" y1="69751" x2="10579" y2="69751"/>
                        <a14:foregroundMark x1="15170" y1="48932" x2="15170" y2="48932"/>
                        <a14:foregroundMark x1="6387" y1="51423" x2="6387" y2="51423"/>
                        <a14:foregroundMark x1="5988" y1="52313" x2="5988" y2="52313"/>
                        <a14:foregroundMark x1="9980" y1="48399" x2="9980" y2="48399"/>
                        <a14:foregroundMark x1="8782" y1="49644" x2="8782" y2="49644"/>
                        <a14:foregroundMark x1="4990" y1="52669" x2="4990" y2="52669"/>
                        <a14:foregroundMark x1="4790" y1="53381" x2="4790" y2="53381"/>
                        <a14:foregroundMark x1="4192" y1="54626" x2="4192" y2="54626"/>
                        <a14:foregroundMark x1="3792" y1="55338" x2="3792" y2="55338"/>
                        <a14:foregroundMark x1="2994" y1="55872" x2="2994" y2="55872"/>
                        <a14:foregroundMark x1="4391" y1="61744" x2="4391" y2="61744"/>
                        <a14:foregroundMark x1="43713" y1="35943" x2="43713" y2="35943"/>
                        <a14:foregroundMark x1="57485" y1="39502" x2="57485" y2="39502"/>
                        <a14:foregroundMark x1="48902" y1="52135" x2="48902" y2="52135"/>
                        <a14:foregroundMark x1="55888" y1="52313" x2="55888" y2="52313"/>
                        <a14:foregroundMark x1="57685" y1="60854" x2="57685" y2="60854"/>
                        <a14:foregroundMark x1="6188" y1="78114" x2="6188" y2="78114"/>
                        <a14:foregroundMark x1="3792" y1="77402" x2="3792" y2="77402"/>
                        <a14:foregroundMark x1="2395" y1="74021" x2="2395" y2="74021"/>
                        <a14:foregroundMark x1="4790" y1="72420" x2="4790" y2="72420"/>
                        <a14:foregroundMark x1="8184" y1="66904" x2="8184" y2="66904"/>
                        <a14:foregroundMark x1="44711" y1="52135" x2="44711" y2="52135"/>
                        <a14:foregroundMark x1="47505" y1="35943" x2="47505" y2="35943"/>
                        <a14:foregroundMark x1="21557" y1="69039" x2="21557" y2="69039"/>
                        <a14:foregroundMark x1="34132" y1="80071" x2="34132" y2="80071"/>
                        <a14:foregroundMark x1="65070" y1="93238" x2="65070" y2="93238"/>
                        <a14:backgroundMark x1="9780" y1="71352" x2="9780" y2="71352"/>
                        <a14:backgroundMark x1="7984" y1="58897" x2="7984" y2="58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0476" y="0"/>
            <a:ext cx="3507308" cy="3934346"/>
          </a:xfrm>
          <a:prstGeom prst="rect">
            <a:avLst/>
          </a:prstGeom>
        </p:spPr>
      </p:pic>
      <p:sp>
        <p:nvSpPr>
          <p:cNvPr id="8" name="Esquina doblada 7"/>
          <p:cNvSpPr/>
          <p:nvPr/>
        </p:nvSpPr>
        <p:spPr>
          <a:xfrm rot="20772458">
            <a:off x="867357" y="3454187"/>
            <a:ext cx="7803434" cy="2245985"/>
          </a:xfrm>
          <a:prstGeom prst="foldedCorner">
            <a:avLst/>
          </a:prstGeom>
          <a:blipFill rotWithShape="1">
            <a:blip r:embed="rId5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 rot="20744762">
            <a:off x="795484" y="3458456"/>
            <a:ext cx="7721800" cy="2212384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es-AR" sz="48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El genuino motivo de la REPRESIÓN es impedir el desarrollo de un AFECTO DISPLACENTERO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56150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98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 rot="20282717">
            <a:off x="-425643" y="2337594"/>
            <a:ext cx="3717925" cy="1189038"/>
          </a:xfrm>
        </p:spPr>
        <p:txBody>
          <a:bodyPr>
            <a:normAutofit/>
          </a:bodyPr>
          <a:lstStyle/>
          <a:p>
            <a:r>
              <a:rPr lang="es-AR" sz="5400" dirty="0" smtClean="0">
                <a:latin typeface="Mistral"/>
                <a:cs typeface="Mistral"/>
              </a:rPr>
              <a:t>Neurosis</a:t>
            </a:r>
            <a:endParaRPr lang="en-US" sz="5400" dirty="0">
              <a:latin typeface="Mistral"/>
              <a:cs typeface="Mistral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5969" y="975860"/>
            <a:ext cx="5921498" cy="543681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4000" dirty="0">
                <a:solidFill>
                  <a:srgbClr val="376092"/>
                </a:solidFill>
                <a:latin typeface="Mistral"/>
                <a:cs typeface="Mistral"/>
              </a:rPr>
              <a:t>El afecto </a:t>
            </a:r>
            <a:r>
              <a:rPr lang="es-AR" sz="4000" dirty="0" smtClean="0">
                <a:solidFill>
                  <a:srgbClr val="376092"/>
                </a:solidFill>
                <a:latin typeface="Mistral"/>
                <a:cs typeface="Mistral"/>
              </a:rPr>
              <a:t>puede ser displacentero </a:t>
            </a:r>
            <a:r>
              <a:rPr lang="es-AR" sz="4000" dirty="0">
                <a:solidFill>
                  <a:srgbClr val="376092"/>
                </a:solidFill>
                <a:latin typeface="Mistral"/>
                <a:cs typeface="Mistral"/>
              </a:rPr>
              <a:t>por estar unido a una determinada representación</a:t>
            </a:r>
            <a:r>
              <a:rPr lang="es-AR" sz="4000" dirty="0" smtClean="0">
                <a:solidFill>
                  <a:srgbClr val="376092"/>
                </a:solidFill>
                <a:latin typeface="Mistral"/>
                <a:cs typeface="Mistral"/>
              </a:rPr>
              <a:t>.</a:t>
            </a:r>
            <a:endParaRPr lang="es-AR" sz="4000" dirty="0">
              <a:solidFill>
                <a:srgbClr val="376092"/>
              </a:solidFill>
              <a:latin typeface="Mistral"/>
              <a:cs typeface="Mistral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4000" dirty="0">
                <a:solidFill>
                  <a:srgbClr val="376092"/>
                </a:solidFill>
                <a:latin typeface="Mistral"/>
                <a:cs typeface="Mistral"/>
              </a:rPr>
              <a:t>La represión </a:t>
            </a:r>
            <a:r>
              <a:rPr lang="es-AR" sz="4000" dirty="0" smtClean="0">
                <a:solidFill>
                  <a:srgbClr val="376092"/>
                </a:solidFill>
                <a:latin typeface="Mistral"/>
                <a:cs typeface="Mistral"/>
              </a:rPr>
              <a:t>puede sustituir a la </a:t>
            </a:r>
            <a:r>
              <a:rPr lang="es-AR" sz="4000" dirty="0">
                <a:solidFill>
                  <a:srgbClr val="376092"/>
                </a:solidFill>
                <a:latin typeface="Mistral"/>
                <a:cs typeface="Mistral"/>
              </a:rPr>
              <a:t>representación original por </a:t>
            </a:r>
            <a:r>
              <a:rPr lang="es-AR" sz="4000" dirty="0" smtClean="0">
                <a:solidFill>
                  <a:srgbClr val="376092"/>
                </a:solidFill>
                <a:latin typeface="Mistral"/>
                <a:cs typeface="Mistral"/>
              </a:rPr>
              <a:t>otra.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sz="4000" dirty="0" smtClean="0">
                <a:solidFill>
                  <a:srgbClr val="376092"/>
                </a:solidFill>
                <a:latin typeface="Mistral"/>
                <a:cs typeface="Mistral"/>
              </a:rPr>
              <a:t>El </a:t>
            </a:r>
            <a:r>
              <a:rPr lang="es-AR" sz="4000" dirty="0">
                <a:solidFill>
                  <a:srgbClr val="376092"/>
                </a:solidFill>
                <a:latin typeface="Mistral"/>
                <a:cs typeface="Mistral"/>
              </a:rPr>
              <a:t>afecto se </a:t>
            </a:r>
            <a:r>
              <a:rPr lang="es-AR" sz="4000" dirty="0" smtClean="0">
                <a:solidFill>
                  <a:srgbClr val="376092"/>
                </a:solidFill>
                <a:latin typeface="Mistral"/>
                <a:cs typeface="Mistral"/>
              </a:rPr>
              <a:t>registra, entonces, </a:t>
            </a:r>
            <a:r>
              <a:rPr lang="es-AR" sz="4000" dirty="0">
                <a:solidFill>
                  <a:srgbClr val="376092"/>
                </a:solidFill>
                <a:latin typeface="Mistral"/>
                <a:cs typeface="Mistral"/>
              </a:rPr>
              <a:t>como tal, pero ya no resulta displacentero.</a:t>
            </a:r>
            <a:endParaRPr lang="en-US" sz="4000" dirty="0">
              <a:solidFill>
                <a:srgbClr val="376092"/>
              </a:solidFill>
              <a:latin typeface="Mistral"/>
              <a:cs typeface="Mistral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175125" y="2932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s-AR" sz="1800" b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889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  <p:bldP spid="27651" grpI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5781" y="1497256"/>
            <a:ext cx="4768219" cy="4941139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UNA </a:t>
            </a: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de las inervaciones corporales recibe el total de la investidura de la clave.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La conciencia ya no reconoce la descarga como afecto, dado que no es la descarga típica.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AR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La conciencia registra una sensación somática exagerada </a:t>
            </a:r>
            <a:r>
              <a:rPr lang="es-AR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como </a:t>
            </a:r>
            <a:r>
              <a:rPr lang="es-AR" cap="all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Síntoma Corporal</a:t>
            </a:r>
            <a:endParaRPr lang="en-US" cap="all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 rot="20282717">
            <a:off x="-51933" y="651903"/>
            <a:ext cx="3717925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5400" dirty="0" smtClean="0">
                <a:latin typeface="Mistral"/>
                <a:cs typeface="Mistral"/>
              </a:rPr>
              <a:t>Enfermedad</a:t>
            </a:r>
            <a:r>
              <a:rPr lang="es-AR" sz="5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istral"/>
                <a:cs typeface="Mistral"/>
              </a:rPr>
              <a:t> </a:t>
            </a:r>
            <a:r>
              <a:rPr lang="es-AR" sz="5400" dirty="0" smtClean="0">
                <a:latin typeface="Mistral"/>
                <a:cs typeface="Mistral"/>
              </a:rPr>
              <a:t>Somática</a:t>
            </a:r>
            <a:endParaRPr lang="en-US" sz="5400" dirty="0">
              <a:latin typeface="Mistral"/>
              <a:cs typeface="Mistr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5057" y="2114177"/>
            <a:ext cx="3932908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Wingdings" charset="2"/>
              <a:buChar char="ü"/>
            </a:pPr>
            <a:r>
              <a:rPr lang="es-AR" sz="3200" dirty="0">
                <a:solidFill>
                  <a:srgbClr val="376092"/>
                </a:solidFill>
                <a:latin typeface="Mistral"/>
                <a:cs typeface="Mistral"/>
              </a:rPr>
              <a:t>El afecto resulta intolerable independientemente de la representación a la que está unido.</a:t>
            </a:r>
          </a:p>
          <a:p>
            <a:pPr marL="342900" lvl="0" indent="-342900">
              <a:spcBef>
                <a:spcPct val="20000"/>
              </a:spcBef>
              <a:buClr>
                <a:srgbClr val="C0504D">
                  <a:lumMod val="75000"/>
                </a:srgbClr>
              </a:buClr>
              <a:buFont typeface="Wingdings" charset="2"/>
              <a:buChar char="ü"/>
            </a:pPr>
            <a:r>
              <a:rPr lang="es-AR" sz="3200" dirty="0" smtClean="0">
                <a:solidFill>
                  <a:srgbClr val="376092"/>
                </a:solidFill>
                <a:latin typeface="Mistral"/>
                <a:cs typeface="Mistral"/>
              </a:rPr>
              <a:t>La </a:t>
            </a:r>
            <a:r>
              <a:rPr lang="es-AR" sz="3200" dirty="0">
                <a:solidFill>
                  <a:srgbClr val="376092"/>
                </a:solidFill>
                <a:latin typeface="Mistral"/>
                <a:cs typeface="Mistral"/>
              </a:rPr>
              <a:t>represión p</a:t>
            </a:r>
            <a:r>
              <a:rPr lang="es-AR" sz="3200" dirty="0" smtClean="0">
                <a:solidFill>
                  <a:srgbClr val="376092"/>
                </a:solidFill>
                <a:latin typeface="Mistral"/>
                <a:cs typeface="Mistral"/>
              </a:rPr>
              <a:t>ara </a:t>
            </a:r>
            <a:r>
              <a:rPr lang="es-AR" sz="3200" dirty="0">
                <a:solidFill>
                  <a:srgbClr val="376092"/>
                </a:solidFill>
                <a:latin typeface="Mistral"/>
                <a:cs typeface="Mistral"/>
              </a:rPr>
              <a:t>evitar el </a:t>
            </a:r>
            <a:r>
              <a:rPr lang="es-AR" sz="3200" dirty="0" smtClean="0">
                <a:solidFill>
                  <a:srgbClr val="376092"/>
                </a:solidFill>
                <a:latin typeface="Mistral"/>
                <a:cs typeface="Mistral"/>
              </a:rPr>
              <a:t>afecto</a:t>
            </a:r>
            <a:r>
              <a:rPr lang="es-AR" sz="3200" dirty="0">
                <a:solidFill>
                  <a:srgbClr val="376092"/>
                </a:solidFill>
                <a:latin typeface="Mistral"/>
                <a:cs typeface="Mistral"/>
              </a:rPr>
              <a:t>, </a:t>
            </a:r>
            <a:r>
              <a:rPr lang="es-AR" sz="3200" dirty="0" smtClean="0">
                <a:solidFill>
                  <a:srgbClr val="376092"/>
                </a:solidFill>
                <a:latin typeface="Mistral"/>
                <a:cs typeface="Mistral"/>
              </a:rPr>
              <a:t>DESESTRUCTURA </a:t>
            </a:r>
            <a:r>
              <a:rPr lang="es-AR" sz="3200" dirty="0">
                <a:solidFill>
                  <a:srgbClr val="376092"/>
                </a:solidFill>
                <a:latin typeface="Mistral"/>
                <a:cs typeface="Mistral"/>
              </a:rPr>
              <a:t>su clave de inervación.</a:t>
            </a:r>
          </a:p>
        </p:txBody>
      </p:sp>
    </p:spTree>
    <p:extLst>
      <p:ext uri="{BB962C8B-B14F-4D97-AF65-F5344CB8AC3E}">
        <p14:creationId xmlns:p14="http://schemas.microsoft.com/office/powerpoint/2010/main" val="233322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02700" y="402728"/>
            <a:ext cx="5533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Descarga Normal del Afecto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0" name="Llamada de flecha hacia abajo 9"/>
          <p:cNvSpPr/>
          <p:nvPr/>
        </p:nvSpPr>
        <p:spPr>
          <a:xfrm>
            <a:off x="464652" y="1793453"/>
            <a:ext cx="3811661" cy="1220735"/>
          </a:xfrm>
          <a:prstGeom prst="downArrowCallou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64652" y="1870708"/>
            <a:ext cx="38116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accent1"/>
                </a:solidFill>
              </a:rPr>
              <a:t>Clave de Inervación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9054807"/>
              </p:ext>
            </p:extLst>
          </p:nvPr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4214361" y="3759505"/>
            <a:ext cx="1748696" cy="794423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398561" y="382762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Mistral"/>
                <a:cs typeface="Mistral"/>
              </a:rPr>
              <a:t>descarga</a:t>
            </a:r>
            <a:endParaRPr lang="es-ES" sz="28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12" name="Explosión 2 11"/>
          <p:cNvSpPr/>
          <p:nvPr/>
        </p:nvSpPr>
        <p:spPr>
          <a:xfrm>
            <a:off x="5777196" y="2741651"/>
            <a:ext cx="3366803" cy="2973994"/>
          </a:xfrm>
          <a:prstGeom prst="irregularSeal2">
            <a:avLst/>
          </a:prstGeom>
          <a:solidFill>
            <a:srgbClr val="558E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 rot="20442647">
            <a:off x="6474183" y="3759505"/>
            <a:ext cx="1737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rgbClr val="000000"/>
                </a:solidFill>
                <a:latin typeface="Mistral"/>
                <a:cs typeface="Mistral"/>
              </a:rPr>
              <a:t>MIEDO</a:t>
            </a:r>
            <a:endParaRPr lang="es-ES" sz="5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936487" y="5715645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Afecto Típico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57986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02700" y="402728"/>
            <a:ext cx="5378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Represión del Afecto Miedo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0" name="Llamada de flecha hacia abajo 9"/>
          <p:cNvSpPr/>
          <p:nvPr/>
        </p:nvSpPr>
        <p:spPr>
          <a:xfrm>
            <a:off x="410860" y="1456018"/>
            <a:ext cx="4309993" cy="173483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22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10860" y="1520914"/>
            <a:ext cx="42909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1"/>
                </a:solidFill>
              </a:rPr>
              <a:t>La clave de Inervación</a:t>
            </a:r>
          </a:p>
          <a:p>
            <a:r>
              <a:rPr lang="es-ES" sz="3200" dirty="0" smtClean="0">
                <a:solidFill>
                  <a:schemeClr val="accent1"/>
                </a:solidFill>
              </a:rPr>
              <a:t>se desestructura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01819027"/>
              </p:ext>
            </p:extLst>
          </p:nvPr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4352257" y="3759505"/>
            <a:ext cx="2075436" cy="794423"/>
          </a:xfrm>
          <a:prstGeom prst="rightArrow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4801249" y="379664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Mistral"/>
                <a:cs typeface="Mistral"/>
              </a:rPr>
              <a:t>descarga</a:t>
            </a:r>
            <a:endParaRPr lang="es-ES" sz="28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3" name="Hexágono 2"/>
          <p:cNvSpPr/>
          <p:nvPr/>
        </p:nvSpPr>
        <p:spPr>
          <a:xfrm>
            <a:off x="6489665" y="3190848"/>
            <a:ext cx="2354245" cy="1951684"/>
          </a:xfrm>
          <a:prstGeom prst="hexagon">
            <a:avLst/>
          </a:prstGeom>
          <a:solidFill>
            <a:schemeClr val="accent6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706503" y="3759505"/>
            <a:ext cx="1984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rgbClr val="000000"/>
                </a:solidFill>
                <a:latin typeface="Mistral"/>
                <a:cs typeface="Mistral"/>
              </a:rPr>
              <a:t>DIARREA</a:t>
            </a:r>
            <a:endParaRPr lang="es-ES" sz="48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47744" y="5482834"/>
            <a:ext cx="3447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Síntoma Corporal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42254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7" grpId="0"/>
      <p:bldGraphic spid="5" grpId="0">
        <p:bldAsOne/>
      </p:bldGraphic>
      <p:bldP spid="9" grpId="0" animBg="1"/>
      <p:bldP spid="13" grpId="0"/>
      <p:bldP spid="3" grpId="0" animBg="1"/>
      <p:bldP spid="8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regular 1"/>
          <p:cNvSpPr/>
          <p:nvPr/>
        </p:nvSpPr>
        <p:spPr>
          <a:xfrm>
            <a:off x="6474157" y="3082419"/>
            <a:ext cx="2462685" cy="1812275"/>
          </a:xfrm>
          <a:prstGeom prst="pentag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402700" y="402728"/>
            <a:ext cx="5486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Represión del Afecto Llanto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0" name="Llamada de flecha hacia abajo 9"/>
          <p:cNvSpPr/>
          <p:nvPr/>
        </p:nvSpPr>
        <p:spPr>
          <a:xfrm>
            <a:off x="410860" y="1456018"/>
            <a:ext cx="4309993" cy="173483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22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10860" y="1520914"/>
            <a:ext cx="42909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1"/>
                </a:solidFill>
              </a:rPr>
              <a:t>La clave de Inervación</a:t>
            </a:r>
          </a:p>
          <a:p>
            <a:r>
              <a:rPr lang="es-ES" sz="3200" dirty="0" smtClean="0">
                <a:solidFill>
                  <a:schemeClr val="accent1"/>
                </a:solidFill>
              </a:rPr>
              <a:t>se desestructura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7116268"/>
              </p:ext>
            </p:extLst>
          </p:nvPr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>
            <a:off x="4352257" y="3759505"/>
            <a:ext cx="2075436" cy="794423"/>
          </a:xfrm>
          <a:prstGeom prst="rightArrow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4801249" y="379664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Mistral"/>
                <a:cs typeface="Mistral"/>
              </a:rPr>
              <a:t>descarga</a:t>
            </a:r>
            <a:endParaRPr lang="es-ES" sz="28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706503" y="3635585"/>
            <a:ext cx="19889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EPÍFORA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247744" y="5482834"/>
            <a:ext cx="3447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Síntoma Corporal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404540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  <p:bldP spid="9" grpId="0" animBg="1"/>
      <p:bldP spid="13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774" y="198517"/>
            <a:ext cx="2180454" cy="219951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281" y="242346"/>
            <a:ext cx="2191217" cy="2155687"/>
          </a:xfrm>
          <a:prstGeom prst="rect">
            <a:avLst/>
          </a:prstGeom>
        </p:spPr>
      </p:pic>
      <p:sp>
        <p:nvSpPr>
          <p:cNvPr id="9" name="Flecha izquierda 8"/>
          <p:cNvSpPr/>
          <p:nvPr/>
        </p:nvSpPr>
        <p:spPr>
          <a:xfrm>
            <a:off x="5329902" y="1016970"/>
            <a:ext cx="1091788" cy="708695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izquierda 14"/>
          <p:cNvSpPr/>
          <p:nvPr/>
        </p:nvSpPr>
        <p:spPr>
          <a:xfrm rot="10800000">
            <a:off x="5502630" y="1619762"/>
            <a:ext cx="1091788" cy="708695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5420872" y="1001480"/>
            <a:ext cx="10472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resfrío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420872" y="1584358"/>
            <a:ext cx="10161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gripe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 rot="20325929">
            <a:off x="21072" y="409878"/>
            <a:ext cx="2686958" cy="1143000"/>
          </a:xfrm>
        </p:spPr>
        <p:txBody>
          <a:bodyPr>
            <a:normAutofit/>
          </a:bodyPr>
          <a:lstStyle/>
          <a:p>
            <a:pPr algn="l"/>
            <a:r>
              <a:rPr lang="es-AR" sz="4800" dirty="0" smtClean="0">
                <a:latin typeface="Mistral"/>
                <a:cs typeface="Mistral"/>
              </a:rPr>
              <a:t>En</a:t>
            </a:r>
            <a:r>
              <a:rPr lang="es-AR" sz="4800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istral"/>
                <a:cs typeface="Mistral"/>
              </a:rPr>
              <a:t> </a:t>
            </a:r>
            <a:r>
              <a:rPr lang="es-AR" sz="4800" dirty="0" smtClean="0">
                <a:latin typeface="Mistral"/>
                <a:cs typeface="Mistral"/>
              </a:rPr>
              <a:t>Síntesis</a:t>
            </a:r>
            <a:endParaRPr lang="en-US" sz="4800" dirty="0">
              <a:latin typeface="Mistral"/>
              <a:cs typeface="Mistral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27" y="2400545"/>
            <a:ext cx="9143999" cy="20604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Comprendido en su significado inconciente, el síntoma constituye un acto pleno de </a:t>
            </a:r>
            <a:r>
              <a:rPr lang="es-AR" sz="4000" dirty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sentido</a:t>
            </a: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; un </a:t>
            </a:r>
            <a:r>
              <a:rPr lang="es-AR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«gesto</a:t>
            </a: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»</a:t>
            </a:r>
            <a:r>
              <a:rPr lang="es-AR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 </a:t>
            </a:r>
            <a:r>
              <a:rPr lang="es-AR" sz="4000" dirty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corporal que expresa una fantasía inconciente.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9526" y="4783292"/>
            <a:ext cx="22493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SÍNTOMA</a:t>
            </a:r>
          </a:p>
          <a:p>
            <a:pPr algn="ctr"/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CORPORAL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22447" y="4780312"/>
            <a:ext cx="23403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AFECTO</a:t>
            </a:r>
          </a:p>
          <a:p>
            <a:pPr algn="ctr"/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REPRIMIDO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3291579" y="5018621"/>
            <a:ext cx="2725969" cy="102231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3706591" y="5158940"/>
            <a:ext cx="1714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Mistral"/>
                <a:cs typeface="Mistral"/>
              </a:rPr>
              <a:t>SÍMBOLO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517404" y="5643549"/>
            <a:ext cx="17876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chemeClr val="bg1">
                    <a:lumMod val="50000"/>
                  </a:schemeClr>
                </a:solidFill>
                <a:latin typeface="Mistral"/>
                <a:cs typeface="Mistral"/>
              </a:rPr>
              <a:t>Emergente</a:t>
            </a:r>
            <a:endParaRPr lang="es-E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249811" y="183569"/>
            <a:ext cx="14941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¿</a:t>
            </a:r>
            <a:r>
              <a:rPr lang="es-ES" sz="3200" cap="all" dirty="0" smtClean="0">
                <a:latin typeface="Mistral"/>
                <a:cs typeface="Mistral"/>
              </a:rPr>
              <a:t>llanto</a:t>
            </a:r>
            <a:r>
              <a:rPr lang="es-ES" sz="3200" dirty="0" smtClean="0">
                <a:latin typeface="Mistral"/>
                <a:cs typeface="Mistral"/>
              </a:rPr>
              <a:t>?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99442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1" grpId="0"/>
      <p:bldP spid="12" grpId="0"/>
      <p:bldP spid="53250" grpId="0"/>
      <p:bldP spid="53251" grpId="0" build="p"/>
      <p:bldP spid="4" grpId="0"/>
      <p:bldP spid="5" grpId="0"/>
      <p:bldP spid="8" grpId="0" animBg="1"/>
      <p:bldP spid="6" grpId="0"/>
      <p:bldP spid="13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356225" y="1945000"/>
            <a:ext cx="8487675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5400" cap="none" spc="0" dirty="0" smtClean="0">
                <a:ln w="12700">
                  <a:noFill/>
                  <a:prstDash val="solid"/>
                </a:ln>
                <a:solidFill>
                  <a:srgbClr val="000090"/>
                </a:solidFill>
                <a:latin typeface="Mistral"/>
                <a:cs typeface="Mistral"/>
              </a:rPr>
              <a:t>EL SIGNIFICADO INCONCIENTE ESPECÍFICO DE LA ANEMIA</a:t>
            </a:r>
            <a:endParaRPr lang="es-ES_tradnl" sz="5400" cap="none" spc="0" dirty="0">
              <a:ln w="12700">
                <a:noFill/>
                <a:prstDash val="solid"/>
              </a:ln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76941" y="584475"/>
            <a:ext cx="3045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Segunda Parte: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83793" y="4507446"/>
            <a:ext cx="87388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«UN ESTUDIO PSICOANALITICO DE LA ANEMIA»</a:t>
            </a:r>
          </a:p>
          <a:p>
            <a:pPr algn="ctr"/>
            <a:r>
              <a:rPr lang="es-ES" sz="3200" dirty="0" smtClean="0">
                <a:latin typeface="Mistral"/>
                <a:cs typeface="Mistral"/>
              </a:rPr>
              <a:t>Luis Chiozza – Gustavo Chiozza</a:t>
            </a:r>
          </a:p>
          <a:p>
            <a:pPr algn="ctr"/>
            <a:r>
              <a:rPr lang="es-ES" sz="3200" dirty="0" smtClean="0">
                <a:latin typeface="Mistral"/>
                <a:cs typeface="Mistral"/>
              </a:rPr>
              <a:t>M. Estela </a:t>
            </a:r>
            <a:r>
              <a:rPr lang="es-ES" sz="3200" dirty="0" err="1" smtClean="0">
                <a:latin typeface="Mistral"/>
                <a:cs typeface="Mistral"/>
              </a:rPr>
              <a:t>Bruzzon</a:t>
            </a:r>
            <a:r>
              <a:rPr lang="es-ES" sz="3200" dirty="0" smtClean="0">
                <a:latin typeface="Mistral"/>
                <a:cs typeface="Mistral"/>
              </a:rPr>
              <a:t> – Mirta </a:t>
            </a:r>
            <a:r>
              <a:rPr lang="es-ES" sz="3200" dirty="0">
                <a:latin typeface="Mistral"/>
                <a:cs typeface="Mistral"/>
              </a:rPr>
              <a:t>F. </a:t>
            </a:r>
            <a:r>
              <a:rPr lang="es-ES" sz="3200" dirty="0" smtClean="0">
                <a:latin typeface="Mistral"/>
                <a:cs typeface="Mistral"/>
              </a:rPr>
              <a:t>de </a:t>
            </a:r>
            <a:r>
              <a:rPr lang="es-ES" sz="3200" dirty="0" err="1">
                <a:latin typeface="Mistral"/>
                <a:cs typeface="Mistral"/>
              </a:rPr>
              <a:t>Dayen</a:t>
            </a:r>
            <a:r>
              <a:rPr lang="es-ES" sz="3200" dirty="0" smtClean="0">
                <a:latin typeface="Mistral"/>
                <a:cs typeface="Mistral"/>
              </a:rPr>
              <a:t> – Gloria I. de </a:t>
            </a:r>
            <a:r>
              <a:rPr lang="es-ES" sz="3200" dirty="0" err="1" smtClean="0">
                <a:latin typeface="Mistral"/>
                <a:cs typeface="Mistral"/>
              </a:rPr>
              <a:t>Schejtman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9872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oblada hacia arriba 2"/>
          <p:cNvSpPr/>
          <p:nvPr/>
        </p:nvSpPr>
        <p:spPr>
          <a:xfrm rot="10800000">
            <a:off x="1040254" y="2712944"/>
            <a:ext cx="850392" cy="1712764"/>
          </a:xfrm>
          <a:prstGeom prst="bentUpArrow">
            <a:avLst/>
          </a:prstGeom>
          <a:blipFill rotWithShape="1">
            <a:blip r:embed="rId2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224746" y="4426810"/>
            <a:ext cx="1924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Transporte de nutrientes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4" name="Flecha doblada hacia arriba 3"/>
          <p:cNvSpPr/>
          <p:nvPr/>
        </p:nvSpPr>
        <p:spPr>
          <a:xfrm rot="10800000" flipH="1">
            <a:off x="7154631" y="2712944"/>
            <a:ext cx="837806" cy="2660695"/>
          </a:xfrm>
          <a:prstGeom prst="bentUp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6920868" y="5166789"/>
            <a:ext cx="1597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Transporte de O</a:t>
            </a:r>
            <a:r>
              <a:rPr lang="es-ES" sz="3200" baseline="-18000" dirty="0" smtClean="0">
                <a:latin typeface="Mistral"/>
                <a:cs typeface="Mistral"/>
              </a:rPr>
              <a:t>2</a:t>
            </a:r>
            <a:endParaRPr lang="es-ES" sz="3200" baseline="-18000" dirty="0">
              <a:latin typeface="Mistral"/>
              <a:cs typeface="Mistral"/>
            </a:endParaRPr>
          </a:p>
        </p:txBody>
      </p:sp>
      <p:sp>
        <p:nvSpPr>
          <p:cNvPr id="5" name="Flecha doblada hacia arriba 4"/>
          <p:cNvSpPr/>
          <p:nvPr/>
        </p:nvSpPr>
        <p:spPr>
          <a:xfrm rot="16200000">
            <a:off x="3433673" y="181903"/>
            <a:ext cx="486451" cy="1712764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929318" y="624669"/>
            <a:ext cx="18004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Coagulación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5281564" y="4306112"/>
            <a:ext cx="371723" cy="480176"/>
          </a:xfrm>
          <a:prstGeom prst="downArrow">
            <a:avLst/>
          </a:prstGeom>
          <a:blipFill rotWithShape="1">
            <a:blip r:embed="rId3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2149664300"/>
              </p:ext>
            </p:extLst>
          </p:nvPr>
        </p:nvGraphicFramePr>
        <p:xfrm>
          <a:off x="1477535" y="93233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533281" y="4618473"/>
            <a:ext cx="16778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Inmunidad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 rot="2468865">
            <a:off x="6844789" y="255526"/>
            <a:ext cx="27109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SANGRE</a:t>
            </a:r>
          </a:p>
          <a:p>
            <a:pPr algn="ctr"/>
            <a:r>
              <a:rPr lang="es-ES" sz="4400" dirty="0">
                <a:latin typeface="Mistral"/>
                <a:cs typeface="Mistral"/>
              </a:rPr>
              <a:t>t</a:t>
            </a:r>
            <a:r>
              <a:rPr lang="es-ES" sz="4400" dirty="0" smtClean="0">
                <a:latin typeface="Mistral"/>
                <a:cs typeface="Mistral"/>
              </a:rPr>
              <a:t>ejido líquido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820516" y="5368743"/>
            <a:ext cx="22487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HEMOGLOBINA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8" name="Flecha izquierda 7"/>
          <p:cNvSpPr/>
          <p:nvPr/>
        </p:nvSpPr>
        <p:spPr>
          <a:xfrm>
            <a:off x="5162181" y="5415186"/>
            <a:ext cx="1758687" cy="48463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izquierda 22"/>
          <p:cNvSpPr/>
          <p:nvPr/>
        </p:nvSpPr>
        <p:spPr>
          <a:xfrm rot="10800000">
            <a:off x="4293183" y="6069282"/>
            <a:ext cx="988381" cy="333604"/>
          </a:xfrm>
          <a:prstGeom prst="lef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5328028" y="5980881"/>
            <a:ext cx="7062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  <a:latin typeface="Mistral"/>
                <a:cs typeface="Mistral"/>
              </a:rPr>
              <a:t>CO</a:t>
            </a:r>
            <a:r>
              <a:rPr lang="es-ES" sz="3200" baseline="-18000" dirty="0" smtClean="0">
                <a:solidFill>
                  <a:prstClr val="black"/>
                </a:solidFill>
                <a:latin typeface="Mistral"/>
                <a:cs typeface="Mistral"/>
              </a:rPr>
              <a:t>2</a:t>
            </a:r>
            <a:endParaRPr lang="es-ES" dirty="0"/>
          </a:p>
        </p:txBody>
      </p:sp>
      <p:sp>
        <p:nvSpPr>
          <p:cNvPr id="25" name="Flecha izquierda 24"/>
          <p:cNvSpPr/>
          <p:nvPr/>
        </p:nvSpPr>
        <p:spPr>
          <a:xfrm rot="5400000">
            <a:off x="-211436" y="3309305"/>
            <a:ext cx="1886523" cy="348487"/>
          </a:xfrm>
          <a:prstGeom prst="leftArrow">
            <a:avLst/>
          </a:prstGeom>
          <a:solidFill>
            <a:srgbClr val="FFFF66"/>
          </a:solidFill>
          <a:ln>
            <a:solidFill>
              <a:srgbClr val="FFCC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 rot="19971432">
            <a:off x="90153" y="1784863"/>
            <a:ext cx="14542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Excreción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38747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4" grpId="0" animBg="1"/>
      <p:bldP spid="11" grpId="0"/>
      <p:bldP spid="5" grpId="0" animBg="1"/>
      <p:bldP spid="7" grpId="0"/>
      <p:bldP spid="6" grpId="0" animBg="1"/>
      <p:bldGraphic spid="2" grpId="0">
        <p:bldAsOne/>
      </p:bldGraphic>
      <p:bldP spid="10" grpId="0"/>
      <p:bldP spid="12" grpId="0"/>
      <p:bldP spid="15" grpId="0"/>
      <p:bldP spid="8" grpId="0" animBg="1"/>
      <p:bldP spid="23" grpId="0" animBg="1"/>
      <p:bldP spid="24" grpId="0"/>
      <p:bldP spid="25" grpId="0" animBg="1"/>
      <p:bldP spid="2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 rot="2468865">
            <a:off x="7403902" y="540266"/>
            <a:ext cx="1696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ANEMIA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59707" y="1121075"/>
            <a:ext cx="30315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↓Hemoglobina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5" name="Flecha izquierda 4"/>
          <p:cNvSpPr/>
          <p:nvPr/>
        </p:nvSpPr>
        <p:spPr>
          <a:xfrm>
            <a:off x="2440872" y="1288189"/>
            <a:ext cx="2418835" cy="484632"/>
          </a:xfrm>
          <a:prstGeom prst="leftArrow">
            <a:avLst/>
          </a:prstGeom>
          <a:solidFill>
            <a:srgbClr val="7F7F7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942289" y="1121075"/>
            <a:ext cx="11980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spc="-100" dirty="0" smtClean="0">
                <a:latin typeface="Mistral"/>
                <a:cs typeface="Mistral"/>
              </a:rPr>
              <a:t>↓O</a:t>
            </a:r>
            <a:r>
              <a:rPr lang="es-ES" sz="4400" spc="-100" baseline="-20000" dirty="0" smtClean="0">
                <a:latin typeface="Mistral"/>
                <a:cs typeface="Mistral"/>
              </a:rPr>
              <a:t>2</a:t>
            </a:r>
            <a:endParaRPr lang="es-ES" sz="4400" spc="-100" baseline="-20000" dirty="0">
              <a:latin typeface="Mistral"/>
              <a:cs typeface="Mistral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604042" y="2430747"/>
            <a:ext cx="2013500" cy="992466"/>
          </a:xfrm>
          <a:prstGeom prst="downArrow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 rot="19851822">
            <a:off x="831715" y="2529268"/>
            <a:ext cx="1573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Mistral"/>
                <a:cs typeface="Mistral"/>
              </a:rPr>
              <a:t>Síntoma</a:t>
            </a:r>
            <a:endParaRPr lang="es-ES" sz="40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99876" y="3589920"/>
            <a:ext cx="1556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Astenia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7" name="Flecha abajo 6"/>
          <p:cNvSpPr/>
          <p:nvPr/>
        </p:nvSpPr>
        <p:spPr>
          <a:xfrm rot="20629617">
            <a:off x="5961931" y="2336672"/>
            <a:ext cx="2013500" cy="992466"/>
          </a:xfrm>
          <a:prstGeom prst="downArrow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 rot="19851822">
            <a:off x="6480549" y="2413315"/>
            <a:ext cx="1063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Mistral"/>
                <a:cs typeface="Mistral"/>
              </a:rPr>
              <a:t>Signo</a:t>
            </a:r>
            <a:endParaRPr lang="es-ES" sz="40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885889" y="3589920"/>
            <a:ext cx="1531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Palidez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2" name="Flecha abajo 11"/>
          <p:cNvSpPr/>
          <p:nvPr/>
        </p:nvSpPr>
        <p:spPr>
          <a:xfrm rot="19199684">
            <a:off x="1464258" y="4301349"/>
            <a:ext cx="2013500" cy="992466"/>
          </a:xfrm>
          <a:prstGeom prst="downArrow">
            <a:avLst/>
          </a:prstGeom>
          <a:solidFill>
            <a:srgbClr val="7F7F7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 rot="19851822">
            <a:off x="2184192" y="4416498"/>
            <a:ext cx="582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0000"/>
                </a:solidFill>
                <a:latin typeface="Mistral"/>
                <a:cs typeface="Mistral"/>
              </a:rPr>
              <a:t>2º</a:t>
            </a:r>
            <a:endParaRPr lang="es-ES" sz="40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224373" y="4498059"/>
            <a:ext cx="2534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Disnea Taquicardia</a:t>
            </a:r>
            <a:endParaRPr lang="es-E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688633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4" grpId="0"/>
      <p:bldP spid="6" grpId="0" animBg="1"/>
      <p:bldP spid="8" grpId="0"/>
      <p:bldP spid="10" grpId="0"/>
      <p:bldP spid="7" grpId="0" animBg="1"/>
      <p:bldP spid="9" grpId="0"/>
      <p:bldP spid="11" grpId="0"/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ector fuera de página 5"/>
          <p:cNvSpPr/>
          <p:nvPr/>
        </p:nvSpPr>
        <p:spPr>
          <a:xfrm>
            <a:off x="5619826" y="745412"/>
            <a:ext cx="2898149" cy="822960"/>
          </a:xfrm>
          <a:prstGeom prst="flowChartOffpageConnec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Conector fuera de página 3"/>
          <p:cNvSpPr/>
          <p:nvPr/>
        </p:nvSpPr>
        <p:spPr>
          <a:xfrm>
            <a:off x="712463" y="745412"/>
            <a:ext cx="2898149" cy="822960"/>
          </a:xfrm>
          <a:prstGeom prst="flowChartOffpageConnector">
            <a:avLst/>
          </a:prstGeom>
          <a:solidFill>
            <a:srgbClr val="E46C0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1411381" y="807372"/>
            <a:ext cx="14612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cap="all" dirty="0" smtClean="0"/>
              <a:t>Cómo</a:t>
            </a:r>
            <a:endParaRPr lang="es-ES" sz="3200" cap="all" dirty="0"/>
          </a:p>
        </p:txBody>
      </p:sp>
      <p:sp>
        <p:nvSpPr>
          <p:cNvPr id="3" name="CuadroTexto 2"/>
          <p:cNvSpPr txBox="1"/>
          <p:nvPr/>
        </p:nvSpPr>
        <p:spPr>
          <a:xfrm>
            <a:off x="6505128" y="807372"/>
            <a:ext cx="10739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cap="all" dirty="0" smtClean="0"/>
              <a:t>Qué</a:t>
            </a:r>
            <a:endParaRPr lang="es-ES" sz="3200" cap="all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4554189" y="780050"/>
            <a:ext cx="0" cy="5555178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511119" y="1998152"/>
            <a:ext cx="3500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Explicación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Cabeza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Hemisferio Izq.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Teoría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¿Emergente?</a:t>
            </a:r>
            <a:endParaRPr lang="es-ES" sz="2800" dirty="0">
              <a:solidFill>
                <a:schemeClr val="accent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231936" y="1998152"/>
            <a:ext cx="3720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Comprender</a:t>
            </a:r>
            <a:endParaRPr lang="es-ES" sz="2800" dirty="0">
              <a:solidFill>
                <a:srgbClr val="4F81BD"/>
              </a:solidFill>
            </a:endParaRP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Corazón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Hemisferio Der.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Ejemplo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¿Conflicto Emocional?</a:t>
            </a:r>
            <a:endParaRPr lang="es-ES" sz="2800" dirty="0">
              <a:solidFill>
                <a:srgbClr val="4F81BD"/>
              </a:solidFill>
            </a:endParaRPr>
          </a:p>
        </p:txBody>
      </p:sp>
      <p:sp>
        <p:nvSpPr>
          <p:cNvPr id="17" name="Conector fuera de página 16"/>
          <p:cNvSpPr/>
          <p:nvPr/>
        </p:nvSpPr>
        <p:spPr>
          <a:xfrm>
            <a:off x="743439" y="4912078"/>
            <a:ext cx="2898149" cy="822960"/>
          </a:xfrm>
          <a:prstGeom prst="flowChartOffpageConnector">
            <a:avLst/>
          </a:prstGeom>
          <a:solidFill>
            <a:srgbClr val="E46C0A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727977" y="4803648"/>
            <a:ext cx="2967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Primera Parte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8" name="Conector fuera de página 17"/>
          <p:cNvSpPr/>
          <p:nvPr/>
        </p:nvSpPr>
        <p:spPr>
          <a:xfrm>
            <a:off x="5619826" y="4904041"/>
            <a:ext cx="2898149" cy="822960"/>
          </a:xfrm>
          <a:prstGeom prst="flowChartOffpageConnector">
            <a:avLst/>
          </a:prstGeom>
          <a:solidFill>
            <a:srgbClr val="558ED5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5601792" y="4811101"/>
            <a:ext cx="291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Segunda Parte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66792" y="5958523"/>
            <a:ext cx="4340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cap="all" dirty="0" smtClean="0"/>
              <a:t>Relación Mente-Cuerpo</a:t>
            </a:r>
            <a:endParaRPr lang="es-ES" sz="2400" cap="all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165141" y="5958523"/>
            <a:ext cx="3839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cap="all" dirty="0" smtClean="0"/>
              <a:t>Investigación Anemia</a:t>
            </a:r>
            <a:endParaRPr lang="es-ES" sz="2400" cap="all" dirty="0"/>
          </a:p>
        </p:txBody>
      </p:sp>
    </p:spTree>
    <p:extLst>
      <p:ext uri="{BB962C8B-B14F-4D97-AF65-F5344CB8AC3E}">
        <p14:creationId xmlns:p14="http://schemas.microsoft.com/office/powerpoint/2010/main" val="141449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/>
      <p:bldP spid="3" grpId="0"/>
      <p:bldP spid="17" grpId="0" animBg="1"/>
      <p:bldP spid="13" grpId="0"/>
      <p:bldP spid="18" grpId="0" animBg="1"/>
      <p:bldP spid="14" grpId="0"/>
      <p:bldP spid="19" grpId="0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542128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Cada función del cuerpo persigue una </a:t>
            </a:r>
            <a:r>
              <a:rPr lang="es-ES" sz="4000" dirty="0" smtClean="0">
                <a:solidFill>
                  <a:schemeClr val="accent2">
                    <a:lumMod val="75000"/>
                  </a:schemeClr>
                </a:solidFill>
                <a:latin typeface="Mistral"/>
                <a:cs typeface="Mistral"/>
              </a:rPr>
              <a:t>finalidad</a:t>
            </a:r>
            <a:r>
              <a:rPr lang="es-ES" sz="4000" dirty="0" smtClean="0">
                <a:solidFill>
                  <a:schemeClr val="accent1">
                    <a:lumMod val="75000"/>
                  </a:schemeClr>
                </a:solidFill>
                <a:latin typeface="Mistral"/>
                <a:cs typeface="Mistral"/>
              </a:rPr>
              <a:t>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ES" sz="4000" dirty="0" smtClean="0">
                <a:solidFill>
                  <a:srgbClr val="376092"/>
                </a:solidFill>
                <a:latin typeface="Mistral"/>
                <a:cs typeface="Mistral"/>
              </a:rPr>
              <a:t>Esa finalidad es también el </a:t>
            </a:r>
            <a:r>
              <a:rPr lang="es-ES" sz="4000" dirty="0" smtClean="0">
                <a:solidFill>
                  <a:srgbClr val="953735"/>
                </a:solidFill>
                <a:latin typeface="Mistral"/>
                <a:cs typeface="Mistral"/>
              </a:rPr>
              <a:t>sentido</a:t>
            </a:r>
            <a:r>
              <a:rPr lang="es-ES" sz="4000" dirty="0" smtClean="0">
                <a:solidFill>
                  <a:srgbClr val="376092"/>
                </a:solidFill>
                <a:latin typeface="Mistral"/>
                <a:cs typeface="Mistral"/>
              </a:rPr>
              <a:t> de esa función; su </a:t>
            </a:r>
            <a:r>
              <a:rPr lang="es-ES" sz="4000" dirty="0" smtClean="0">
                <a:solidFill>
                  <a:srgbClr val="953735"/>
                </a:solidFill>
                <a:latin typeface="Mistral"/>
                <a:cs typeface="Mistral"/>
              </a:rPr>
              <a:t>significado</a:t>
            </a:r>
            <a:r>
              <a:rPr lang="es-ES" sz="4000" dirty="0" smtClean="0">
                <a:solidFill>
                  <a:srgbClr val="376092"/>
                </a:solidFill>
                <a:latin typeface="Mistral"/>
                <a:cs typeface="Mistral"/>
              </a:rPr>
              <a:t>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ES" sz="4000" dirty="0" smtClean="0">
                <a:solidFill>
                  <a:srgbClr val="376092"/>
                </a:solidFill>
                <a:latin typeface="Mistral"/>
                <a:cs typeface="Mistral"/>
              </a:rPr>
              <a:t>Nosotros buscamos relacionar, específicamente, cada función del cuerpo con un </a:t>
            </a:r>
            <a:r>
              <a:rPr lang="es-ES" sz="4000" dirty="0" smtClean="0">
                <a:solidFill>
                  <a:srgbClr val="953735"/>
                </a:solidFill>
                <a:latin typeface="Mistral"/>
                <a:cs typeface="Mistral"/>
              </a:rPr>
              <a:t>sentido en el alma</a:t>
            </a:r>
            <a:r>
              <a:rPr lang="es-ES" sz="4000" dirty="0" smtClean="0">
                <a:solidFill>
                  <a:srgbClr val="376092"/>
                </a:solidFill>
                <a:latin typeface="Mistral"/>
                <a:cs typeface="Mistral"/>
              </a:rPr>
              <a:t>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charset="2"/>
              <a:buChar char="ü"/>
            </a:pPr>
            <a:r>
              <a:rPr lang="es-ES" sz="4000" dirty="0" smtClean="0">
                <a:solidFill>
                  <a:srgbClr val="376092"/>
                </a:solidFill>
                <a:latin typeface="Mistral"/>
                <a:cs typeface="Mistral"/>
              </a:rPr>
              <a:t>Muchos órganos ejercen más de una función. Pero en general, una de ellas –por ser la más representativa– representa al conjunto entero del órgano y sus funciones.</a:t>
            </a:r>
            <a:endParaRPr lang="es-ES" sz="4000" dirty="0">
              <a:solidFill>
                <a:srgbClr val="376092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69375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quina doblada 5"/>
          <p:cNvSpPr/>
          <p:nvPr/>
        </p:nvSpPr>
        <p:spPr>
          <a:xfrm>
            <a:off x="4772222" y="5044615"/>
            <a:ext cx="4135417" cy="1566963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quina doblada 4"/>
          <p:cNvSpPr/>
          <p:nvPr/>
        </p:nvSpPr>
        <p:spPr>
          <a:xfrm>
            <a:off x="265072" y="257906"/>
            <a:ext cx="4135417" cy="1595435"/>
          </a:xfrm>
          <a:prstGeom prst="foldedCorner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Llamada de flecha hacia abajo 6"/>
          <p:cNvSpPr/>
          <p:nvPr/>
        </p:nvSpPr>
        <p:spPr>
          <a:xfrm>
            <a:off x="1308485" y="1109222"/>
            <a:ext cx="1696276" cy="1632429"/>
          </a:xfrm>
          <a:prstGeom prst="downArrowCallout">
            <a:avLst>
              <a:gd name="adj1" fmla="val 12217"/>
              <a:gd name="adj2" fmla="val 16783"/>
              <a:gd name="adj3" fmla="val 25000"/>
              <a:gd name="adj4" fmla="val 38369"/>
            </a:avLst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 rot="2360">
            <a:off x="265072" y="257912"/>
            <a:ext cx="39805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«Somos de la misma sangre»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9" name="Llamada de flecha a la izquierda 8"/>
          <p:cNvSpPr/>
          <p:nvPr/>
        </p:nvSpPr>
        <p:spPr>
          <a:xfrm>
            <a:off x="2818900" y="5865102"/>
            <a:ext cx="3639788" cy="660920"/>
          </a:xfrm>
          <a:prstGeom prst="leftArrowCallout">
            <a:avLst>
              <a:gd name="adj1" fmla="val 25000"/>
              <a:gd name="adj2" fmla="val 25000"/>
              <a:gd name="adj3" fmla="val 56123"/>
              <a:gd name="adj4" fmla="val 35159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068985" y="5016148"/>
            <a:ext cx="3562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Mistral"/>
                <a:cs typeface="Mistral"/>
              </a:rPr>
              <a:t>«Me volvió la sangre al cuerpo»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08485" y="2774532"/>
            <a:ext cx="18732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Identidad</a:t>
            </a:r>
            <a:endParaRPr lang="es-ES" sz="3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34447" y="5941246"/>
            <a:ext cx="9985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Vida</a:t>
            </a:r>
            <a:endParaRPr lang="es-ES" sz="3200" dirty="0"/>
          </a:p>
        </p:txBody>
      </p:sp>
      <p:sp>
        <p:nvSpPr>
          <p:cNvPr id="11" name="Flecha doblada hacia arriba 10"/>
          <p:cNvSpPr/>
          <p:nvPr/>
        </p:nvSpPr>
        <p:spPr>
          <a:xfrm>
            <a:off x="3302432" y="2075599"/>
            <a:ext cx="3961656" cy="1113322"/>
          </a:xfrm>
          <a:prstGeom prst="bentUpArrow">
            <a:avLst>
              <a:gd name="adj1" fmla="val 20092"/>
              <a:gd name="adj2" fmla="val 20092"/>
              <a:gd name="adj3" fmla="val 24018"/>
            </a:avLst>
          </a:prstGeom>
          <a:solidFill>
            <a:schemeClr val="bg1">
              <a:lumMod val="6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6458689" y="998381"/>
            <a:ext cx="1936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Glóbulos Blancos</a:t>
            </a:r>
            <a:endParaRPr lang="es-ES" sz="3200" dirty="0"/>
          </a:p>
        </p:txBody>
      </p:sp>
      <p:sp>
        <p:nvSpPr>
          <p:cNvPr id="13" name="Flecha curva 12"/>
          <p:cNvSpPr/>
          <p:nvPr/>
        </p:nvSpPr>
        <p:spPr>
          <a:xfrm>
            <a:off x="1889592" y="4058263"/>
            <a:ext cx="4398723" cy="1806839"/>
          </a:xfrm>
          <a:prstGeom prst="bentArrow">
            <a:avLst>
              <a:gd name="adj1" fmla="val 12142"/>
              <a:gd name="adj2" fmla="val 13855"/>
              <a:gd name="adj3" fmla="val 25000"/>
              <a:gd name="adj4" fmla="val 43750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471697" y="3753026"/>
            <a:ext cx="1936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Glóbulos Rojos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36422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2" grpId="0"/>
      <p:bldP spid="9" grpId="0" animBg="1"/>
      <p:bldP spid="4" grpId="0"/>
      <p:bldP spid="8" grpId="0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quina doblada 5"/>
          <p:cNvSpPr/>
          <p:nvPr/>
        </p:nvSpPr>
        <p:spPr>
          <a:xfrm>
            <a:off x="185862" y="4481696"/>
            <a:ext cx="8750980" cy="2123658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squina doblada 2"/>
          <p:cNvSpPr/>
          <p:nvPr/>
        </p:nvSpPr>
        <p:spPr>
          <a:xfrm>
            <a:off x="185862" y="185873"/>
            <a:ext cx="8750980" cy="2123658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393019" y="185873"/>
            <a:ext cx="87509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Pensamos que la función de transportar oxígeno es la más representativa de todas las funciones de la sangre.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40428" y="2462827"/>
            <a:ext cx="7703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Es la función más perentoria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La </a:t>
            </a:r>
            <a:r>
              <a:rPr lang="es-ES" sz="2800" dirty="0" err="1" smtClean="0">
                <a:solidFill>
                  <a:schemeClr val="accent1"/>
                </a:solidFill>
              </a:rPr>
              <a:t>Hb</a:t>
            </a:r>
            <a:r>
              <a:rPr lang="es-ES" sz="2800" dirty="0" smtClean="0">
                <a:solidFill>
                  <a:schemeClr val="accent1"/>
                </a:solidFill>
              </a:rPr>
              <a:t>. es el 95% contenido proteico del GR.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Los GR. son +90% de la población «celular» de la sangre</a:t>
            </a:r>
            <a:endParaRPr lang="es-ES" sz="2800" dirty="0">
              <a:solidFill>
                <a:schemeClr val="accent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93019" y="4481696"/>
            <a:ext cx="84257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Es una función tan inherente a la sangre como su cualidad de ser roja; ya que ambas cosas dependen de la </a:t>
            </a:r>
            <a:r>
              <a:rPr lang="es-ES" sz="4400" dirty="0" err="1" smtClean="0">
                <a:latin typeface="Mistral"/>
                <a:cs typeface="Mistral"/>
              </a:rPr>
              <a:t>Hb</a:t>
            </a:r>
            <a:r>
              <a:rPr lang="es-ES" sz="4400" dirty="0" smtClean="0">
                <a:latin typeface="Mistral"/>
                <a:cs typeface="Mistral"/>
              </a:rPr>
              <a:t>.</a:t>
            </a:r>
            <a:endParaRPr lang="es-E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45692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2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echa curvada hacia la derecha 13"/>
          <p:cNvSpPr/>
          <p:nvPr/>
        </p:nvSpPr>
        <p:spPr>
          <a:xfrm rot="19641287" flipH="1">
            <a:off x="6617021" y="1710652"/>
            <a:ext cx="1207079" cy="2262489"/>
          </a:xfrm>
          <a:prstGeom prst="curvedRightArrow">
            <a:avLst>
              <a:gd name="adj1" fmla="val 18453"/>
              <a:gd name="adj2" fmla="val 34766"/>
              <a:gd name="adj3" fmla="val 34277"/>
            </a:avLst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5" name="Esquina doblada 14"/>
          <p:cNvSpPr/>
          <p:nvPr/>
        </p:nvSpPr>
        <p:spPr>
          <a:xfrm rot="21064855">
            <a:off x="139397" y="5148306"/>
            <a:ext cx="4212860" cy="914400"/>
          </a:xfrm>
          <a:prstGeom prst="foldedCorne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images-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719" y="3993885"/>
            <a:ext cx="3289300" cy="24638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102130" y="4958369"/>
            <a:ext cx="1701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</a:rPr>
              <a:t>SANGRE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 rot="18327702">
            <a:off x="4366598" y="3601946"/>
            <a:ext cx="484632" cy="1312344"/>
          </a:xfrm>
          <a:prstGeom prst="downArrow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 rot="21064855">
            <a:off x="139396" y="5082286"/>
            <a:ext cx="497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«La sangre es la vida»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7" name="CuadroTexto 16"/>
          <p:cNvSpPr txBox="1"/>
          <p:nvPr/>
        </p:nvSpPr>
        <p:spPr>
          <a:xfrm rot="2020483">
            <a:off x="6672410" y="511155"/>
            <a:ext cx="2075454" cy="1456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Transporte de oxígeno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6" name="Forma libre 15"/>
          <p:cNvSpPr/>
          <p:nvPr/>
        </p:nvSpPr>
        <p:spPr>
          <a:xfrm>
            <a:off x="2571917" y="2423734"/>
            <a:ext cx="1645920" cy="1645920"/>
          </a:xfrm>
          <a:custGeom>
            <a:avLst/>
            <a:gdLst>
              <a:gd name="connsiteX0" fmla="*/ 0 w 1645920"/>
              <a:gd name="connsiteY0" fmla="*/ 822960 h 1645920"/>
              <a:gd name="connsiteX1" fmla="*/ 822960 w 1645920"/>
              <a:gd name="connsiteY1" fmla="*/ 0 h 1645920"/>
              <a:gd name="connsiteX2" fmla="*/ 1645920 w 1645920"/>
              <a:gd name="connsiteY2" fmla="*/ 822960 h 1645920"/>
              <a:gd name="connsiteX3" fmla="*/ 822960 w 1645920"/>
              <a:gd name="connsiteY3" fmla="*/ 1645920 h 1645920"/>
              <a:gd name="connsiteX4" fmla="*/ 0 w 1645920"/>
              <a:gd name="connsiteY4" fmla="*/ 82296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0" y="822960"/>
                </a:moveTo>
                <a:cubicBezTo>
                  <a:pt x="0" y="368452"/>
                  <a:pt x="368452" y="0"/>
                  <a:pt x="822960" y="0"/>
                </a:cubicBez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lose/>
              </a:path>
            </a:pathLst>
          </a:custGeom>
          <a:blipFill rotWithShape="0">
            <a:blip r:embed="rId4"/>
            <a:tile tx="0" ty="0" sx="100000" sy="100000" flip="none" algn="tl"/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2314" tIns="282314" rIns="282314" bIns="282314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6500" kern="1200" dirty="0" smtClean="0">
                <a:solidFill>
                  <a:schemeClr val="tx1"/>
                </a:solidFill>
                <a:latin typeface="+mj-lt"/>
                <a:cs typeface="Mistral"/>
              </a:rPr>
              <a:t>O</a:t>
            </a:r>
            <a:r>
              <a:rPr lang="es-ES" sz="6500" kern="1200" baseline="-11000" dirty="0" smtClean="0">
                <a:solidFill>
                  <a:schemeClr val="tx1"/>
                </a:solidFill>
                <a:latin typeface="+mj-lt"/>
                <a:cs typeface="Mistral"/>
              </a:rPr>
              <a:t>2</a:t>
            </a:r>
            <a:endParaRPr lang="es-ES" sz="6500" kern="1200" dirty="0">
              <a:solidFill>
                <a:schemeClr val="tx1"/>
              </a:solidFill>
            </a:endParaRPr>
          </a:p>
        </p:txBody>
      </p:sp>
      <p:sp>
        <p:nvSpPr>
          <p:cNvPr id="18" name="Flecha izquierda 17"/>
          <p:cNvSpPr/>
          <p:nvPr/>
        </p:nvSpPr>
        <p:spPr>
          <a:xfrm rot="11733831">
            <a:off x="1176023" y="2585521"/>
            <a:ext cx="1374216" cy="46908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orma libre 18"/>
          <p:cNvSpPr/>
          <p:nvPr/>
        </p:nvSpPr>
        <p:spPr>
          <a:xfrm>
            <a:off x="419406" y="2010256"/>
            <a:ext cx="1563624" cy="1250899"/>
          </a:xfrm>
          <a:custGeom>
            <a:avLst/>
            <a:gdLst>
              <a:gd name="connsiteX0" fmla="*/ 0 w 1563624"/>
              <a:gd name="connsiteY0" fmla="*/ 125090 h 1250899"/>
              <a:gd name="connsiteX1" fmla="*/ 125090 w 1563624"/>
              <a:gd name="connsiteY1" fmla="*/ 0 h 1250899"/>
              <a:gd name="connsiteX2" fmla="*/ 1438534 w 1563624"/>
              <a:gd name="connsiteY2" fmla="*/ 0 h 1250899"/>
              <a:gd name="connsiteX3" fmla="*/ 1563624 w 1563624"/>
              <a:gd name="connsiteY3" fmla="*/ 125090 h 1250899"/>
              <a:gd name="connsiteX4" fmla="*/ 1563624 w 1563624"/>
              <a:gd name="connsiteY4" fmla="*/ 1125809 h 1250899"/>
              <a:gd name="connsiteX5" fmla="*/ 1438534 w 1563624"/>
              <a:gd name="connsiteY5" fmla="*/ 1250899 h 1250899"/>
              <a:gd name="connsiteX6" fmla="*/ 125090 w 1563624"/>
              <a:gd name="connsiteY6" fmla="*/ 1250899 h 1250899"/>
              <a:gd name="connsiteX7" fmla="*/ 0 w 1563624"/>
              <a:gd name="connsiteY7" fmla="*/ 1125809 h 1250899"/>
              <a:gd name="connsiteX8" fmla="*/ 0 w 1563624"/>
              <a:gd name="connsiteY8" fmla="*/ 125090 h 12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624" h="1250899">
                <a:moveTo>
                  <a:pt x="0" y="125090"/>
                </a:moveTo>
                <a:cubicBezTo>
                  <a:pt x="0" y="56005"/>
                  <a:pt x="56005" y="0"/>
                  <a:pt x="125090" y="0"/>
                </a:cubicBezTo>
                <a:lnTo>
                  <a:pt x="1438534" y="0"/>
                </a:lnTo>
                <a:cubicBezTo>
                  <a:pt x="1507619" y="0"/>
                  <a:pt x="1563624" y="56005"/>
                  <a:pt x="1563624" y="125090"/>
                </a:cubicBezTo>
                <a:lnTo>
                  <a:pt x="1563624" y="1125809"/>
                </a:lnTo>
                <a:cubicBezTo>
                  <a:pt x="1563624" y="1194894"/>
                  <a:pt x="1507619" y="1250899"/>
                  <a:pt x="1438534" y="1250899"/>
                </a:cubicBezTo>
                <a:lnTo>
                  <a:pt x="125090" y="1250899"/>
                </a:lnTo>
                <a:cubicBezTo>
                  <a:pt x="56005" y="1250899"/>
                  <a:pt x="0" y="1194894"/>
                  <a:pt x="0" y="1125809"/>
                </a:cubicBezTo>
                <a:lnTo>
                  <a:pt x="0" y="125090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78" tIns="89978" rIns="89978" bIns="8997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dirty="0" smtClean="0"/>
              <a:t>Fuego</a:t>
            </a:r>
            <a:endParaRPr lang="es-ES" sz="2800" kern="1200" dirty="0"/>
          </a:p>
        </p:txBody>
      </p:sp>
      <p:sp>
        <p:nvSpPr>
          <p:cNvPr id="20" name="Flecha izquierda 19"/>
          <p:cNvSpPr/>
          <p:nvPr/>
        </p:nvSpPr>
        <p:spPr>
          <a:xfrm rot="14700000">
            <a:off x="1988556" y="1538609"/>
            <a:ext cx="1438394" cy="469087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orma libre 20"/>
          <p:cNvSpPr/>
          <p:nvPr/>
        </p:nvSpPr>
        <p:spPr>
          <a:xfrm>
            <a:off x="1621995" y="495889"/>
            <a:ext cx="1563624" cy="1250899"/>
          </a:xfrm>
          <a:custGeom>
            <a:avLst/>
            <a:gdLst>
              <a:gd name="connsiteX0" fmla="*/ 0 w 1563624"/>
              <a:gd name="connsiteY0" fmla="*/ 125090 h 1250899"/>
              <a:gd name="connsiteX1" fmla="*/ 125090 w 1563624"/>
              <a:gd name="connsiteY1" fmla="*/ 0 h 1250899"/>
              <a:gd name="connsiteX2" fmla="*/ 1438534 w 1563624"/>
              <a:gd name="connsiteY2" fmla="*/ 0 h 1250899"/>
              <a:gd name="connsiteX3" fmla="*/ 1563624 w 1563624"/>
              <a:gd name="connsiteY3" fmla="*/ 125090 h 1250899"/>
              <a:gd name="connsiteX4" fmla="*/ 1563624 w 1563624"/>
              <a:gd name="connsiteY4" fmla="*/ 1125809 h 1250899"/>
              <a:gd name="connsiteX5" fmla="*/ 1438534 w 1563624"/>
              <a:gd name="connsiteY5" fmla="*/ 1250899 h 1250899"/>
              <a:gd name="connsiteX6" fmla="*/ 125090 w 1563624"/>
              <a:gd name="connsiteY6" fmla="*/ 1250899 h 1250899"/>
              <a:gd name="connsiteX7" fmla="*/ 0 w 1563624"/>
              <a:gd name="connsiteY7" fmla="*/ 1125809 h 1250899"/>
              <a:gd name="connsiteX8" fmla="*/ 0 w 1563624"/>
              <a:gd name="connsiteY8" fmla="*/ 125090 h 12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624" h="1250899">
                <a:moveTo>
                  <a:pt x="0" y="125090"/>
                </a:moveTo>
                <a:cubicBezTo>
                  <a:pt x="0" y="56005"/>
                  <a:pt x="56005" y="0"/>
                  <a:pt x="125090" y="0"/>
                </a:cubicBezTo>
                <a:lnTo>
                  <a:pt x="1438534" y="0"/>
                </a:lnTo>
                <a:cubicBezTo>
                  <a:pt x="1507619" y="0"/>
                  <a:pt x="1563624" y="56005"/>
                  <a:pt x="1563624" y="125090"/>
                </a:cubicBezTo>
                <a:lnTo>
                  <a:pt x="1563624" y="1125809"/>
                </a:lnTo>
                <a:cubicBezTo>
                  <a:pt x="1563624" y="1194894"/>
                  <a:pt x="1507619" y="1250899"/>
                  <a:pt x="1438534" y="1250899"/>
                </a:cubicBezTo>
                <a:lnTo>
                  <a:pt x="125090" y="1250899"/>
                </a:lnTo>
                <a:cubicBezTo>
                  <a:pt x="56005" y="1250899"/>
                  <a:pt x="0" y="1194894"/>
                  <a:pt x="0" y="1125809"/>
                </a:cubicBezTo>
                <a:lnTo>
                  <a:pt x="0" y="125090"/>
                </a:lnTo>
                <a:close/>
              </a:path>
            </a:pathLst>
          </a:custGeom>
          <a:blipFill rotWithShape="0">
            <a:blip r:embed="rId6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4738" tIns="74738" rIns="74738" bIns="7473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 dirty="0" smtClean="0">
              <a:solidFill>
                <a:schemeClr val="tx1"/>
              </a:solidFill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 dirty="0" smtClean="0">
              <a:solidFill>
                <a:schemeClr val="tx1"/>
              </a:solidFill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000" kern="1200" dirty="0" smtClean="0">
                <a:solidFill>
                  <a:schemeClr val="tx1"/>
                </a:solidFill>
              </a:rPr>
              <a:t>Combustión</a:t>
            </a:r>
            <a:endParaRPr lang="es-ES" sz="2000" kern="1200" dirty="0">
              <a:solidFill>
                <a:schemeClr val="tx1"/>
              </a:solidFill>
            </a:endParaRPr>
          </a:p>
        </p:txBody>
      </p:sp>
      <p:sp>
        <p:nvSpPr>
          <p:cNvPr id="22" name="Flecha izquierda 21"/>
          <p:cNvSpPr/>
          <p:nvPr/>
        </p:nvSpPr>
        <p:spPr>
          <a:xfrm rot="17700000">
            <a:off x="3362803" y="1538609"/>
            <a:ext cx="1438394" cy="469087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orma libre 22"/>
          <p:cNvSpPr/>
          <p:nvPr/>
        </p:nvSpPr>
        <p:spPr>
          <a:xfrm>
            <a:off x="3604134" y="495889"/>
            <a:ext cx="1563624" cy="1250899"/>
          </a:xfrm>
          <a:custGeom>
            <a:avLst/>
            <a:gdLst>
              <a:gd name="connsiteX0" fmla="*/ 0 w 1563624"/>
              <a:gd name="connsiteY0" fmla="*/ 125090 h 1250899"/>
              <a:gd name="connsiteX1" fmla="*/ 125090 w 1563624"/>
              <a:gd name="connsiteY1" fmla="*/ 0 h 1250899"/>
              <a:gd name="connsiteX2" fmla="*/ 1438534 w 1563624"/>
              <a:gd name="connsiteY2" fmla="*/ 0 h 1250899"/>
              <a:gd name="connsiteX3" fmla="*/ 1563624 w 1563624"/>
              <a:gd name="connsiteY3" fmla="*/ 125090 h 1250899"/>
              <a:gd name="connsiteX4" fmla="*/ 1563624 w 1563624"/>
              <a:gd name="connsiteY4" fmla="*/ 1125809 h 1250899"/>
              <a:gd name="connsiteX5" fmla="*/ 1438534 w 1563624"/>
              <a:gd name="connsiteY5" fmla="*/ 1250899 h 1250899"/>
              <a:gd name="connsiteX6" fmla="*/ 125090 w 1563624"/>
              <a:gd name="connsiteY6" fmla="*/ 1250899 h 1250899"/>
              <a:gd name="connsiteX7" fmla="*/ 0 w 1563624"/>
              <a:gd name="connsiteY7" fmla="*/ 1125809 h 1250899"/>
              <a:gd name="connsiteX8" fmla="*/ 0 w 1563624"/>
              <a:gd name="connsiteY8" fmla="*/ 125090 h 12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624" h="1250899">
                <a:moveTo>
                  <a:pt x="0" y="125090"/>
                </a:moveTo>
                <a:cubicBezTo>
                  <a:pt x="0" y="56005"/>
                  <a:pt x="56005" y="0"/>
                  <a:pt x="125090" y="0"/>
                </a:cubicBezTo>
                <a:lnTo>
                  <a:pt x="1438534" y="0"/>
                </a:lnTo>
                <a:cubicBezTo>
                  <a:pt x="1507619" y="0"/>
                  <a:pt x="1563624" y="56005"/>
                  <a:pt x="1563624" y="125090"/>
                </a:cubicBezTo>
                <a:lnTo>
                  <a:pt x="1563624" y="1125809"/>
                </a:lnTo>
                <a:cubicBezTo>
                  <a:pt x="1563624" y="1194894"/>
                  <a:pt x="1507619" y="1250899"/>
                  <a:pt x="1438534" y="1250899"/>
                </a:cubicBezTo>
                <a:lnTo>
                  <a:pt x="125090" y="1250899"/>
                </a:lnTo>
                <a:cubicBezTo>
                  <a:pt x="56005" y="1250899"/>
                  <a:pt x="0" y="1194894"/>
                  <a:pt x="0" y="1125809"/>
                </a:cubicBezTo>
                <a:lnTo>
                  <a:pt x="0" y="125090"/>
                </a:lnTo>
                <a:close/>
              </a:path>
            </a:pathLst>
          </a:custGeom>
          <a:blipFill rotWithShape="0">
            <a:blip r:embed="rId7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78" tIns="89978" rIns="89978" bIns="8997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800" kern="1200" dirty="0" smtClean="0">
              <a:solidFill>
                <a:schemeClr val="tx1"/>
              </a:solidFill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dirty="0" smtClean="0">
                <a:solidFill>
                  <a:schemeClr val="tx1"/>
                </a:solidFill>
              </a:rPr>
              <a:t>energía</a:t>
            </a:r>
            <a:endParaRPr lang="es-ES" sz="2800" kern="1200" dirty="0">
              <a:solidFill>
                <a:schemeClr val="tx1"/>
              </a:solidFill>
            </a:endParaRPr>
          </a:p>
        </p:txBody>
      </p:sp>
      <p:sp>
        <p:nvSpPr>
          <p:cNvPr id="24" name="Flecha izquierda 23"/>
          <p:cNvSpPr/>
          <p:nvPr/>
        </p:nvSpPr>
        <p:spPr>
          <a:xfrm rot="20209291">
            <a:off x="4246152" y="2591344"/>
            <a:ext cx="1438394" cy="469087"/>
          </a:xfrm>
          <a:prstGeom prst="leftArrow">
            <a:avLst>
              <a:gd name="adj1" fmla="val 60000"/>
              <a:gd name="adj2" fmla="val 50000"/>
            </a:avLst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rma libre 24"/>
          <p:cNvSpPr/>
          <p:nvPr/>
        </p:nvSpPr>
        <p:spPr>
          <a:xfrm>
            <a:off x="4878229" y="2014296"/>
            <a:ext cx="1563624" cy="1250899"/>
          </a:xfrm>
          <a:custGeom>
            <a:avLst/>
            <a:gdLst>
              <a:gd name="connsiteX0" fmla="*/ 0 w 1563624"/>
              <a:gd name="connsiteY0" fmla="*/ 125090 h 1250899"/>
              <a:gd name="connsiteX1" fmla="*/ 125090 w 1563624"/>
              <a:gd name="connsiteY1" fmla="*/ 0 h 1250899"/>
              <a:gd name="connsiteX2" fmla="*/ 1438534 w 1563624"/>
              <a:gd name="connsiteY2" fmla="*/ 0 h 1250899"/>
              <a:gd name="connsiteX3" fmla="*/ 1563624 w 1563624"/>
              <a:gd name="connsiteY3" fmla="*/ 125090 h 1250899"/>
              <a:gd name="connsiteX4" fmla="*/ 1563624 w 1563624"/>
              <a:gd name="connsiteY4" fmla="*/ 1125809 h 1250899"/>
              <a:gd name="connsiteX5" fmla="*/ 1438534 w 1563624"/>
              <a:gd name="connsiteY5" fmla="*/ 1250899 h 1250899"/>
              <a:gd name="connsiteX6" fmla="*/ 125090 w 1563624"/>
              <a:gd name="connsiteY6" fmla="*/ 1250899 h 1250899"/>
              <a:gd name="connsiteX7" fmla="*/ 0 w 1563624"/>
              <a:gd name="connsiteY7" fmla="*/ 1125809 h 1250899"/>
              <a:gd name="connsiteX8" fmla="*/ 0 w 1563624"/>
              <a:gd name="connsiteY8" fmla="*/ 125090 h 125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3624" h="1250899">
                <a:moveTo>
                  <a:pt x="0" y="125090"/>
                </a:moveTo>
                <a:cubicBezTo>
                  <a:pt x="0" y="56005"/>
                  <a:pt x="56005" y="0"/>
                  <a:pt x="125090" y="0"/>
                </a:cubicBezTo>
                <a:lnTo>
                  <a:pt x="1438534" y="0"/>
                </a:lnTo>
                <a:cubicBezTo>
                  <a:pt x="1507619" y="0"/>
                  <a:pt x="1563624" y="56005"/>
                  <a:pt x="1563624" y="125090"/>
                </a:cubicBezTo>
                <a:lnTo>
                  <a:pt x="1563624" y="1125809"/>
                </a:lnTo>
                <a:cubicBezTo>
                  <a:pt x="1563624" y="1194894"/>
                  <a:pt x="1507619" y="1250899"/>
                  <a:pt x="1438534" y="1250899"/>
                </a:cubicBezTo>
                <a:lnTo>
                  <a:pt x="125090" y="1250899"/>
                </a:lnTo>
                <a:cubicBezTo>
                  <a:pt x="56005" y="1250899"/>
                  <a:pt x="0" y="1194894"/>
                  <a:pt x="0" y="1125809"/>
                </a:cubicBezTo>
                <a:lnTo>
                  <a:pt x="0" y="125090"/>
                </a:lnTo>
                <a:close/>
              </a:path>
            </a:pathLst>
          </a:custGeom>
          <a:blipFill rotWithShape="0">
            <a:blip r:embed="rId8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978" tIns="89978" rIns="89978" bIns="8997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800" kern="1200" dirty="0" smtClean="0">
              <a:solidFill>
                <a:srgbClr val="000000"/>
              </a:solidFill>
            </a:endParaRP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kern="1200" dirty="0" smtClean="0">
                <a:solidFill>
                  <a:srgbClr val="000000"/>
                </a:solidFill>
              </a:rPr>
              <a:t>vida</a:t>
            </a:r>
            <a:endParaRPr lang="es-ES" sz="2800" kern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2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1" grpId="0"/>
      <p:bldP spid="12" grpId="0" animBg="1"/>
      <p:bldP spid="13" grpId="0"/>
      <p:bldP spid="17" grpId="0"/>
      <p:bldP spid="16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echa curvada hacia abajo 12"/>
          <p:cNvSpPr/>
          <p:nvPr/>
        </p:nvSpPr>
        <p:spPr>
          <a:xfrm rot="18785605" flipH="1">
            <a:off x="4101596" y="561457"/>
            <a:ext cx="4087754" cy="2323844"/>
          </a:xfrm>
          <a:prstGeom prst="curvedDownArrow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 rot="1653752">
            <a:off x="7345750" y="650562"/>
            <a:ext cx="1702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Anemia</a:t>
            </a:r>
            <a:endParaRPr lang="es-ES" sz="4800" dirty="0">
              <a:latin typeface="Mistral"/>
              <a:cs typeface="Mistral"/>
            </a:endParaRPr>
          </a:p>
        </p:txBody>
      </p:sp>
      <p:pic>
        <p:nvPicPr>
          <p:cNvPr id="3" name="Imagen 2" descr="images-4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" b="94872" l="388" r="98450">
                        <a14:foregroundMark x1="30620" y1="2564" x2="30620" y2="2564"/>
                        <a14:foregroundMark x1="36822" y1="3590" x2="36822" y2="3590"/>
                        <a14:foregroundMark x1="24031" y1="9744" x2="24031" y2="9744"/>
                        <a14:foregroundMark x1="27907" y1="9744" x2="27907" y2="9744"/>
                        <a14:foregroundMark x1="34109" y1="8718" x2="34109" y2="8718"/>
                        <a14:foregroundMark x1="29457" y1="13333" x2="29457" y2="13333"/>
                        <a14:foregroundMark x1="36822" y1="14359" x2="36822" y2="14359"/>
                        <a14:foregroundMark x1="40310" y1="20000" x2="40310" y2="20000"/>
                        <a14:foregroundMark x1="25969" y1="22051" x2="25969" y2="22051"/>
                        <a14:foregroundMark x1="32946" y1="17949" x2="32946" y2="17949"/>
                        <a14:foregroundMark x1="43798" y1="21026" x2="43798" y2="21026"/>
                        <a14:foregroundMark x1="38372" y1="36923" x2="38372" y2="36923"/>
                        <a14:foregroundMark x1="32946" y1="27692" x2="32946" y2="27692"/>
                        <a14:foregroundMark x1="26357" y1="33846" x2="26357" y2="33846"/>
                        <a14:foregroundMark x1="21318" y1="24615" x2="21318" y2="24615"/>
                        <a14:foregroundMark x1="18605" y1="34359" x2="18605" y2="34359"/>
                        <a14:foregroundMark x1="19380" y1="37436" x2="19380" y2="37436"/>
                        <a14:foregroundMark x1="41085" y1="11795" x2="41085" y2="117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26" y="156183"/>
            <a:ext cx="3276600" cy="2476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082626" y="1227342"/>
            <a:ext cx="1287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latin typeface="Herculanum"/>
                <a:cs typeface="Herculanum"/>
              </a:rPr>
              <a:t>AN</a:t>
            </a:r>
          </a:p>
          <a:p>
            <a:pPr algn="ctr"/>
            <a:r>
              <a:rPr lang="es-ES" sz="2400" b="1" dirty="0" smtClean="0">
                <a:latin typeface="Herculanum"/>
                <a:cs typeface="Herculanum"/>
              </a:rPr>
              <a:t>HAIMA</a:t>
            </a:r>
            <a:endParaRPr lang="es-ES" sz="2400" b="1" dirty="0">
              <a:latin typeface="Herculanum"/>
              <a:cs typeface="Herculanum"/>
            </a:endParaRPr>
          </a:p>
        </p:txBody>
      </p:sp>
      <p:sp>
        <p:nvSpPr>
          <p:cNvPr id="5" name="Igual 4"/>
          <p:cNvSpPr/>
          <p:nvPr/>
        </p:nvSpPr>
        <p:spPr>
          <a:xfrm>
            <a:off x="3732719" y="1568116"/>
            <a:ext cx="914400" cy="914400"/>
          </a:xfrm>
          <a:prstGeom prst="mathEqual">
            <a:avLst>
              <a:gd name="adj1" fmla="val 15050"/>
              <a:gd name="adj2" fmla="val 11760"/>
            </a:avLst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39479" y="1487536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rgbClr val="000000"/>
                </a:solidFill>
                <a:latin typeface="Mistral"/>
                <a:cs typeface="Mistral"/>
              </a:rPr>
              <a:t>SIN SANGRE</a:t>
            </a:r>
            <a:endParaRPr lang="es-ES" sz="48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830045" y="3438682"/>
            <a:ext cx="2741457" cy="2556292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5489453" y="3436182"/>
            <a:ext cx="2741457" cy="2556292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rgbClr val="7F7F7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 rot="2642609">
            <a:off x="1693902" y="4275316"/>
            <a:ext cx="10627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Mistral"/>
                <a:cs typeface="Mistral"/>
              </a:rPr>
              <a:t>VIDA</a:t>
            </a:r>
            <a:endParaRPr lang="es-ES" sz="44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 rot="2848038">
            <a:off x="5998594" y="4321785"/>
            <a:ext cx="18132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n>
                  <a:solidFill>
                    <a:srgbClr val="FF0000"/>
                  </a:solidFill>
                </a:ln>
                <a:solidFill>
                  <a:srgbClr val="800000"/>
                </a:solidFill>
                <a:latin typeface="Mistral"/>
                <a:cs typeface="Mistral"/>
              </a:rPr>
              <a:t>SIN VIDA</a:t>
            </a:r>
            <a:endParaRPr lang="es-ES" sz="4400" dirty="0">
              <a:ln>
                <a:solidFill>
                  <a:srgbClr val="FF0000"/>
                </a:solidFill>
              </a:ln>
              <a:solidFill>
                <a:srgbClr val="800000"/>
              </a:solidFill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288170" y="2251683"/>
            <a:ext cx="2326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s-ES" sz="2400" dirty="0" smtClean="0"/>
              <a:t>Eritrocitos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Arial"/>
              <a:buChar char="•"/>
            </a:pPr>
            <a:r>
              <a:rPr lang="es-ES" sz="2400" dirty="0"/>
              <a:t>Hemoglobina</a:t>
            </a:r>
            <a:endParaRPr lang="es-E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803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4" grpId="0"/>
      <p:bldP spid="5" grpId="0" animBg="1"/>
      <p:bldP spid="7" grpId="0"/>
      <p:bldP spid="8" grpId="0" animBg="1"/>
      <p:bldP spid="9" grpId="0" animBg="1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 rot="1653752">
            <a:off x="7070769" y="480172"/>
            <a:ext cx="1849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ASTENIA</a:t>
            </a:r>
            <a:endParaRPr lang="es-ES" sz="4800" dirty="0">
              <a:latin typeface="Mistral"/>
              <a:cs typeface="Mistral"/>
            </a:endParaRPr>
          </a:p>
        </p:txBody>
      </p:sp>
      <p:pic>
        <p:nvPicPr>
          <p:cNvPr id="4" name="Imagen 3" descr="images-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947" y="451478"/>
            <a:ext cx="2438400" cy="3340100"/>
          </a:xfrm>
          <a:prstGeom prst="rect">
            <a:avLst/>
          </a:prstGeom>
        </p:spPr>
      </p:pic>
      <p:pic>
        <p:nvPicPr>
          <p:cNvPr id="5" name="Imagen 4" descr="images-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788" y="1953014"/>
            <a:ext cx="2438400" cy="2209800"/>
          </a:xfrm>
          <a:prstGeom prst="rect">
            <a:avLst/>
          </a:prstGeom>
        </p:spPr>
      </p:pic>
      <p:pic>
        <p:nvPicPr>
          <p:cNvPr id="6" name="Imagen 5" descr="images-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193" y="1225843"/>
            <a:ext cx="2578100" cy="19177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94293" y="4492898"/>
            <a:ext cx="2095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Sin Sangre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14120" y="4490539"/>
            <a:ext cx="2686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000000"/>
                </a:solidFill>
                <a:latin typeface="Mistral"/>
                <a:cs typeface="Mistral"/>
              </a:rPr>
              <a:t>Sin Vitalidad</a:t>
            </a:r>
            <a:endParaRPr lang="es-ES" sz="4400" dirty="0">
              <a:solidFill>
                <a:srgbClr val="000000"/>
              </a:solidFill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954975" y="4678373"/>
            <a:ext cx="26212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ES" sz="3200" dirty="0">
                <a:latin typeface="Mistral"/>
                <a:cs typeface="Mistral"/>
              </a:rPr>
              <a:t>Sin energía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3200" dirty="0">
                <a:latin typeface="Mistral"/>
                <a:cs typeface="Mistral"/>
              </a:rPr>
              <a:t>Sin Combustión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3200" dirty="0" err="1" smtClean="0">
                <a:latin typeface="Mistral"/>
                <a:cs typeface="Mistral"/>
              </a:rPr>
              <a:t>SinFuego</a:t>
            </a:r>
            <a:endParaRPr lang="es-ES" sz="3200" dirty="0" smtClean="0">
              <a:latin typeface="Mistral"/>
              <a:cs typeface="Mistral"/>
            </a:endParaRPr>
          </a:p>
        </p:txBody>
      </p:sp>
      <p:sp>
        <p:nvSpPr>
          <p:cNvPr id="11" name="Abrir llave 10"/>
          <p:cNvSpPr/>
          <p:nvPr/>
        </p:nvSpPr>
        <p:spPr>
          <a:xfrm>
            <a:off x="2488835" y="4678373"/>
            <a:ext cx="543580" cy="1569660"/>
          </a:xfrm>
          <a:prstGeom prst="leftBrace">
            <a:avLst>
              <a:gd name="adj1" fmla="val 36829"/>
              <a:gd name="adj2" fmla="val 45403"/>
            </a:avLst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Abrir llave 11"/>
          <p:cNvSpPr/>
          <p:nvPr/>
        </p:nvSpPr>
        <p:spPr>
          <a:xfrm rot="10800000">
            <a:off x="5367199" y="4678913"/>
            <a:ext cx="543580" cy="1569119"/>
          </a:xfrm>
          <a:prstGeom prst="leftBrace">
            <a:avLst>
              <a:gd name="adj1" fmla="val 36829"/>
              <a:gd name="adj2" fmla="val 51150"/>
            </a:avLst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>
            <a:off x="6339866" y="5276517"/>
            <a:ext cx="1812853" cy="56172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6195386" y="5714325"/>
            <a:ext cx="1954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Desánimo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4293" y="5274692"/>
            <a:ext cx="22749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Sin oxígeno</a:t>
            </a:r>
            <a:endParaRPr lang="es-E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82222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 animBg="1"/>
      <p:bldP spid="12" grpId="0" animBg="1"/>
      <p:bldP spid="13" grpId="0" animBg="1"/>
      <p:bldP spid="14" grpId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09770" y="526650"/>
            <a:ext cx="2586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0090"/>
                </a:solidFill>
              </a:rPr>
              <a:t>Respiración pulmonar</a:t>
            </a:r>
            <a:endParaRPr lang="es-ES" sz="3200" dirty="0">
              <a:solidFill>
                <a:srgbClr val="000090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159646" y="635077"/>
            <a:ext cx="2633038" cy="8563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3794665" y="659247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rgbClr val="000090"/>
                </a:solidFill>
                <a:latin typeface="Mistral"/>
                <a:cs typeface="Mistral"/>
              </a:rPr>
              <a:t>disnea</a:t>
            </a:r>
            <a:endParaRPr lang="es-ES" sz="36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963066" y="698103"/>
            <a:ext cx="21236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Desaliento</a:t>
            </a:r>
            <a:endParaRPr lang="es-ES" sz="3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309770" y="4164259"/>
            <a:ext cx="2586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rgbClr val="000090"/>
                </a:solidFill>
              </a:rPr>
              <a:t>Respiración metabólica</a:t>
            </a:r>
            <a:endParaRPr lang="es-ES" sz="3200" dirty="0">
              <a:solidFill>
                <a:srgbClr val="000090"/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3159646" y="4303669"/>
            <a:ext cx="2633038" cy="85638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963066" y="4459635"/>
            <a:ext cx="2032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Desánimo</a:t>
            </a:r>
            <a:endParaRPr lang="es-ES" sz="3200" dirty="0"/>
          </a:p>
        </p:txBody>
      </p:sp>
      <p:sp>
        <p:nvSpPr>
          <p:cNvPr id="10" name="Flecha abajo 9"/>
          <p:cNvSpPr/>
          <p:nvPr/>
        </p:nvSpPr>
        <p:spPr>
          <a:xfrm>
            <a:off x="7510561" y="1352048"/>
            <a:ext cx="484632" cy="3061118"/>
          </a:xfrm>
          <a:prstGeom prst="down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curvado 14"/>
          <p:cNvCxnSpPr/>
          <p:nvPr/>
        </p:nvCxnSpPr>
        <p:spPr>
          <a:xfrm rot="5400000" flipH="1" flipV="1">
            <a:off x="5253754" y="1569202"/>
            <a:ext cx="1917724" cy="1452434"/>
          </a:xfrm>
          <a:prstGeom prst="curvedConnector3">
            <a:avLst>
              <a:gd name="adj1" fmla="val -66310"/>
            </a:avLst>
          </a:prstGeom>
          <a:ln w="762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4681266" y="2520969"/>
            <a:ext cx="15760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800000"/>
                </a:solidFill>
              </a:rPr>
              <a:t>Anemia</a:t>
            </a:r>
            <a:endParaRPr lang="es-ES" sz="3200" dirty="0">
              <a:solidFill>
                <a:srgbClr val="800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50" l="0" r="50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51154"/>
          <a:stretch/>
        </p:blipFill>
        <p:spPr>
          <a:xfrm>
            <a:off x="735096" y="1905846"/>
            <a:ext cx="1947892" cy="2032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22" b="95977" l="0" r="979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069" y="5236135"/>
            <a:ext cx="2693786" cy="162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2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 animBg="1"/>
      <p:bldP spid="9" grpId="0"/>
      <p:bldP spid="10" grpId="0" animBg="1"/>
      <p:bldP spid="3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5537121" y="596873"/>
            <a:ext cx="3082204" cy="2704629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6249566" y="2814350"/>
            <a:ext cx="1994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POR DELANTE</a:t>
            </a:r>
            <a:endParaRPr lang="es-ES" sz="2000" dirty="0"/>
          </a:p>
        </p:txBody>
      </p:sp>
      <p:sp>
        <p:nvSpPr>
          <p:cNvPr id="15" name="Pentágono regular 14"/>
          <p:cNvSpPr/>
          <p:nvPr/>
        </p:nvSpPr>
        <p:spPr>
          <a:xfrm>
            <a:off x="596304" y="355743"/>
            <a:ext cx="1719219" cy="1593445"/>
          </a:xfrm>
          <a:prstGeom prst="pentagon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867354" y="703073"/>
            <a:ext cx="126229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Mistral"/>
                <a:cs typeface="Mistral"/>
              </a:rPr>
              <a:t>VIDA</a:t>
            </a:r>
            <a:endParaRPr lang="es-ES" sz="5400" dirty="0">
              <a:latin typeface="Mistral"/>
              <a:cs typeface="Mistral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281565" y="851925"/>
            <a:ext cx="3082204" cy="270462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6032744" y="3014405"/>
            <a:ext cx="162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chemeClr val="bg1"/>
                </a:solidFill>
              </a:rPr>
              <a:t>REPOSADA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964048" y="1181928"/>
            <a:ext cx="3082204" cy="270462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5775106" y="3356499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</a:rPr>
              <a:t>PACIFICA</a:t>
            </a:r>
            <a:endParaRPr lang="es-ES" sz="2000" dirty="0">
              <a:solidFill>
                <a:srgbClr val="FF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656972" y="1577439"/>
            <a:ext cx="3082204" cy="270462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5403209" y="376879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/>
              <a:t>ECOLOGICA</a:t>
            </a:r>
            <a:endParaRPr lang="es-ES" sz="2000" dirty="0"/>
          </a:p>
        </p:txBody>
      </p:sp>
      <p:sp>
        <p:nvSpPr>
          <p:cNvPr id="11" name="Rectángulo 10"/>
          <p:cNvSpPr/>
          <p:nvPr/>
        </p:nvSpPr>
        <p:spPr>
          <a:xfrm>
            <a:off x="4423053" y="1866616"/>
            <a:ext cx="3082204" cy="2704629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5281565" y="4171135"/>
            <a:ext cx="13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FFFFFF"/>
                </a:solidFill>
              </a:rPr>
              <a:t>VEGETAL</a:t>
            </a:r>
            <a:endParaRPr lang="es-ES" sz="2000" dirty="0">
              <a:solidFill>
                <a:srgbClr val="FFFFFF"/>
              </a:solidFill>
            </a:endParaRPr>
          </a:p>
        </p:txBody>
      </p:sp>
      <p:sp>
        <p:nvSpPr>
          <p:cNvPr id="21" name="Flecha abajo 20"/>
          <p:cNvSpPr/>
          <p:nvPr/>
        </p:nvSpPr>
        <p:spPr>
          <a:xfrm rot="10800000">
            <a:off x="1151646" y="2394805"/>
            <a:ext cx="706972" cy="155684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Multiplicación 21"/>
          <p:cNvSpPr/>
          <p:nvPr/>
        </p:nvSpPr>
        <p:spPr>
          <a:xfrm>
            <a:off x="1045181" y="2674940"/>
            <a:ext cx="914400" cy="999349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Elipse 22"/>
          <p:cNvSpPr/>
          <p:nvPr/>
        </p:nvSpPr>
        <p:spPr>
          <a:xfrm>
            <a:off x="503376" y="4399033"/>
            <a:ext cx="2044477" cy="1905732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bajo 23"/>
          <p:cNvSpPr/>
          <p:nvPr/>
        </p:nvSpPr>
        <p:spPr>
          <a:xfrm rot="16597127">
            <a:off x="3255591" y="4832331"/>
            <a:ext cx="706972" cy="155684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Pentágono regular 24"/>
          <p:cNvSpPr/>
          <p:nvPr/>
        </p:nvSpPr>
        <p:spPr>
          <a:xfrm rot="10800000">
            <a:off x="5228472" y="4897200"/>
            <a:ext cx="1719219" cy="1593445"/>
          </a:xfrm>
          <a:prstGeom prst="pentagon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5499522" y="5058650"/>
            <a:ext cx="126229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5400" dirty="0" smtClean="0">
                <a:latin typeface="Mistral"/>
                <a:cs typeface="Mistral"/>
              </a:rPr>
              <a:t>VIDA</a:t>
            </a:r>
            <a:endParaRPr lang="es-ES" sz="5400" dirty="0">
              <a:latin typeface="Mistral"/>
              <a:cs typeface="Mistr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04520" y="4966317"/>
            <a:ext cx="529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800000"/>
                </a:solidFill>
                <a:latin typeface="Abadi MT Condensed Extra Bold"/>
                <a:cs typeface="Abadi MT Condensed Extra Bold"/>
              </a:rPr>
              <a:t>¿</a:t>
            </a:r>
            <a:endParaRPr lang="es-ES" sz="6000" dirty="0">
              <a:solidFill>
                <a:srgbClr val="800000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001028" y="5035941"/>
            <a:ext cx="529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>
                <a:solidFill>
                  <a:srgbClr val="800000"/>
                </a:solidFill>
                <a:latin typeface="Abadi MT Condensed Extra Bold"/>
                <a:cs typeface="Abadi MT Condensed Extra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929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5" grpId="0" animBg="1"/>
      <p:bldP spid="3" grpId="0"/>
      <p:bldP spid="13" grpId="0" animBg="1"/>
      <p:bldP spid="17" grpId="0"/>
      <p:bldP spid="12" grpId="0" animBg="1"/>
      <p:bldP spid="18" grpId="0"/>
      <p:bldP spid="10" grpId="0" animBg="1"/>
      <p:bldP spid="19" grpId="0"/>
      <p:bldP spid="11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" grpId="0"/>
      <p:bldP spid="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97187" y="290036"/>
            <a:ext cx="3082204" cy="2704629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638230" y="607829"/>
            <a:ext cx="3082204" cy="270462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059325" y="938427"/>
            <a:ext cx="3082204" cy="270462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1527859" y="1448742"/>
            <a:ext cx="2281777" cy="2704629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2013203" y="1809971"/>
            <a:ext cx="3082204" cy="2704629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2480781" y="2222022"/>
            <a:ext cx="3082204" cy="2704629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833307" y="938427"/>
            <a:ext cx="2887127" cy="2635909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5715385" y="290035"/>
            <a:ext cx="3082204" cy="2704629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5405615" y="608611"/>
            <a:ext cx="3082204" cy="2704629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4848533" y="1180942"/>
            <a:ext cx="3082204" cy="2704629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4543522" y="2290741"/>
            <a:ext cx="2599287" cy="2704629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6103912" y="3983826"/>
            <a:ext cx="1826826" cy="2295139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3475237" y="3313240"/>
            <a:ext cx="1902308" cy="2704629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739420" y="3574336"/>
            <a:ext cx="2547566" cy="2704629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39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7" grpId="0" animBg="1"/>
      <p:bldP spid="14" grpId="0" animBg="1"/>
      <p:bldP spid="19" grpId="0" animBg="1"/>
      <p:bldP spid="11" grpId="0" animBg="1"/>
      <p:bldP spid="17" grpId="0" animBg="1"/>
      <p:bldP spid="13" grpId="0" animBg="1"/>
      <p:bldP spid="16" grpId="0" animBg="1"/>
      <p:bldP spid="15" grpId="0" animBg="1"/>
      <p:bldP spid="12" grpId="0" animBg="1"/>
      <p:bldP spid="18" grpId="0" animBg="1"/>
      <p:bldP spid="5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/>
          <p:cNvSpPr/>
          <p:nvPr/>
        </p:nvSpPr>
        <p:spPr>
          <a:xfrm>
            <a:off x="6435405" y="1784783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n>
                  <a:solidFill>
                    <a:schemeClr val="tx1"/>
                  </a:solidFill>
                </a:ln>
              </a:rPr>
              <a:t>VIDA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Forma libre 17"/>
          <p:cNvSpPr/>
          <p:nvPr/>
        </p:nvSpPr>
        <p:spPr>
          <a:xfrm>
            <a:off x="3653134" y="54826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n>
                  <a:solidFill>
                    <a:schemeClr val="tx1"/>
                  </a:solidFill>
                </a:ln>
              </a:rPr>
              <a:t>SANGRE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Forma libre 1"/>
          <p:cNvSpPr/>
          <p:nvPr/>
        </p:nvSpPr>
        <p:spPr>
          <a:xfrm>
            <a:off x="890584" y="1784783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dirty="0" smtClean="0">
                <a:ln>
                  <a:solidFill>
                    <a:schemeClr val="tx1"/>
                  </a:solidFill>
                </a:ln>
              </a:rPr>
              <a:t>SEXO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Forma libre 2"/>
          <p:cNvSpPr/>
          <p:nvPr/>
        </p:nvSpPr>
        <p:spPr>
          <a:xfrm rot="19440000">
            <a:off x="2803626" y="1086705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5" name="Forma libre 4"/>
          <p:cNvSpPr/>
          <p:nvPr/>
        </p:nvSpPr>
        <p:spPr>
          <a:xfrm rot="2160000">
            <a:off x="6025189" y="1209179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09" rIns="152709" bIns="1290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7" name="Forma libre 6"/>
          <p:cNvSpPr/>
          <p:nvPr/>
        </p:nvSpPr>
        <p:spPr>
          <a:xfrm rot="17280000">
            <a:off x="6759223" y="3769766"/>
            <a:ext cx="509034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509033" y="516042"/>
                </a:moveTo>
                <a:lnTo>
                  <a:pt x="254516" y="516042"/>
                </a:lnTo>
                <a:lnTo>
                  <a:pt x="254516" y="645052"/>
                </a:lnTo>
                <a:lnTo>
                  <a:pt x="0" y="322526"/>
                </a:lnTo>
                <a:lnTo>
                  <a:pt x="254516" y="0"/>
                </a:lnTo>
                <a:lnTo>
                  <a:pt x="254516" y="129010"/>
                </a:lnTo>
                <a:lnTo>
                  <a:pt x="509033" y="129010"/>
                </a:lnTo>
                <a:lnTo>
                  <a:pt x="509033" y="516042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710" tIns="129009" rIns="0" bIns="1290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8" name="Forma libre 7"/>
          <p:cNvSpPr/>
          <p:nvPr/>
        </p:nvSpPr>
        <p:spPr>
          <a:xfrm>
            <a:off x="5424095" y="4670837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n>
                  <a:solidFill>
                    <a:schemeClr val="tx1"/>
                  </a:solidFill>
                </a:ln>
              </a:rPr>
              <a:t>FUEGO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Forma libre 8"/>
          <p:cNvSpPr/>
          <p:nvPr/>
        </p:nvSpPr>
        <p:spPr>
          <a:xfrm>
            <a:off x="4239126" y="5149043"/>
            <a:ext cx="509033" cy="645053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509033" y="516042"/>
                </a:moveTo>
                <a:lnTo>
                  <a:pt x="254516" y="516042"/>
                </a:lnTo>
                <a:lnTo>
                  <a:pt x="254516" y="645052"/>
                </a:lnTo>
                <a:lnTo>
                  <a:pt x="0" y="322526"/>
                </a:lnTo>
                <a:lnTo>
                  <a:pt x="254516" y="0"/>
                </a:lnTo>
                <a:lnTo>
                  <a:pt x="254516" y="129010"/>
                </a:lnTo>
                <a:lnTo>
                  <a:pt x="509033" y="129010"/>
                </a:lnTo>
                <a:lnTo>
                  <a:pt x="509033" y="516042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710" tIns="129011" rIns="0" bIns="12901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0" name="Forma libre 9"/>
          <p:cNvSpPr/>
          <p:nvPr/>
        </p:nvSpPr>
        <p:spPr>
          <a:xfrm>
            <a:off x="1731526" y="4639857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n>
                  <a:solidFill>
                    <a:schemeClr val="tx1"/>
                  </a:solidFill>
                </a:ln>
              </a:rPr>
              <a:t>PASION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Forma libre 10"/>
          <p:cNvSpPr/>
          <p:nvPr/>
        </p:nvSpPr>
        <p:spPr>
          <a:xfrm rot="4320000">
            <a:off x="1900463" y="3797168"/>
            <a:ext cx="509034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509033" y="516042"/>
                </a:moveTo>
                <a:lnTo>
                  <a:pt x="254516" y="516042"/>
                </a:lnTo>
                <a:lnTo>
                  <a:pt x="254516" y="645052"/>
                </a:lnTo>
                <a:lnTo>
                  <a:pt x="0" y="322526"/>
                </a:lnTo>
                <a:lnTo>
                  <a:pt x="254516" y="0"/>
                </a:lnTo>
                <a:lnTo>
                  <a:pt x="254516" y="129010"/>
                </a:lnTo>
                <a:lnTo>
                  <a:pt x="509033" y="129010"/>
                </a:lnTo>
                <a:lnTo>
                  <a:pt x="509033" y="516042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710" tIns="129010" rIns="0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2" name="Forma libre 11"/>
          <p:cNvSpPr/>
          <p:nvPr/>
        </p:nvSpPr>
        <p:spPr>
          <a:xfrm rot="11801672">
            <a:off x="2992791" y="2943097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3" name="Forma libre 12"/>
          <p:cNvSpPr/>
          <p:nvPr/>
        </p:nvSpPr>
        <p:spPr>
          <a:xfrm rot="16200000">
            <a:off x="4356594" y="2035176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4" name="Forma libre 13"/>
          <p:cNvSpPr/>
          <p:nvPr/>
        </p:nvSpPr>
        <p:spPr>
          <a:xfrm rot="20515563">
            <a:off x="5589162" y="2845157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5" name="Forma libre 14"/>
          <p:cNvSpPr/>
          <p:nvPr/>
        </p:nvSpPr>
        <p:spPr>
          <a:xfrm>
            <a:off x="3629480" y="2727173"/>
            <a:ext cx="1911266" cy="1911266"/>
          </a:xfrm>
          <a:custGeom>
            <a:avLst/>
            <a:gdLst>
              <a:gd name="connsiteX0" fmla="*/ 0 w 1911266"/>
              <a:gd name="connsiteY0" fmla="*/ 955633 h 1911266"/>
              <a:gd name="connsiteX1" fmla="*/ 955633 w 1911266"/>
              <a:gd name="connsiteY1" fmla="*/ 0 h 1911266"/>
              <a:gd name="connsiteX2" fmla="*/ 1911266 w 1911266"/>
              <a:gd name="connsiteY2" fmla="*/ 955633 h 1911266"/>
              <a:gd name="connsiteX3" fmla="*/ 955633 w 1911266"/>
              <a:gd name="connsiteY3" fmla="*/ 1911266 h 1911266"/>
              <a:gd name="connsiteX4" fmla="*/ 0 w 1911266"/>
              <a:gd name="connsiteY4" fmla="*/ 955633 h 19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266" h="1911266">
                <a:moveTo>
                  <a:pt x="0" y="955633"/>
                </a:moveTo>
                <a:cubicBezTo>
                  <a:pt x="0" y="427851"/>
                  <a:pt x="427851" y="0"/>
                  <a:pt x="955633" y="0"/>
                </a:cubicBezTo>
                <a:cubicBezTo>
                  <a:pt x="1483415" y="0"/>
                  <a:pt x="1911266" y="427851"/>
                  <a:pt x="1911266" y="955633"/>
                </a:cubicBezTo>
                <a:cubicBezTo>
                  <a:pt x="1911266" y="1483415"/>
                  <a:pt x="1483415" y="1911266"/>
                  <a:pt x="955633" y="1911266"/>
                </a:cubicBezTo>
                <a:cubicBezTo>
                  <a:pt x="427851" y="1911266"/>
                  <a:pt x="0" y="1483415"/>
                  <a:pt x="0" y="955633"/>
                </a:cubicBez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0378" tIns="310378" rIns="310378" bIns="310378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kern="1200" dirty="0" smtClean="0">
                <a:ln>
                  <a:solidFill>
                    <a:schemeClr val="tx1"/>
                  </a:solidFill>
                </a:ln>
              </a:rPr>
              <a:t>ROJO</a:t>
            </a:r>
            <a:endParaRPr lang="es-ES" sz="2400" kern="1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" name="Forma libre 15"/>
          <p:cNvSpPr/>
          <p:nvPr/>
        </p:nvSpPr>
        <p:spPr>
          <a:xfrm rot="8249012">
            <a:off x="3256009" y="4157962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  <p:sp>
        <p:nvSpPr>
          <p:cNvPr id="17" name="Forma libre 16"/>
          <p:cNvSpPr/>
          <p:nvPr/>
        </p:nvSpPr>
        <p:spPr>
          <a:xfrm rot="2863322">
            <a:off x="5317206" y="4216344"/>
            <a:ext cx="509033" cy="645052"/>
          </a:xfrm>
          <a:custGeom>
            <a:avLst/>
            <a:gdLst>
              <a:gd name="connsiteX0" fmla="*/ 0 w 509033"/>
              <a:gd name="connsiteY0" fmla="*/ 129010 h 645052"/>
              <a:gd name="connsiteX1" fmla="*/ 254517 w 509033"/>
              <a:gd name="connsiteY1" fmla="*/ 129010 h 645052"/>
              <a:gd name="connsiteX2" fmla="*/ 254517 w 509033"/>
              <a:gd name="connsiteY2" fmla="*/ 0 h 645052"/>
              <a:gd name="connsiteX3" fmla="*/ 509033 w 509033"/>
              <a:gd name="connsiteY3" fmla="*/ 322526 h 645052"/>
              <a:gd name="connsiteX4" fmla="*/ 254517 w 509033"/>
              <a:gd name="connsiteY4" fmla="*/ 645052 h 645052"/>
              <a:gd name="connsiteX5" fmla="*/ 254517 w 509033"/>
              <a:gd name="connsiteY5" fmla="*/ 516042 h 645052"/>
              <a:gd name="connsiteX6" fmla="*/ 0 w 509033"/>
              <a:gd name="connsiteY6" fmla="*/ 516042 h 645052"/>
              <a:gd name="connsiteX7" fmla="*/ 0 w 509033"/>
              <a:gd name="connsiteY7" fmla="*/ 129010 h 645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9033" h="645052">
                <a:moveTo>
                  <a:pt x="0" y="129010"/>
                </a:moveTo>
                <a:lnTo>
                  <a:pt x="254517" y="129010"/>
                </a:lnTo>
                <a:lnTo>
                  <a:pt x="254517" y="0"/>
                </a:lnTo>
                <a:lnTo>
                  <a:pt x="509033" y="322526"/>
                </a:lnTo>
                <a:lnTo>
                  <a:pt x="254517" y="645052"/>
                </a:lnTo>
                <a:lnTo>
                  <a:pt x="254517" y="516042"/>
                </a:lnTo>
                <a:lnTo>
                  <a:pt x="0" y="516042"/>
                </a:lnTo>
                <a:lnTo>
                  <a:pt x="0" y="129010"/>
                </a:lnTo>
                <a:close/>
              </a:path>
            </a:pathLst>
          </a:cu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9010" rIns="152709" bIns="1290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2000" kern="1200"/>
          </a:p>
        </p:txBody>
      </p:sp>
    </p:spTree>
    <p:extLst>
      <p:ext uri="{BB962C8B-B14F-4D97-AF65-F5344CB8AC3E}">
        <p14:creationId xmlns:p14="http://schemas.microsoft.com/office/powerpoint/2010/main" val="13802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0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" grpId="0" animBg="1"/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1631577" y="2967335"/>
            <a:ext cx="5880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cap="all" spc="0" dirty="0" smtClean="0">
                <a:ln w="12700">
                  <a:noFill/>
                  <a:prstDash val="solid"/>
                </a:ln>
                <a:solidFill>
                  <a:srgbClr val="000090"/>
                </a:solidFill>
                <a:latin typeface="Mistral"/>
                <a:cs typeface="Mistral"/>
              </a:rPr>
              <a:t>Relación Psique-Soma</a:t>
            </a:r>
            <a:endParaRPr lang="es-ES_tradnl" sz="5400" cap="all" spc="0" dirty="0">
              <a:ln w="12700">
                <a:noFill/>
                <a:prstDash val="solid"/>
              </a:ln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76941" y="956235"/>
            <a:ext cx="3103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Primera Parte:</a:t>
            </a:r>
            <a:endParaRPr lang="es-ES" sz="48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63628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s-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66" y="572239"/>
            <a:ext cx="3479800" cy="233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4770447" y="958604"/>
            <a:ext cx="38411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Para los primitivos el </a:t>
            </a:r>
            <a:r>
              <a:rPr lang="es-ES" sz="4400" dirty="0" smtClean="0">
                <a:solidFill>
                  <a:srgbClr val="FF0000"/>
                </a:solidFill>
                <a:latin typeface="Mistral"/>
                <a:cs typeface="Mistral"/>
              </a:rPr>
              <a:t>ROJO</a:t>
            </a:r>
            <a:r>
              <a:rPr lang="es-ES" sz="4400" dirty="0" smtClean="0">
                <a:latin typeface="Mistral"/>
                <a:cs typeface="Mistral"/>
              </a:rPr>
              <a:t> era el primer color.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62366" y="3418948"/>
            <a:ext cx="84125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Colorado significa rojo; pero también, que tiene color.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2365" y="4865498"/>
            <a:ext cx="85209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Quizás, por su vinculación con la sangre, dar color significa también dar vida.</a:t>
            </a:r>
            <a:endParaRPr lang="es-ES" sz="44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415214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870128" y="380028"/>
            <a:ext cx="28963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Lo que da color a la Vida, son los Afectos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870128" y="2705050"/>
            <a:ext cx="2955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Cada afecto tiene su propio color…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5259" y="325271"/>
            <a:ext cx="2958296" cy="206998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 rot="16200000">
            <a:off x="2849912" y="1192691"/>
            <a:ext cx="11727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envidia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5023" y="557621"/>
            <a:ext cx="2958296" cy="20699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 rot="16200000">
            <a:off x="3320253" y="1587910"/>
            <a:ext cx="81304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  <a:latin typeface="Mistral"/>
                <a:cs typeface="Mistral"/>
              </a:rPr>
              <a:t>celos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905988" y="815650"/>
            <a:ext cx="2958295" cy="2069985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 rot="16200000">
            <a:off x="3306891" y="1624150"/>
            <a:ext cx="136828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  <a:latin typeface="Mistral"/>
                <a:cs typeface="Mistral"/>
              </a:rPr>
              <a:t>venganza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1183245" y="1192307"/>
            <a:ext cx="3100176" cy="2189026"/>
          </a:xfrm>
          <a:prstGeom prst="rect">
            <a:avLst/>
          </a:prstGeom>
          <a:blipFill rotWithShape="1">
            <a:blip r:embed="rId5"/>
            <a:srcRect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 rot="16200000">
            <a:off x="3916737" y="1776550"/>
            <a:ext cx="10110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  <a:latin typeface="Mistral"/>
                <a:cs typeface="Mistral"/>
              </a:rPr>
              <a:t>ofensa</a:t>
            </a:r>
            <a:endParaRPr lang="es-ES" dirty="0"/>
          </a:p>
        </p:txBody>
      </p:sp>
      <p:sp>
        <p:nvSpPr>
          <p:cNvPr id="13" name="Rectángulo 12"/>
          <p:cNvSpPr/>
          <p:nvPr/>
        </p:nvSpPr>
        <p:spPr>
          <a:xfrm>
            <a:off x="1660861" y="1495798"/>
            <a:ext cx="2966042" cy="2209764"/>
          </a:xfrm>
          <a:prstGeom prst="rect">
            <a:avLst/>
          </a:prstGeom>
          <a:blipFill rotWithShape="1">
            <a:blip r:embed="rId6"/>
            <a:srcRect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2083417" y="2910836"/>
            <a:ext cx="193574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  <a:latin typeface="Mistral"/>
                <a:cs typeface="Mistral"/>
              </a:rPr>
              <a:t>aburrimiento</a:t>
            </a:r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2031437" y="1764015"/>
            <a:ext cx="2805897" cy="2243239"/>
          </a:xfrm>
          <a:prstGeom prst="rect">
            <a:avLst/>
          </a:prstGeom>
          <a:blipFill rotWithShape="1">
            <a:blip r:embed="rId7"/>
            <a:srcRect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3321568" y="3248244"/>
            <a:ext cx="10695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dirty="0" smtClean="0">
                <a:solidFill>
                  <a:prstClr val="black"/>
                </a:solidFill>
                <a:latin typeface="Mistral"/>
                <a:cs typeface="Mistral"/>
              </a:rPr>
              <a:t>bronca</a:t>
            </a:r>
            <a:endParaRPr lang="es-ES" dirty="0"/>
          </a:p>
        </p:txBody>
      </p:sp>
      <p:sp>
        <p:nvSpPr>
          <p:cNvPr id="3" name="Esquina doblada 2"/>
          <p:cNvSpPr/>
          <p:nvPr/>
        </p:nvSpPr>
        <p:spPr>
          <a:xfrm>
            <a:off x="123912" y="4687686"/>
            <a:ext cx="8880696" cy="1601073"/>
          </a:xfrm>
          <a:prstGeom prst="foldedCorner">
            <a:avLst/>
          </a:prstGeom>
          <a:blipFill rotWithShape="1">
            <a:blip r:embed="rId8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114227" y="4641218"/>
            <a:ext cx="90297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El color ROJO representa al conjunto de afectos; a la Emoción en general.. a la Pasión.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 rot="20076375">
            <a:off x="6486696" y="5768383"/>
            <a:ext cx="2236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800000"/>
                </a:solidFill>
                <a:latin typeface="Mistral"/>
                <a:cs typeface="Mistral"/>
              </a:rPr>
              <a:t>SANGUÍNEO</a:t>
            </a:r>
            <a:endParaRPr lang="es-ES" sz="4000" dirty="0">
              <a:solidFill>
                <a:srgbClr val="80000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83818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5" grpId="0" animBg="1"/>
      <p:bldP spid="17" grpId="0"/>
      <p:bldP spid="7" grpId="0" animBg="1"/>
      <p:bldP spid="18" grpId="0"/>
      <p:bldP spid="9" grpId="0" animBg="1"/>
      <p:bldP spid="19" grpId="0"/>
      <p:bldP spid="12" grpId="0" animBg="1"/>
      <p:bldP spid="20" grpId="0"/>
      <p:bldP spid="13" grpId="0" animBg="1"/>
      <p:bldP spid="21" grpId="0"/>
      <p:bldP spid="14" grpId="0" animBg="1"/>
      <p:bldP spid="22" grpId="0"/>
      <p:bldP spid="3" grpId="0" animBg="1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 rot="2127325">
            <a:off x="7238305" y="465121"/>
            <a:ext cx="1869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dirty="0" smtClean="0">
                <a:solidFill>
                  <a:prstClr val="black"/>
                </a:solidFill>
                <a:latin typeface="Mistral"/>
                <a:cs typeface="Mistral"/>
              </a:rPr>
              <a:t>PALIDEZ</a:t>
            </a:r>
            <a:endParaRPr lang="es-ES" dirty="0"/>
          </a:p>
        </p:txBody>
      </p:sp>
      <p:pic>
        <p:nvPicPr>
          <p:cNvPr id="4" name="Imagen 3" descr="images-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62" y="503525"/>
            <a:ext cx="2400300" cy="33909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Imagen 4" descr="images-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708" y="4275097"/>
            <a:ext cx="2657631" cy="202554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Imagen 5" descr="images-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737" y="1226285"/>
            <a:ext cx="2857500" cy="28448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CuadroTexto 6"/>
          <p:cNvSpPr txBox="1"/>
          <p:nvPr/>
        </p:nvSpPr>
        <p:spPr>
          <a:xfrm rot="16200000">
            <a:off x="-801886" y="1707979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Mistral"/>
                <a:cs typeface="Mistral"/>
              </a:rPr>
              <a:t>p</a:t>
            </a:r>
            <a:r>
              <a:rPr lang="es-ES" sz="3600" dirty="0" smtClean="0">
                <a:latin typeface="Mistral"/>
                <a:cs typeface="Mistral"/>
              </a:rPr>
              <a:t>oco expresivo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741458" y="6109422"/>
            <a:ext cx="1967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desanimado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 rot="16200000">
            <a:off x="6917544" y="2826234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>
                <a:latin typeface="Mistral"/>
                <a:cs typeface="Mistral"/>
              </a:rPr>
              <a:t>s</a:t>
            </a:r>
            <a:r>
              <a:rPr lang="es-ES" sz="3600" dirty="0" smtClean="0">
                <a:latin typeface="Mistral"/>
                <a:cs typeface="Mistral"/>
              </a:rPr>
              <a:t>in vida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123119" y="4419286"/>
            <a:ext cx="387798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es-ES" sz="4400" dirty="0">
                <a:latin typeface="Mistral"/>
                <a:cs typeface="Mistral"/>
              </a:rPr>
              <a:t>Falta Color…</a:t>
            </a:r>
          </a:p>
          <a:p>
            <a:pPr marL="571500" indent="-571500">
              <a:buFont typeface="Wingdings" charset="2"/>
              <a:buChar char="ü"/>
            </a:pPr>
            <a:r>
              <a:rPr lang="es-ES" sz="4400" dirty="0">
                <a:latin typeface="Mistral"/>
                <a:cs typeface="Mistral"/>
              </a:rPr>
              <a:t>Falta Vida…</a:t>
            </a:r>
          </a:p>
          <a:p>
            <a:pPr marL="571500" indent="-571500">
              <a:buFont typeface="Wingdings" charset="2"/>
              <a:buChar char="ü"/>
            </a:pPr>
            <a:r>
              <a:rPr lang="es-ES" sz="4400" dirty="0" smtClean="0">
                <a:latin typeface="Mistral"/>
                <a:cs typeface="Mistral"/>
              </a:rPr>
              <a:t>Falta «Sangre»…</a:t>
            </a:r>
          </a:p>
        </p:txBody>
      </p:sp>
    </p:spTree>
    <p:extLst>
      <p:ext uri="{BB962C8B-B14F-4D97-AF65-F5344CB8AC3E}">
        <p14:creationId xmlns:p14="http://schemas.microsoft.com/office/powerpoint/2010/main" val="15364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ector fuera de página 5"/>
          <p:cNvSpPr/>
          <p:nvPr/>
        </p:nvSpPr>
        <p:spPr>
          <a:xfrm>
            <a:off x="5619826" y="745412"/>
            <a:ext cx="2898149" cy="822960"/>
          </a:xfrm>
          <a:prstGeom prst="flowChartOffpageConnector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4" name="Conector fuera de página 3"/>
          <p:cNvSpPr/>
          <p:nvPr/>
        </p:nvSpPr>
        <p:spPr>
          <a:xfrm>
            <a:off x="714264" y="745412"/>
            <a:ext cx="2898149" cy="822960"/>
          </a:xfrm>
          <a:prstGeom prst="flowChartOffpageConnector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1130639" y="776392"/>
            <a:ext cx="21852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ISQUEMIA</a:t>
            </a:r>
            <a:endParaRPr lang="es-ES" sz="3200" cap="all" dirty="0"/>
          </a:p>
        </p:txBody>
      </p:sp>
      <p:sp>
        <p:nvSpPr>
          <p:cNvPr id="3" name="CuadroTexto 2"/>
          <p:cNvSpPr txBox="1"/>
          <p:nvPr/>
        </p:nvSpPr>
        <p:spPr>
          <a:xfrm>
            <a:off x="6117928" y="745412"/>
            <a:ext cx="18646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all" dirty="0" smtClean="0"/>
              <a:t>PALIDEZ</a:t>
            </a:r>
            <a:endParaRPr lang="es-ES" sz="3200" cap="all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4554189" y="780050"/>
            <a:ext cx="0" cy="5555178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511119" y="1998152"/>
            <a:ext cx="3500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Es un intento de evitar que un afecto penoso llegue al corazón.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chemeClr val="accent1"/>
                </a:solidFill>
              </a:rPr>
              <a:t>Evitar que la «sangre» llegue.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231936" y="1998152"/>
            <a:ext cx="37203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Es como una isquemia generalizada.</a:t>
            </a:r>
          </a:p>
          <a:p>
            <a:pPr marL="457200" indent="-457200">
              <a:buClr>
                <a:schemeClr val="accent2"/>
              </a:buClr>
              <a:buFont typeface="Wingdings" charset="2"/>
              <a:buChar char="ü"/>
            </a:pPr>
            <a:r>
              <a:rPr lang="es-ES" sz="2800" dirty="0" smtClean="0">
                <a:solidFill>
                  <a:srgbClr val="4F81BD"/>
                </a:solidFill>
              </a:rPr>
              <a:t>Es el intento de inhibir la vida afectiva.</a:t>
            </a:r>
            <a:endParaRPr lang="es-ES" sz="2800" dirty="0">
              <a:solidFill>
                <a:srgbClr val="4F81BD"/>
              </a:solidFill>
            </a:endParaRPr>
          </a:p>
        </p:txBody>
      </p:sp>
      <p:pic>
        <p:nvPicPr>
          <p:cNvPr id="5" name="Imagen 4" descr="images-1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71418" y="4830986"/>
            <a:ext cx="1332008" cy="1676476"/>
          </a:xfrm>
          <a:prstGeom prst="rect">
            <a:avLst/>
          </a:prstGeom>
        </p:spPr>
      </p:pic>
      <p:pic>
        <p:nvPicPr>
          <p:cNvPr id="7" name="Imagen 6" descr="images-12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845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596" y="4815218"/>
            <a:ext cx="1485900" cy="18034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 rot="19197285">
            <a:off x="2656001" y="5073360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coronarias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13" name="CuadroTexto 12"/>
          <p:cNvSpPr txBox="1"/>
          <p:nvPr/>
        </p:nvSpPr>
        <p:spPr>
          <a:xfrm rot="19197285">
            <a:off x="6918319" y="5225760"/>
            <a:ext cx="2189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hemoglobina</a:t>
            </a:r>
            <a:endParaRPr lang="es-ES" sz="40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9567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2" grpId="0"/>
      <p:bldP spid="3" grpId="0"/>
      <p:bldP spid="9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42806" y="325272"/>
            <a:ext cx="57462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latin typeface="+mj-lt"/>
              </a:rPr>
              <a:t>Cuando la vida nos niega la satisfacción de las pulsiones, una </a:t>
            </a:r>
            <a:r>
              <a:rPr lang="es-ES" sz="3200" dirty="0" smtClean="0">
                <a:uFill>
                  <a:solidFill>
                    <a:srgbClr val="FF0000"/>
                  </a:solidFill>
                </a:uFill>
                <a:latin typeface="+mj-lt"/>
              </a:rPr>
              <a:t>alternativa extrema</a:t>
            </a:r>
            <a:r>
              <a:rPr lang="es-ES" sz="3200" dirty="0" smtClean="0">
                <a:latin typeface="+mj-lt"/>
              </a:rPr>
              <a:t> para evitar la desdicha, es el intento de </a:t>
            </a:r>
            <a:r>
              <a:rPr lang="es-ES" sz="3200" dirty="0" smtClean="0">
                <a:uFill>
                  <a:solidFill>
                    <a:srgbClr val="FF0000"/>
                  </a:solidFill>
                </a:uFill>
                <a:latin typeface="+mj-lt"/>
              </a:rPr>
              <a:t>matar las pulsiones</a:t>
            </a:r>
            <a:r>
              <a:rPr lang="es-ES" sz="3200" dirty="0" smtClean="0">
                <a:latin typeface="+mj-lt"/>
              </a:rPr>
              <a:t>, </a:t>
            </a:r>
            <a:r>
              <a:rPr lang="es-ES" sz="3200" dirty="0" smtClean="0">
                <a:uFill>
                  <a:solidFill>
                    <a:srgbClr val="FF0000"/>
                  </a:solidFill>
                </a:uFill>
                <a:latin typeface="+mj-lt"/>
              </a:rPr>
              <a:t>apagar los deseos</a:t>
            </a:r>
            <a:r>
              <a:rPr lang="es-ES" sz="3200" dirty="0" smtClean="0">
                <a:latin typeface="+mj-lt"/>
              </a:rPr>
              <a:t>, </a:t>
            </a:r>
            <a:r>
              <a:rPr lang="es-ES" sz="3200" dirty="0" smtClean="0">
                <a:uFill>
                  <a:solidFill>
                    <a:srgbClr val="FF0000"/>
                  </a:solidFill>
                </a:uFill>
                <a:latin typeface="+mj-lt"/>
              </a:rPr>
              <a:t>inhibir los afectos</a:t>
            </a:r>
            <a:r>
              <a:rPr lang="es-ES" sz="3200" dirty="0" smtClean="0">
                <a:latin typeface="+mj-lt"/>
              </a:rPr>
              <a:t>…</a:t>
            </a:r>
            <a:r>
              <a:rPr lang="es-ES" sz="3200" b="1" i="1" u="sng" dirty="0" smtClean="0">
                <a:latin typeface="+mj-lt"/>
              </a:rPr>
              <a:t>desvitalizar la vida</a:t>
            </a:r>
            <a:r>
              <a:rPr lang="es-ES" sz="3200" dirty="0" smtClean="0">
                <a:latin typeface="+mj-lt"/>
              </a:rPr>
              <a:t>…</a:t>
            </a:r>
            <a:endParaRPr lang="es-ES" sz="3200" dirty="0">
              <a:latin typeface="+mj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6235" y="4042775"/>
            <a:ext cx="84102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i="1" dirty="0">
                <a:latin typeface="Mistral"/>
                <a:cs typeface="Mistral"/>
              </a:rPr>
              <a:t>«</a:t>
            </a:r>
            <a:r>
              <a:rPr lang="es-AR" sz="4000" i="1" dirty="0" smtClean="0">
                <a:latin typeface="Mistral"/>
                <a:cs typeface="Mistral"/>
              </a:rPr>
              <a:t>Si </a:t>
            </a:r>
            <a:r>
              <a:rPr lang="es-AR" sz="4000" i="1" dirty="0">
                <a:latin typeface="Mistral"/>
                <a:cs typeface="Mistral"/>
              </a:rPr>
              <a:t>se lo consigue, entonces se ha resignado toda otra actividad (se ha sacrificado la vida), para recuperar, por otro camino, sólo la dicha del </a:t>
            </a:r>
            <a:r>
              <a:rPr lang="es-AR" sz="4000" i="1" dirty="0" smtClean="0">
                <a:latin typeface="Mistral"/>
                <a:cs typeface="Mistral"/>
              </a:rPr>
              <a:t>sosiego.»</a:t>
            </a:r>
            <a:r>
              <a:rPr lang="es-ES_tradnl" sz="4000" dirty="0" smtClean="0">
                <a:latin typeface="Mistral"/>
                <a:cs typeface="Mistral"/>
              </a:rPr>
              <a:t> </a:t>
            </a:r>
            <a:endParaRPr lang="es-ES" sz="4000" dirty="0">
              <a:latin typeface="Mistral"/>
              <a:cs typeface="Mistral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3" b="96563" l="2119" r="94492">
                        <a14:foregroundMark x1="47034" y1="8750" x2="47034" y2="8750"/>
                        <a14:foregroundMark x1="40678" y1="5938" x2="28390" y2="10625"/>
                        <a14:foregroundMark x1="28814" y1="12188" x2="28814" y2="12188"/>
                        <a14:foregroundMark x1="29661" y1="15000" x2="29661" y2="15000"/>
                        <a14:foregroundMark x1="26695" y1="17500" x2="26695" y2="17500"/>
                        <a14:foregroundMark x1="24153" y1="21250" x2="24153" y2="21250"/>
                        <a14:foregroundMark x1="25847" y1="9688" x2="25847" y2="9688"/>
                        <a14:foregroundMark x1="27119" y1="8750" x2="27119" y2="8750"/>
                        <a14:foregroundMark x1="39407" y1="4375" x2="39407" y2="4375"/>
                        <a14:foregroundMark x1="43644" y1="3750" x2="43644" y2="3750"/>
                        <a14:foregroundMark x1="45339" y1="4063" x2="45339" y2="4063"/>
                        <a14:foregroundMark x1="47034" y1="4063" x2="47034" y2="4063"/>
                        <a14:foregroundMark x1="48729" y1="4063" x2="48729" y2="4063"/>
                        <a14:foregroundMark x1="50000" y1="3438" x2="50000" y2="3438"/>
                        <a14:foregroundMark x1="51695" y1="3750" x2="51695" y2="3750"/>
                        <a14:foregroundMark x1="41949" y1="8125" x2="41949" y2="8125"/>
                        <a14:foregroundMark x1="39831" y1="11250" x2="39831" y2="11250"/>
                        <a14:foregroundMark x1="38136" y1="13438" x2="38136" y2="13438"/>
                        <a14:foregroundMark x1="22034" y1="23125" x2="22034" y2="23125"/>
                        <a14:foregroundMark x1="22034" y1="20313" x2="22034" y2="20313"/>
                        <a14:foregroundMark x1="25424" y1="27187" x2="25424" y2="27187"/>
                        <a14:foregroundMark x1="23305" y1="26875" x2="23305" y2="26875"/>
                        <a14:foregroundMark x1="26271" y1="30000" x2="26271" y2="30000"/>
                        <a14:foregroundMark x1="27966" y1="30938" x2="27966" y2="30938"/>
                        <a14:foregroundMark x1="29661" y1="29688" x2="29661" y2="29688"/>
                        <a14:foregroundMark x1="35169" y1="22500" x2="35169" y2="22500"/>
                        <a14:foregroundMark x1="33475" y1="24688" x2="33475" y2="24688"/>
                        <a14:foregroundMark x1="37712" y1="25938" x2="37712" y2="25938"/>
                        <a14:foregroundMark x1="39831" y1="28125" x2="39831" y2="28125"/>
                        <a14:foregroundMark x1="43644" y1="29688" x2="43644" y2="29688"/>
                        <a14:foregroundMark x1="52542" y1="29688" x2="52542" y2="29688"/>
                        <a14:foregroundMark x1="56780" y1="30000" x2="56780" y2="30000"/>
                        <a14:foregroundMark x1="35593" y1="30938" x2="35593" y2="30938"/>
                        <a14:foregroundMark x1="38983" y1="34688" x2="38983" y2="34688"/>
                        <a14:foregroundMark x1="41949" y1="39375" x2="41949" y2="39375"/>
                        <a14:foregroundMark x1="48729" y1="41875" x2="48729" y2="41875"/>
                        <a14:foregroundMark x1="41949" y1="38125" x2="41949" y2="38125"/>
                        <a14:foregroundMark x1="46186" y1="34688" x2="46186" y2="34688"/>
                        <a14:foregroundMark x1="33475" y1="37500" x2="33475" y2="37500"/>
                        <a14:foregroundMark x1="30508" y1="38438" x2="30508" y2="38438"/>
                        <a14:foregroundMark x1="31780" y1="37500" x2="31780" y2="37500"/>
                        <a14:foregroundMark x1="27966" y1="41250" x2="27966" y2="41250"/>
                        <a14:foregroundMark x1="29661" y1="40625" x2="29661" y2="40625"/>
                        <a14:foregroundMark x1="34322" y1="40625" x2="34322" y2="40625"/>
                        <a14:foregroundMark x1="30508" y1="43125" x2="30508" y2="43125"/>
                        <a14:foregroundMark x1="28390" y1="44375" x2="28390" y2="44375"/>
                        <a14:foregroundMark x1="26695" y1="49375" x2="26695" y2="49375"/>
                        <a14:foregroundMark x1="29661" y1="50938" x2="29661" y2="50938"/>
                        <a14:foregroundMark x1="34322" y1="52188" x2="34322" y2="52188"/>
                        <a14:foregroundMark x1="42797" y1="47500" x2="42797" y2="47500"/>
                        <a14:foregroundMark x1="44915" y1="45625" x2="44915" y2="45625"/>
                        <a14:foregroundMark x1="62288" y1="25938" x2="62288" y2="25938"/>
                        <a14:foregroundMark x1="68220" y1="28125" x2="68220" y2="28125"/>
                        <a14:foregroundMark x1="72881" y1="37500" x2="72881" y2="37500"/>
                        <a14:foregroundMark x1="73305" y1="39688" x2="73305" y2="39688"/>
                        <a14:foregroundMark x1="83898" y1="39063" x2="83898" y2="39063"/>
                        <a14:foregroundMark x1="79237" y1="38750" x2="79237" y2="38750"/>
                        <a14:foregroundMark x1="77966" y1="35625" x2="77966" y2="35625"/>
                        <a14:foregroundMark x1="80085" y1="34063" x2="80085" y2="34063"/>
                        <a14:foregroundMark x1="82203" y1="32188" x2="82203" y2="32188"/>
                        <a14:foregroundMark x1="75424" y1="17813" x2="75424" y2="17813"/>
                        <a14:foregroundMark x1="75847" y1="23125" x2="75847" y2="23125"/>
                        <a14:foregroundMark x1="65254" y1="13125" x2="65254" y2="13125"/>
                        <a14:backgroundMark x1="44492" y1="49688" x2="44492" y2="496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448" y="390179"/>
            <a:ext cx="2670942" cy="362161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16201" y="6166759"/>
            <a:ext cx="20912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FREUD, 1929.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07006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000" l="2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346" y="1163643"/>
            <a:ext cx="1254932" cy="125493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000" l="2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346" y="44207"/>
            <a:ext cx="1254932" cy="12549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000" l="2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74" y="612213"/>
            <a:ext cx="1254932" cy="125493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80142" y="943051"/>
            <a:ext cx="17748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DOLOR</a:t>
            </a:r>
            <a:endParaRPr lang="es-ES" sz="3200" dirty="0">
              <a:latin typeface="Arial Black"/>
              <a:cs typeface="Arial Black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52419" y="373594"/>
            <a:ext cx="23136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AFECTOS</a:t>
            </a:r>
            <a:endParaRPr lang="es-ES" sz="3200" dirty="0">
              <a:latin typeface="Arial Black"/>
              <a:cs typeface="Arial Black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52419" y="1435525"/>
            <a:ext cx="20311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DESEOS</a:t>
            </a:r>
            <a:endParaRPr lang="es-ES" sz="3200" dirty="0">
              <a:latin typeface="Arial Black"/>
              <a:cs typeface="Arial Black"/>
            </a:endParaRPr>
          </a:p>
        </p:txBody>
      </p:sp>
      <p:sp>
        <p:nvSpPr>
          <p:cNvPr id="9" name="Flecha derecha 8"/>
          <p:cNvSpPr/>
          <p:nvPr/>
        </p:nvSpPr>
        <p:spPr>
          <a:xfrm rot="5400000">
            <a:off x="839386" y="2199528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449166" y="3093598"/>
            <a:ext cx="29885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IN-DOLENTE</a:t>
            </a:r>
            <a:endParaRPr lang="es-ES" sz="3200" dirty="0">
              <a:latin typeface="Arial Black"/>
              <a:cs typeface="Arial Black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659277" y="4105548"/>
            <a:ext cx="28135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smtClean="0"/>
              <a:t>Flojo</a:t>
            </a:r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smtClean="0"/>
              <a:t>Perezoso</a:t>
            </a:r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smtClean="0"/>
              <a:t>Abandonado</a:t>
            </a:r>
            <a:endParaRPr lang="es-ES" sz="3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49166" y="3736520"/>
            <a:ext cx="439094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smtClean="0"/>
              <a:t>Insensible</a:t>
            </a:r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smtClean="0"/>
              <a:t>Impasible, Apático</a:t>
            </a:r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smtClean="0"/>
              <a:t>Indiferente</a:t>
            </a:r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 smtClean="0"/>
              <a:t>Desganado</a:t>
            </a:r>
          </a:p>
          <a:p>
            <a:pPr marL="285750" indent="-285750">
              <a:buClr>
                <a:srgbClr val="800000"/>
              </a:buClr>
              <a:buFont typeface="Wingdings" charset="2"/>
              <a:buChar char="ü"/>
            </a:pPr>
            <a:r>
              <a:rPr lang="es-ES" sz="3200" dirty="0"/>
              <a:t>Que no se </a:t>
            </a:r>
            <a:r>
              <a:rPr lang="es-ES" sz="3200" dirty="0" smtClean="0"/>
              <a:t>conmueve</a:t>
            </a:r>
            <a:endParaRPr lang="es-ES" sz="3200" dirty="0"/>
          </a:p>
        </p:txBody>
      </p:sp>
      <p:sp>
        <p:nvSpPr>
          <p:cNvPr id="13" name="CuadroTexto 12"/>
          <p:cNvSpPr txBox="1"/>
          <p:nvPr/>
        </p:nvSpPr>
        <p:spPr>
          <a:xfrm rot="19352489">
            <a:off x="3590584" y="1898378"/>
            <a:ext cx="52762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smtClean="0">
                <a:solidFill>
                  <a:schemeClr val="accent2">
                    <a:lumMod val="50000"/>
                  </a:schemeClr>
                </a:solidFill>
                <a:latin typeface="Mistral"/>
                <a:cs typeface="Mistral"/>
              </a:rPr>
              <a:t>INDOLENCIA</a:t>
            </a:r>
            <a:endParaRPr lang="es-ES" sz="9600" dirty="0">
              <a:solidFill>
                <a:schemeClr val="accent2">
                  <a:lumMod val="50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4" name="Flecha derecha 13"/>
          <p:cNvSpPr/>
          <p:nvPr/>
        </p:nvSpPr>
        <p:spPr>
          <a:xfrm rot="10800000">
            <a:off x="2409866" y="950893"/>
            <a:ext cx="2342552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 rot="19447973">
            <a:off x="836377" y="103521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  <a:latin typeface="Mistral"/>
                <a:cs typeface="Mistral"/>
              </a:rPr>
              <a:t>NO SENTIR</a:t>
            </a:r>
            <a:endParaRPr lang="es-ES" dirty="0">
              <a:solidFill>
                <a:schemeClr val="bg2"/>
              </a:solidFill>
              <a:latin typeface="Mistral"/>
              <a:cs typeface="Mistral"/>
            </a:endParaRPr>
          </a:p>
        </p:txBody>
      </p:sp>
      <p:sp>
        <p:nvSpPr>
          <p:cNvPr id="18" name="CuadroTexto 17"/>
          <p:cNvSpPr txBox="1"/>
          <p:nvPr/>
        </p:nvSpPr>
        <p:spPr>
          <a:xfrm rot="19447973">
            <a:off x="5384049" y="46720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  <a:latin typeface="Mistral"/>
                <a:cs typeface="Mistral"/>
              </a:rPr>
              <a:t>NO SENTIR</a:t>
            </a:r>
            <a:endParaRPr lang="es-ES" dirty="0">
              <a:solidFill>
                <a:schemeClr val="bg2"/>
              </a:solidFill>
              <a:latin typeface="Mistral"/>
              <a:cs typeface="Mistral"/>
            </a:endParaRPr>
          </a:p>
        </p:txBody>
      </p:sp>
      <p:sp>
        <p:nvSpPr>
          <p:cNvPr id="20" name="CuadroTexto 19"/>
          <p:cNvSpPr txBox="1"/>
          <p:nvPr/>
        </p:nvSpPr>
        <p:spPr>
          <a:xfrm rot="19447973">
            <a:off x="5384049" y="158664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  <a:latin typeface="Mistral"/>
                <a:cs typeface="Mistral"/>
              </a:rPr>
              <a:t>NO SENTIR</a:t>
            </a:r>
            <a:endParaRPr lang="es-ES" dirty="0">
              <a:solidFill>
                <a:schemeClr val="bg2"/>
              </a:solidFill>
              <a:latin typeface="Mistral"/>
              <a:cs typeface="Mistr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846774" y="958370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Mistral"/>
                <a:cs typeface="Mistral"/>
              </a:rPr>
              <a:t>FRUSTRACIÓN</a:t>
            </a:r>
            <a:endParaRPr lang="es-ES" sz="2400" dirty="0">
              <a:latin typeface="Mistral"/>
              <a:cs typeface="Mistral"/>
            </a:endParaRPr>
          </a:p>
        </p:txBody>
      </p:sp>
      <p:sp>
        <p:nvSpPr>
          <p:cNvPr id="22" name="Flecha derecha 21"/>
          <p:cNvSpPr/>
          <p:nvPr/>
        </p:nvSpPr>
        <p:spPr>
          <a:xfrm>
            <a:off x="4932043" y="4753474"/>
            <a:ext cx="668605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41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 animBg="1"/>
      <p:bldP spid="10" grpId="0"/>
      <p:bldP spid="11" grpId="0"/>
      <p:bldP spid="13" grpId="0"/>
      <p:bldP spid="14" grpId="0" animBg="1"/>
      <p:bldP spid="16" grpId="0"/>
      <p:bldP spid="18" grpId="0"/>
      <p:bldP spid="20" grpId="0"/>
      <p:bldP spid="21" grpId="0"/>
      <p:bldP spid="2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5529" y="1947251"/>
            <a:ext cx="1841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istral"/>
                <a:cs typeface="Mistral"/>
              </a:rPr>
              <a:t>SANGRE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1823132" y="2820284"/>
            <a:ext cx="484632" cy="61958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378457" y="3553118"/>
            <a:ext cx="1552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istral"/>
                <a:cs typeface="Mistral"/>
              </a:rPr>
              <a:t>Pasión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025016" y="1797392"/>
            <a:ext cx="2660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Mistral"/>
                <a:cs typeface="Mistral"/>
              </a:rPr>
              <a:t>SIN SANGRE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chemeClr val="bg2"/>
              </a:solidFill>
              <a:latin typeface="Mistral"/>
              <a:cs typeface="Mistral"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6952845" y="2737218"/>
            <a:ext cx="484632" cy="619583"/>
          </a:xfrm>
          <a:prstGeom prst="down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443639" y="4611503"/>
            <a:ext cx="1598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  <a:latin typeface="Mistral"/>
                <a:cs typeface="Mistral"/>
              </a:rPr>
              <a:t>APATÍA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rgbClr val="EEECE1"/>
              </a:solidFill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10203" y="500700"/>
            <a:ext cx="1696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ANEMIA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1" name="Flecha abajo 10"/>
          <p:cNvSpPr/>
          <p:nvPr/>
        </p:nvSpPr>
        <p:spPr>
          <a:xfrm rot="3646027">
            <a:off x="5834686" y="5080210"/>
            <a:ext cx="484632" cy="546544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516483" y="4745450"/>
            <a:ext cx="52762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600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  <a:latin typeface="Mistral"/>
                <a:cs typeface="Mistral"/>
              </a:rPr>
              <a:t>INDOLENCIA</a:t>
            </a:r>
            <a:endParaRPr lang="es-ES" sz="9600" dirty="0">
              <a:ln>
                <a:solidFill>
                  <a:schemeClr val="tx1"/>
                </a:solidFill>
              </a:ln>
              <a:solidFill>
                <a:srgbClr val="EEECE1"/>
              </a:solidFill>
              <a:latin typeface="Mistral"/>
              <a:cs typeface="Mistral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012672" y="3356801"/>
            <a:ext cx="2378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n>
                  <a:solidFill>
                    <a:schemeClr val="tx1"/>
                  </a:solidFill>
                </a:ln>
                <a:solidFill>
                  <a:srgbClr val="EEECE1"/>
                </a:solidFill>
                <a:latin typeface="Mistral"/>
                <a:cs typeface="Mistral"/>
              </a:rPr>
              <a:t>Sin Pasión</a:t>
            </a:r>
            <a:endParaRPr lang="es-ES" sz="4800" dirty="0">
              <a:ln>
                <a:solidFill>
                  <a:schemeClr val="tx1"/>
                </a:solidFill>
              </a:ln>
              <a:solidFill>
                <a:srgbClr val="EEECE1"/>
              </a:solidFill>
              <a:latin typeface="Mistral"/>
              <a:cs typeface="Mistral"/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6952845" y="4069370"/>
            <a:ext cx="484632" cy="619583"/>
          </a:xfrm>
          <a:prstGeom prst="downArrow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379556" y="375483"/>
            <a:ext cx="2551730" cy="1199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Lo que corre por las venas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9" name="Flecha curva 18"/>
          <p:cNvSpPr/>
          <p:nvPr/>
        </p:nvSpPr>
        <p:spPr>
          <a:xfrm flipV="1">
            <a:off x="658346" y="1555596"/>
            <a:ext cx="689135" cy="107279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66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Flecha curva 19"/>
          <p:cNvSpPr/>
          <p:nvPr/>
        </p:nvSpPr>
        <p:spPr>
          <a:xfrm flipV="1">
            <a:off x="642843" y="1575230"/>
            <a:ext cx="689135" cy="269000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266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Flecha curva 20"/>
          <p:cNvSpPr/>
          <p:nvPr/>
        </p:nvSpPr>
        <p:spPr>
          <a:xfrm flipV="1">
            <a:off x="4760304" y="1270141"/>
            <a:ext cx="1264712" cy="1231319"/>
          </a:xfrm>
          <a:prstGeom prst="bentArrow">
            <a:avLst>
              <a:gd name="adj1" fmla="val 19968"/>
              <a:gd name="adj2" fmla="val 16823"/>
              <a:gd name="adj3" fmla="val 19969"/>
              <a:gd name="adj4" fmla="val 26621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Flecha abajo 21"/>
          <p:cNvSpPr/>
          <p:nvPr/>
        </p:nvSpPr>
        <p:spPr>
          <a:xfrm>
            <a:off x="4636396" y="1323677"/>
            <a:ext cx="484632" cy="3555533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43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/>
      <p:bldP spid="10" grpId="0"/>
      <p:bldP spid="11" grpId="0" animBg="1"/>
      <p:bldP spid="12" grpId="0"/>
      <p:bldP spid="13" grpId="0"/>
      <p:bldP spid="14" grpId="0" animBg="1"/>
      <p:bldP spid="15" grpId="0"/>
      <p:bldP spid="19" grpId="0" animBg="1"/>
      <p:bldP spid="20" grpId="0" animBg="1"/>
      <p:bldP spid="21" grpId="0" animBg="1"/>
      <p:bldP spid="2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 derecha 2"/>
          <p:cNvSpPr/>
          <p:nvPr/>
        </p:nvSpPr>
        <p:spPr>
          <a:xfrm rot="10800000">
            <a:off x="2509126" y="919281"/>
            <a:ext cx="2214853" cy="484632"/>
          </a:xfrm>
          <a:prstGeom prst="rightArrow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977172" y="819137"/>
            <a:ext cx="22215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cap="small" dirty="0" smtClean="0"/>
              <a:t>Excitación</a:t>
            </a:r>
            <a:endParaRPr lang="es-ES" sz="3200" cap="small" dirty="0"/>
          </a:p>
        </p:txBody>
      </p:sp>
      <p:sp>
        <p:nvSpPr>
          <p:cNvPr id="4" name="CuadroTexto 3"/>
          <p:cNvSpPr txBox="1"/>
          <p:nvPr/>
        </p:nvSpPr>
        <p:spPr>
          <a:xfrm rot="20003953">
            <a:off x="3070101" y="371747"/>
            <a:ext cx="1672754" cy="1610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Congestión Mucosa Genital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38085" y="857321"/>
            <a:ext cx="16892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RUBOR</a:t>
            </a:r>
            <a:endParaRPr lang="es-ES" sz="3200" b="1" dirty="0">
              <a:ln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lecha doblada hacia arriba 5"/>
          <p:cNvSpPr/>
          <p:nvPr/>
        </p:nvSpPr>
        <p:spPr>
          <a:xfrm flipV="1">
            <a:off x="7180542" y="1008928"/>
            <a:ext cx="850392" cy="3204230"/>
          </a:xfrm>
          <a:prstGeom prst="bentUpArrow">
            <a:avLst>
              <a:gd name="adj1" fmla="val 30882"/>
              <a:gd name="adj2" fmla="val 27663"/>
              <a:gd name="adj3" fmla="val 41393"/>
            </a:avLst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 rot="20003953">
            <a:off x="6846794" y="2008146"/>
            <a:ext cx="1672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Conflicto con la Excitación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453817" y="4210656"/>
            <a:ext cx="2736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cap="all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vergüenza</a:t>
            </a:r>
            <a:endParaRPr lang="es-ES" sz="3200" b="1" cap="all" dirty="0">
              <a:ln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Flecha abajo 8"/>
          <p:cNvSpPr/>
          <p:nvPr/>
        </p:nvSpPr>
        <p:spPr>
          <a:xfrm>
            <a:off x="7546302" y="4795432"/>
            <a:ext cx="484632" cy="478761"/>
          </a:xfrm>
          <a:prstGeom prst="downArrow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279113" y="5305172"/>
            <a:ext cx="292900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800000"/>
              </a:buClr>
              <a:buFont typeface="Wingdings" charset="2"/>
              <a:buChar char="ü"/>
            </a:pPr>
            <a:r>
              <a:rPr lang="es-ES" sz="2400" dirty="0" smtClean="0"/>
              <a:t>Ponerse colorado</a:t>
            </a:r>
          </a:p>
          <a:p>
            <a:pPr marL="342900" indent="-342900">
              <a:buClr>
                <a:srgbClr val="800000"/>
              </a:buClr>
              <a:buFont typeface="Wingdings" charset="2"/>
              <a:buChar char="ü"/>
            </a:pPr>
            <a:r>
              <a:rPr lang="es-ES" sz="2400" dirty="0" smtClean="0"/>
              <a:t>Más Sangre</a:t>
            </a:r>
          </a:p>
          <a:p>
            <a:pPr marL="342900" indent="-342900">
              <a:buClr>
                <a:srgbClr val="800000"/>
              </a:buClr>
              <a:buFont typeface="Wingdings" charset="2"/>
              <a:buChar char="ü"/>
            </a:pPr>
            <a:r>
              <a:rPr lang="es-ES" sz="2400" dirty="0" smtClean="0"/>
              <a:t>Más Vida</a:t>
            </a:r>
          </a:p>
        </p:txBody>
      </p:sp>
      <p:sp>
        <p:nvSpPr>
          <p:cNvPr id="11" name="Flecha doblada hacia arriba 10"/>
          <p:cNvSpPr/>
          <p:nvPr/>
        </p:nvSpPr>
        <p:spPr>
          <a:xfrm rot="5400000" flipV="1">
            <a:off x="3813110" y="516449"/>
            <a:ext cx="1739062" cy="3513989"/>
          </a:xfrm>
          <a:prstGeom prst="bentUpArrow">
            <a:avLst>
              <a:gd name="adj1" fmla="val 14580"/>
              <a:gd name="adj2" fmla="val 13213"/>
              <a:gd name="adj3" fmla="val 27314"/>
            </a:avLst>
          </a:prstGeom>
          <a:blipFill rotWithShape="1"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240293" y="2560626"/>
            <a:ext cx="27366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INDOLENCIA</a:t>
            </a:r>
            <a:endParaRPr lang="es-ES" sz="3200" b="1" dirty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 rot="20003953">
            <a:off x="4518171" y="2019220"/>
            <a:ext cx="1672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Inhibición de la Excitación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4" name="Menos 13"/>
          <p:cNvSpPr/>
          <p:nvPr/>
        </p:nvSpPr>
        <p:spPr>
          <a:xfrm>
            <a:off x="7381886" y="1039653"/>
            <a:ext cx="914400" cy="914400"/>
          </a:xfrm>
          <a:prstGeom prst="mathMinus">
            <a:avLst>
              <a:gd name="adj1" fmla="val 13356"/>
            </a:avLst>
          </a:prstGeom>
          <a:blipFill rotWithShape="1">
            <a:blip r:embed="rId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Menos 15"/>
          <p:cNvSpPr/>
          <p:nvPr/>
        </p:nvSpPr>
        <p:spPr>
          <a:xfrm>
            <a:off x="7377760" y="1301123"/>
            <a:ext cx="914400" cy="1193667"/>
          </a:xfrm>
          <a:prstGeom prst="mathMinus">
            <a:avLst>
              <a:gd name="adj1" fmla="val 13356"/>
            </a:avLst>
          </a:prstGeom>
          <a:blipFill rotWithShape="1">
            <a:blip r:embed="rId4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1595310" y="3244083"/>
            <a:ext cx="31286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Porque la imagina desmesuradamente roja, carnal, fogosa.</a:t>
            </a:r>
            <a:endParaRPr lang="es-ES" sz="2400" dirty="0"/>
          </a:p>
        </p:txBody>
      </p:sp>
      <p:sp>
        <p:nvSpPr>
          <p:cNvPr id="17" name="Flecha abajo 16"/>
          <p:cNvSpPr/>
          <p:nvPr/>
        </p:nvSpPr>
        <p:spPr>
          <a:xfrm rot="4332339">
            <a:off x="4376273" y="3349854"/>
            <a:ext cx="484632" cy="597652"/>
          </a:xfrm>
          <a:prstGeom prst="downArrow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doblada hacia arriba 18"/>
          <p:cNvSpPr/>
          <p:nvPr/>
        </p:nvSpPr>
        <p:spPr>
          <a:xfrm rot="5400000">
            <a:off x="-315132" y="3860725"/>
            <a:ext cx="2162166" cy="731520"/>
          </a:xfrm>
          <a:prstGeom prst="bentUpArrow">
            <a:avLst/>
          </a:prstGeom>
          <a:blipFill rotWithShape="1">
            <a:blip r:embed="rId3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976831" y="4548573"/>
            <a:ext cx="4862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/>
              </a:buClr>
              <a:buFont typeface="Wingdings" charset="2"/>
              <a:buChar char="ü"/>
            </a:pPr>
            <a:r>
              <a:rPr lang="es-ES" sz="40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A su vida le falta </a:t>
            </a:r>
            <a:r>
              <a:rPr lang="es-ES" sz="40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istral"/>
                <a:cs typeface="Mistral"/>
              </a:rPr>
              <a:t>pasión</a:t>
            </a:r>
          </a:p>
          <a:p>
            <a:pPr marL="571500" indent="-571500">
              <a:buClr>
                <a:schemeClr val="bg2"/>
              </a:buClr>
              <a:buFont typeface="Wingdings" charset="2"/>
              <a:buChar char="ü"/>
            </a:pPr>
            <a:r>
              <a:rPr lang="es-ES" sz="40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Es el </a:t>
            </a:r>
            <a:r>
              <a:rPr lang="es-ES" sz="40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Mistral"/>
                <a:cs typeface="Mistral"/>
              </a:rPr>
              <a:t>pálido</a:t>
            </a:r>
            <a:r>
              <a:rPr lang="es-ES" sz="40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latin typeface="Mistral"/>
                <a:cs typeface="Mistral"/>
              </a:rPr>
              <a:t> </a:t>
            </a:r>
            <a:r>
              <a:rPr lang="es-ES" sz="4000" dirty="0" smtClean="0">
                <a:ln>
                  <a:solidFill>
                    <a:schemeClr val="tx1"/>
                  </a:solidFill>
                </a:ln>
                <a:latin typeface="Mistral"/>
                <a:cs typeface="Mistral"/>
              </a:rPr>
              <a:t>reflejo de la vida que quisiera vivir</a:t>
            </a:r>
            <a:endParaRPr lang="es-ES" sz="4000" dirty="0">
              <a:ln>
                <a:solidFill>
                  <a:schemeClr val="tx1"/>
                </a:solidFill>
              </a:ln>
              <a:latin typeface="Mistral"/>
              <a:cs typeface="Mistral"/>
            </a:endParaRPr>
          </a:p>
        </p:txBody>
      </p:sp>
      <p:sp>
        <p:nvSpPr>
          <p:cNvPr id="21" name="CuadroTexto 20"/>
          <p:cNvSpPr txBox="1"/>
          <p:nvPr/>
        </p:nvSpPr>
        <p:spPr>
          <a:xfrm rot="20003953">
            <a:off x="-374234" y="3781230"/>
            <a:ext cx="16727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Mistral"/>
                <a:cs typeface="Mistral"/>
              </a:rPr>
              <a:t>Afecto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713636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 animBg="1"/>
      <p:bldP spid="16" grpId="0" animBg="1"/>
      <p:bldP spid="18" grpId="0"/>
      <p:bldP spid="17" grpId="0" animBg="1"/>
      <p:bldP spid="19" grpId="0" animBg="1"/>
      <p:bldP spid="2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s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74" y="189789"/>
            <a:ext cx="2540000" cy="1905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11239" y="1518972"/>
            <a:ext cx="13981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Mistral"/>
                <a:cs typeface="Mistral"/>
              </a:rPr>
              <a:t>Sin color</a:t>
            </a:r>
            <a:endParaRPr lang="es-ES" sz="32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pic>
        <p:nvPicPr>
          <p:cNvPr id="4" name="Imagen 3" descr="images-1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1519" y="262266"/>
            <a:ext cx="2540000" cy="176232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189258" y="1423612"/>
            <a:ext cx="10695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chemeClr val="bg1">
                    <a:lumMod val="50000"/>
                  </a:schemeClr>
                </a:solidFill>
                <a:latin typeface="Mistral"/>
                <a:cs typeface="Mistral"/>
              </a:rPr>
              <a:t>Pálida</a:t>
            </a:r>
            <a:endParaRPr lang="es-ES" sz="3200" dirty="0">
              <a:solidFill>
                <a:schemeClr val="bg1">
                  <a:lumMod val="50000"/>
                </a:schemeClr>
              </a:solidFill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6470" y="3088436"/>
            <a:ext cx="4739467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s-ES" sz="2800" dirty="0" smtClean="0"/>
              <a:t>El sujeto sueña con lo que le falta.</a:t>
            </a:r>
          </a:p>
          <a:p>
            <a:pPr marL="457200" indent="-457200">
              <a:buFont typeface="Wingdings" charset="2"/>
              <a:buChar char="ü"/>
            </a:pPr>
            <a:r>
              <a:rPr lang="es-ES" sz="2800" dirty="0" smtClean="0"/>
              <a:t>Pero como </a:t>
            </a:r>
            <a:r>
              <a:rPr lang="es-ES" sz="2800" dirty="0"/>
              <a:t>la pasión está </a:t>
            </a:r>
            <a:r>
              <a:rPr lang="es-ES" sz="2800" dirty="0" smtClean="0"/>
              <a:t>inhibida</a:t>
            </a:r>
          </a:p>
          <a:p>
            <a:pPr marL="457200" indent="-457200">
              <a:buFont typeface="Wingdings" charset="2"/>
              <a:buChar char="ü"/>
            </a:pPr>
            <a:r>
              <a:rPr lang="es-ES" sz="2800" dirty="0" smtClean="0"/>
              <a:t>Sueña un amor no carnal.</a:t>
            </a:r>
          </a:p>
          <a:p>
            <a:pPr marL="457200" indent="-457200">
              <a:buFont typeface="Wingdings" charset="2"/>
              <a:buChar char="ü"/>
            </a:pPr>
            <a:r>
              <a:rPr lang="es-ES" sz="2800" dirty="0" smtClean="0"/>
              <a:t>Un amor, platónico, </a:t>
            </a:r>
            <a:r>
              <a:rPr lang="es-ES" sz="2800" dirty="0"/>
              <a:t>r</a:t>
            </a:r>
            <a:r>
              <a:rPr lang="es-ES" sz="2800" dirty="0" smtClean="0"/>
              <a:t>omántico, imposible.</a:t>
            </a:r>
            <a:endParaRPr lang="es-ES" sz="2800" dirty="0"/>
          </a:p>
        </p:txBody>
      </p:sp>
      <p:pic>
        <p:nvPicPr>
          <p:cNvPr id="2" name="Imagen 1" descr="1171147241_f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6324" y="3625663"/>
            <a:ext cx="3804477" cy="3023121"/>
          </a:xfrm>
          <a:prstGeom prst="rect">
            <a:avLst/>
          </a:prstGeom>
        </p:spPr>
      </p:pic>
      <p:sp>
        <p:nvSpPr>
          <p:cNvPr id="7" name="Llamada de nube 6"/>
          <p:cNvSpPr/>
          <p:nvPr/>
        </p:nvSpPr>
        <p:spPr>
          <a:xfrm>
            <a:off x="5671519" y="1635362"/>
            <a:ext cx="2382482" cy="1990301"/>
          </a:xfrm>
          <a:prstGeom prst="cloudCallout">
            <a:avLst>
              <a:gd name="adj1" fmla="val -29514"/>
              <a:gd name="adj2" fmla="val 57113"/>
            </a:avLst>
          </a:prstGeom>
          <a:solidFill>
            <a:srgbClr val="D9D9D9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 rot="2117000">
            <a:off x="6802138" y="728008"/>
            <a:ext cx="2518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INDOLENCIA</a:t>
            </a:r>
            <a:endParaRPr lang="es-ES" sz="4400" dirty="0">
              <a:latin typeface="Mistral"/>
              <a:cs typeface="Mistral"/>
            </a:endParaRPr>
          </a:p>
        </p:txBody>
      </p:sp>
      <p:pic>
        <p:nvPicPr>
          <p:cNvPr id="5" name="Imagen 4" descr="images-14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36" b="93989" l="4364" r="89818">
                        <a14:foregroundMark x1="21818" y1="56284" x2="21818" y2="56284"/>
                        <a14:foregroundMark x1="22909" y1="51366" x2="22909" y2="51366"/>
                        <a14:foregroundMark x1="49091" y1="28962" x2="49091" y2="28962"/>
                        <a14:foregroundMark x1="49091" y1="22404" x2="49091" y2="22404"/>
                        <a14:foregroundMark x1="49091" y1="12022" x2="49091" y2="12022"/>
                        <a14:foregroundMark x1="56364" y1="17486" x2="56364" y2="17486"/>
                        <a14:foregroundMark x1="41455" y1="16940" x2="41455" y2="16940"/>
                        <a14:foregroundMark x1="37091" y1="20219" x2="37091" y2="20219"/>
                        <a14:foregroundMark x1="38545" y1="15301" x2="38545" y2="15301"/>
                        <a14:foregroundMark x1="39273" y1="27869" x2="39273" y2="27869"/>
                        <a14:foregroundMark x1="8727" y1="75956" x2="8727" y2="75956"/>
                        <a14:foregroundMark x1="8364" y1="83607" x2="8364" y2="83607"/>
                        <a14:foregroundMark x1="11636" y1="81967" x2="11636" y2="81967"/>
                        <a14:foregroundMark x1="21091" y1="89617" x2="21091" y2="89617"/>
                        <a14:foregroundMark x1="25455" y1="90710" x2="25455" y2="90710"/>
                        <a14:foregroundMark x1="46182" y1="86339" x2="46182" y2="86339"/>
                        <a14:foregroundMark x1="62182" y1="90710" x2="62182" y2="90710"/>
                        <a14:foregroundMark x1="38909" y1="11475" x2="38909" y2="11475"/>
                        <a14:backgroundMark x1="33818" y1="25683" x2="33818" y2="25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519" y="1635362"/>
            <a:ext cx="2509457" cy="166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133431" y="375575"/>
            <a:ext cx="2509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Retorno de lo reprimido</a:t>
            </a:r>
            <a:endParaRPr lang="es-ES" sz="3200" dirty="0"/>
          </a:p>
        </p:txBody>
      </p:sp>
      <p:sp>
        <p:nvSpPr>
          <p:cNvPr id="6" name="Flecha derecha 5"/>
          <p:cNvSpPr/>
          <p:nvPr/>
        </p:nvSpPr>
        <p:spPr>
          <a:xfrm rot="10800000">
            <a:off x="3113181" y="589549"/>
            <a:ext cx="2214853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91622" y="543079"/>
            <a:ext cx="1894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cap="all" dirty="0" smtClean="0">
                <a:solidFill>
                  <a:srgbClr val="000090"/>
                </a:solidFill>
              </a:rPr>
              <a:t>pasión</a:t>
            </a:r>
            <a:endParaRPr lang="es-ES" sz="3600" cap="all" dirty="0">
              <a:solidFill>
                <a:srgbClr val="000090"/>
              </a:solidFill>
            </a:endParaRPr>
          </a:p>
        </p:txBody>
      </p:sp>
      <p:sp>
        <p:nvSpPr>
          <p:cNvPr id="20" name="Flecha abajo 19"/>
          <p:cNvSpPr/>
          <p:nvPr/>
        </p:nvSpPr>
        <p:spPr>
          <a:xfrm>
            <a:off x="1223588" y="1452794"/>
            <a:ext cx="867353" cy="1050322"/>
          </a:xfrm>
          <a:prstGeom prst="down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255559" y="2664145"/>
            <a:ext cx="34152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90"/>
              </a:buClr>
              <a:buFont typeface="Wingdings" charset="2"/>
              <a:buChar char="ü"/>
            </a:pPr>
            <a:r>
              <a:rPr lang="es-ES" sz="3200" dirty="0" smtClean="0"/>
              <a:t>El deseo idealizado no es </a:t>
            </a:r>
            <a:r>
              <a:rPr lang="es-ES" sz="3200" dirty="0" smtClean="0">
                <a:solidFill>
                  <a:srgbClr val="800000"/>
                </a:solidFill>
              </a:rPr>
              <a:t>carnal</a:t>
            </a:r>
            <a:r>
              <a:rPr lang="es-ES" sz="3200" dirty="0" smtClean="0"/>
              <a:t> sino </a:t>
            </a:r>
            <a:r>
              <a:rPr lang="es-ES" sz="3200" dirty="0" smtClean="0">
                <a:solidFill>
                  <a:srgbClr val="000090"/>
                </a:solidFill>
              </a:rPr>
              <a:t>espiritual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4011510" y="2664145"/>
            <a:ext cx="51324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Clr>
                <a:srgbClr val="000090"/>
              </a:buClr>
              <a:buFont typeface="Wingdings" charset="2"/>
              <a:buChar char="ü"/>
            </a:pPr>
            <a:r>
              <a:rPr lang="es-ES" sz="3200" dirty="0" smtClean="0">
                <a:solidFill>
                  <a:prstClr val="black"/>
                </a:solidFill>
              </a:rPr>
              <a:t>No busca </a:t>
            </a:r>
            <a:r>
              <a:rPr lang="es-ES" sz="3200" dirty="0">
                <a:solidFill>
                  <a:prstClr val="black"/>
                </a:solidFill>
              </a:rPr>
              <a:t>la </a:t>
            </a:r>
            <a:r>
              <a:rPr lang="es-ES" sz="3200" dirty="0">
                <a:solidFill>
                  <a:srgbClr val="800000"/>
                </a:solidFill>
              </a:rPr>
              <a:t>satisfacción</a:t>
            </a:r>
            <a:r>
              <a:rPr lang="es-ES" sz="3200" dirty="0">
                <a:solidFill>
                  <a:prstClr val="black"/>
                </a:solidFill>
              </a:rPr>
              <a:t> sino que se </a:t>
            </a:r>
            <a:r>
              <a:rPr lang="es-ES" sz="3200" dirty="0" smtClean="0">
                <a:solidFill>
                  <a:prstClr val="black"/>
                </a:solidFill>
              </a:rPr>
              <a:t>alimenta de </a:t>
            </a:r>
            <a:r>
              <a:rPr lang="es-ES" sz="3200" dirty="0">
                <a:solidFill>
                  <a:prstClr val="black"/>
                </a:solidFill>
              </a:rPr>
              <a:t>la renuncia </a:t>
            </a:r>
            <a:r>
              <a:rPr lang="es-ES" sz="3200" dirty="0">
                <a:solidFill>
                  <a:srgbClr val="000090"/>
                </a:solidFill>
              </a:rPr>
              <a:t>abnegada</a:t>
            </a:r>
          </a:p>
          <a:p>
            <a:endParaRPr lang="es-ES" dirty="0"/>
          </a:p>
        </p:txBody>
      </p:sp>
      <p:sp>
        <p:nvSpPr>
          <p:cNvPr id="23" name="Flecha abajo 22"/>
          <p:cNvSpPr/>
          <p:nvPr/>
        </p:nvSpPr>
        <p:spPr>
          <a:xfrm>
            <a:off x="6611087" y="4355945"/>
            <a:ext cx="867353" cy="740605"/>
          </a:xfrm>
          <a:prstGeom prst="down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5204291" y="5576240"/>
            <a:ext cx="366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smtClean="0">
                <a:solidFill>
                  <a:srgbClr val="000090"/>
                </a:solidFill>
                <a:latin typeface="Mistral"/>
                <a:cs typeface="Mistral"/>
              </a:rPr>
              <a:t>Ideal romántico</a:t>
            </a:r>
            <a:endParaRPr lang="es-ES" sz="4400" cap="all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0" name="Pentágono regular 9"/>
          <p:cNvSpPr/>
          <p:nvPr/>
        </p:nvSpPr>
        <p:spPr>
          <a:xfrm rot="10800000">
            <a:off x="2292292" y="4897201"/>
            <a:ext cx="1719219" cy="1593445"/>
          </a:xfrm>
          <a:prstGeom prst="pentagon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2563342" y="5058651"/>
            <a:ext cx="1262297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" sz="5400" dirty="0" smtClean="0">
                <a:solidFill>
                  <a:schemeClr val="bg1"/>
                </a:solidFill>
                <a:latin typeface="Mistral"/>
                <a:cs typeface="Mistral"/>
              </a:rPr>
              <a:t>VIDA</a:t>
            </a:r>
            <a:endParaRPr lang="es-ES" sz="54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47560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20" grpId="0" animBg="1"/>
      <p:bldP spid="21" grpId="0"/>
      <p:bldP spid="22" grpId="0"/>
      <p:bldP spid="23" grpId="0" animBg="1"/>
      <p:bldP spid="24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069757" y="850920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  <a:cs typeface="Mistral"/>
              </a:rPr>
              <a:t>Filosofía</a:t>
            </a:r>
            <a:endParaRPr lang="es-ES_tradnl" sz="5400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  <a:cs typeface="Mistr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819763" y="897390"/>
            <a:ext cx="18774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_tradnl" sz="5400" dirty="0" smtClean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/>
                <a:cs typeface="Mistral"/>
              </a:rPr>
              <a:t>Ciencia</a:t>
            </a:r>
            <a:endParaRPr lang="es-ES_tradnl" sz="5400" dirty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71764" y="3251616"/>
            <a:ext cx="2169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254061"/>
                </a:solidFill>
                <a:latin typeface="Mistral"/>
                <a:cs typeface="Mistral"/>
              </a:rPr>
              <a:t>Conjeturas</a:t>
            </a:r>
            <a:endParaRPr lang="es-ES" sz="4400" dirty="0">
              <a:solidFill>
                <a:srgbClr val="254061"/>
              </a:solidFill>
              <a:latin typeface="Mistral"/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32372" y="5242201"/>
            <a:ext cx="24419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254061"/>
                </a:solidFill>
                <a:latin typeface="Mistral"/>
                <a:cs typeface="Mistral"/>
              </a:rPr>
              <a:t>Imaginación</a:t>
            </a:r>
            <a:endParaRPr lang="es-ES" sz="4400" dirty="0">
              <a:solidFill>
                <a:srgbClr val="254061"/>
              </a:solidFill>
              <a:latin typeface="Mistral"/>
              <a:cs typeface="Mistral"/>
            </a:endParaRPr>
          </a:p>
        </p:txBody>
      </p:sp>
      <p:sp>
        <p:nvSpPr>
          <p:cNvPr id="13" name="Flecha abajo 12"/>
          <p:cNvSpPr/>
          <p:nvPr/>
        </p:nvSpPr>
        <p:spPr>
          <a:xfrm>
            <a:off x="1416475" y="2063614"/>
            <a:ext cx="1070760" cy="97840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bajo 13"/>
          <p:cNvSpPr/>
          <p:nvPr/>
        </p:nvSpPr>
        <p:spPr>
          <a:xfrm>
            <a:off x="1416475" y="4225120"/>
            <a:ext cx="1070760" cy="97840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5942687" y="5319651"/>
            <a:ext cx="17876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254061"/>
                </a:solidFill>
                <a:latin typeface="Mistral"/>
                <a:cs typeface="Mistral"/>
              </a:rPr>
              <a:t>Realidad</a:t>
            </a:r>
            <a:endParaRPr lang="es-ES" sz="4400" dirty="0">
              <a:solidFill>
                <a:srgbClr val="254061"/>
              </a:solidFill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164526" y="3252211"/>
            <a:ext cx="1358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254061"/>
                </a:solidFill>
                <a:latin typeface="Mistral"/>
                <a:cs typeface="Mistral"/>
              </a:rPr>
              <a:t>Hechos</a:t>
            </a:r>
            <a:endParaRPr lang="es-ES" sz="4400" dirty="0">
              <a:solidFill>
                <a:srgbClr val="254061"/>
              </a:solidFill>
              <a:latin typeface="Mistral"/>
              <a:cs typeface="Mistral"/>
            </a:endParaRPr>
          </a:p>
        </p:txBody>
      </p:sp>
      <p:sp>
        <p:nvSpPr>
          <p:cNvPr id="17" name="Flecha arriba 16"/>
          <p:cNvSpPr/>
          <p:nvPr/>
        </p:nvSpPr>
        <p:spPr>
          <a:xfrm>
            <a:off x="6203188" y="4225120"/>
            <a:ext cx="1172253" cy="978408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arriba 17"/>
          <p:cNvSpPr/>
          <p:nvPr/>
        </p:nvSpPr>
        <p:spPr>
          <a:xfrm>
            <a:off x="6203188" y="2063614"/>
            <a:ext cx="1172253" cy="978408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Distinto de 18"/>
          <p:cNvSpPr/>
          <p:nvPr/>
        </p:nvSpPr>
        <p:spPr>
          <a:xfrm>
            <a:off x="4124597" y="5409189"/>
            <a:ext cx="847194" cy="602364"/>
          </a:xfrm>
          <a:prstGeom prst="mathNotEqual">
            <a:avLst>
              <a:gd name="adj1" fmla="val 23520"/>
              <a:gd name="adj2" fmla="val 6600000"/>
              <a:gd name="adj3" fmla="val 6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0" name="Distinto de 19"/>
          <p:cNvSpPr/>
          <p:nvPr/>
        </p:nvSpPr>
        <p:spPr>
          <a:xfrm>
            <a:off x="4124597" y="3252211"/>
            <a:ext cx="847194" cy="602364"/>
          </a:xfrm>
          <a:prstGeom prst="mathNotEqual">
            <a:avLst>
              <a:gd name="adj1" fmla="val 23520"/>
              <a:gd name="adj2" fmla="val 6600000"/>
              <a:gd name="adj3" fmla="val 6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1" name="Distinto de 20"/>
          <p:cNvSpPr/>
          <p:nvPr/>
        </p:nvSpPr>
        <p:spPr>
          <a:xfrm>
            <a:off x="4124597" y="1125416"/>
            <a:ext cx="847194" cy="602364"/>
          </a:xfrm>
          <a:prstGeom prst="mathNotEqual">
            <a:avLst>
              <a:gd name="adj1" fmla="val 23520"/>
              <a:gd name="adj2" fmla="val 6600000"/>
              <a:gd name="adj3" fmla="val 6355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1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19112" y="402726"/>
            <a:ext cx="709954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90"/>
              </a:buClr>
              <a:buFont typeface="Wingdings" charset="2"/>
              <a:buChar char="ü"/>
            </a:pPr>
            <a:r>
              <a:rPr lang="es-ES" sz="2600" dirty="0" smtClean="0"/>
              <a:t>El romántico escribe y describe la vida pasional que sueña… pero que no vive.</a:t>
            </a:r>
          </a:p>
          <a:p>
            <a:pPr marL="457200" indent="-457200">
              <a:buClr>
                <a:srgbClr val="000090"/>
              </a:buClr>
              <a:buFont typeface="Wingdings" charset="2"/>
              <a:buChar char="ü"/>
            </a:pPr>
            <a:r>
              <a:rPr lang="es-ES" sz="2600" dirty="0"/>
              <a:t>E</a:t>
            </a:r>
            <a:r>
              <a:rPr lang="es-ES" sz="2600" dirty="0" smtClean="0"/>
              <a:t>xalta la belleza bucólica de la vida campestre… pero vive en la ciudad.</a:t>
            </a:r>
          </a:p>
          <a:p>
            <a:pPr marL="457200" indent="-457200">
              <a:buClr>
                <a:srgbClr val="000090"/>
              </a:buClr>
              <a:buFont typeface="Wingdings" charset="2"/>
              <a:buChar char="ü"/>
            </a:pPr>
            <a:r>
              <a:rPr lang="es-ES" sz="2600" dirty="0" smtClean="0"/>
              <a:t>Se enamora de una mujer pudorosa, blanca como la porcelana.</a:t>
            </a:r>
          </a:p>
          <a:p>
            <a:pPr marL="457200" indent="-457200">
              <a:buClr>
                <a:srgbClr val="000090"/>
              </a:buClr>
              <a:buFont typeface="Wingdings" charset="2"/>
              <a:buChar char="ü"/>
            </a:pPr>
            <a:r>
              <a:rPr lang="es-ES" sz="2600" dirty="0" smtClean="0"/>
              <a:t>También la joven virginal que sueña con el </a:t>
            </a:r>
            <a:r>
              <a:rPr lang="es-ES" sz="3200" dirty="0" smtClean="0">
                <a:solidFill>
                  <a:srgbClr val="000090"/>
                </a:solidFill>
                <a:latin typeface="Mistral"/>
                <a:cs typeface="Mistral"/>
              </a:rPr>
              <a:t>Príncipe Azul</a:t>
            </a:r>
            <a:endParaRPr lang="es-ES" sz="2600" dirty="0"/>
          </a:p>
        </p:txBody>
      </p:sp>
      <p:pic>
        <p:nvPicPr>
          <p:cNvPr id="4" name="Imagen 3" descr="images-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42" y="4004118"/>
            <a:ext cx="2333619" cy="2324602"/>
          </a:xfrm>
          <a:prstGeom prst="rect">
            <a:avLst/>
          </a:prstGeom>
        </p:spPr>
      </p:pic>
      <p:pic>
        <p:nvPicPr>
          <p:cNvPr id="6" name="Imagen 5" descr="images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09" y="4205482"/>
            <a:ext cx="2324602" cy="23246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89" y="4456379"/>
            <a:ext cx="2259579" cy="2259579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3546858" y="4755293"/>
            <a:ext cx="2152896" cy="104225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3949554" y="4923765"/>
            <a:ext cx="11592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000090"/>
                </a:solidFill>
                <a:latin typeface="Mistral"/>
                <a:cs typeface="Mistral"/>
              </a:rPr>
              <a:t>nobleza</a:t>
            </a:r>
            <a:endParaRPr lang="es-ES" sz="32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pic>
        <p:nvPicPr>
          <p:cNvPr id="10" name="Imagen 9" descr="images-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677" y="3991920"/>
            <a:ext cx="2433977" cy="23368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551623" y="6180322"/>
            <a:ext cx="16979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solidFill>
                  <a:srgbClr val="000090"/>
                </a:solidFill>
                <a:latin typeface="Mistral"/>
                <a:cs typeface="Mistral"/>
              </a:rPr>
              <a:t>Sangre azul</a:t>
            </a:r>
            <a:endParaRPr lang="es-ES" sz="32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-1215307" y="1695720"/>
            <a:ext cx="366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smtClean="0">
                <a:solidFill>
                  <a:srgbClr val="000090"/>
                </a:solidFill>
                <a:latin typeface="Mistral"/>
                <a:cs typeface="Mistral"/>
              </a:rPr>
              <a:t>Ideal romántico</a:t>
            </a:r>
            <a:endParaRPr lang="es-ES" sz="4400" cap="all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83140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1499" y="340770"/>
            <a:ext cx="6621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smtClean="0">
                <a:latin typeface="Mistral"/>
                <a:cs typeface="Mistral"/>
              </a:rPr>
              <a:t>(breve paréntesis psicológico</a:t>
            </a:r>
            <a:endParaRPr lang="es-ES" sz="4400" cap="all" dirty="0">
              <a:latin typeface="Mistral"/>
              <a:cs typeface="Mistral"/>
            </a:endParaRPr>
          </a:p>
        </p:txBody>
      </p:sp>
      <p:sp>
        <p:nvSpPr>
          <p:cNvPr id="13" name="Flecha curvada hacia abajo 12"/>
          <p:cNvSpPr/>
          <p:nvPr/>
        </p:nvSpPr>
        <p:spPr>
          <a:xfrm rot="10800000">
            <a:off x="1779959" y="4253749"/>
            <a:ext cx="4940819" cy="1537582"/>
          </a:xfrm>
          <a:prstGeom prst="curvedDownArrow">
            <a:avLst/>
          </a:prstGeom>
          <a:solidFill>
            <a:srgbClr val="C4BD97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 rot="2422672">
            <a:off x="2114642" y="4892222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Mistral"/>
                <a:cs typeface="Mistral"/>
              </a:rPr>
              <a:t>QUITAR</a:t>
            </a:r>
            <a:endParaRPr lang="es-ES" sz="2400" dirty="0">
              <a:latin typeface="Mistral"/>
              <a:cs typeface="Mistral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5436433" y="2342847"/>
            <a:ext cx="2298100" cy="2307944"/>
          </a:xfrm>
          <a:prstGeom prst="ellipse">
            <a:avLst/>
          </a:prstGeom>
          <a:solidFill>
            <a:srgbClr val="0000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Flecha curvada hacia abajo 11"/>
          <p:cNvSpPr/>
          <p:nvPr/>
        </p:nvSpPr>
        <p:spPr>
          <a:xfrm>
            <a:off x="1982505" y="1332108"/>
            <a:ext cx="4940819" cy="1537582"/>
          </a:xfrm>
          <a:prstGeom prst="curved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9" name="Explosión 1 18"/>
          <p:cNvSpPr/>
          <p:nvPr/>
        </p:nvSpPr>
        <p:spPr>
          <a:xfrm>
            <a:off x="757719" y="2342847"/>
            <a:ext cx="2231535" cy="2252997"/>
          </a:xfrm>
          <a:prstGeom prst="irregularSeal1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960267" y="3049034"/>
            <a:ext cx="1778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latin typeface="Mistral"/>
                <a:cs typeface="Mistral"/>
              </a:rPr>
              <a:t>CARENCIA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792666" y="2897519"/>
            <a:ext cx="15178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latin typeface="Mistral"/>
                <a:cs typeface="Mistral"/>
              </a:rPr>
              <a:t>OBJETO MALO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15" name="Flecha derecha 14"/>
          <p:cNvSpPr/>
          <p:nvPr/>
        </p:nvSpPr>
        <p:spPr>
          <a:xfrm>
            <a:off x="2989253" y="2956094"/>
            <a:ext cx="2338763" cy="922267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3256918" y="3162896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2400" dirty="0" smtClean="0">
                <a:latin typeface="Mistral"/>
                <a:cs typeface="Mistral"/>
              </a:rPr>
              <a:t>FRUSTRACIÓN</a:t>
            </a:r>
            <a:endParaRPr lang="es-ES" sz="2400" dirty="0"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 rot="2422672">
            <a:off x="5431393" y="1703868"/>
            <a:ext cx="128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atin typeface="Mistral"/>
                <a:cs typeface="Mistral"/>
              </a:rPr>
              <a:t>NOS QUITA</a:t>
            </a:r>
            <a:endParaRPr lang="es-ES" sz="24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272936" y="5843980"/>
            <a:ext cx="37151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Fin del paréntesis.)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991261" y="23699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3934069" y="19213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21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7" grpId="0"/>
      <p:bldP spid="9" grpId="0" animBg="1"/>
      <p:bldP spid="12" grpId="0" animBg="1"/>
      <p:bldP spid="19" grpId="0" animBg="1"/>
      <p:bldP spid="6" grpId="0"/>
      <p:bldP spid="14" grpId="0"/>
      <p:bldP spid="15" grpId="0" animBg="1"/>
      <p:bldP spid="8" grpId="0"/>
      <p:bldP spid="16" grpId="0"/>
      <p:bldP spid="5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000" l="2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82" y="54573"/>
            <a:ext cx="1254932" cy="125493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4280" y="2151242"/>
            <a:ext cx="15183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Evitar</a:t>
            </a:r>
          </a:p>
          <a:p>
            <a:r>
              <a:rPr lang="es-ES" sz="3200" dirty="0" smtClean="0">
                <a:latin typeface="Arial Black"/>
                <a:cs typeface="Arial Black"/>
              </a:rPr>
              <a:t>Dolor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94280" y="358275"/>
            <a:ext cx="16824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Pasión</a:t>
            </a:r>
            <a:endParaRPr lang="es-ES" sz="3200" dirty="0">
              <a:latin typeface="Arial Black"/>
              <a:cs typeface="Arial Black"/>
            </a:endParaRPr>
          </a:p>
        </p:txBody>
      </p:sp>
      <p:sp>
        <p:nvSpPr>
          <p:cNvPr id="4" name="Flecha arriba 3"/>
          <p:cNvSpPr/>
          <p:nvPr/>
        </p:nvSpPr>
        <p:spPr>
          <a:xfrm>
            <a:off x="789912" y="1276710"/>
            <a:ext cx="484632" cy="954329"/>
          </a:xfrm>
          <a:prstGeom prst="upArrow">
            <a:avLst/>
          </a:prstGeom>
          <a:solidFill>
            <a:srgbClr val="8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2088307" y="458419"/>
            <a:ext cx="978408" cy="484632"/>
          </a:xfrm>
          <a:prstGeom prst="rightArrow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3097691" y="389255"/>
            <a:ext cx="30572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Arial Black"/>
                <a:cs typeface="Arial Black"/>
              </a:rPr>
              <a:t>INDOLENCIA</a:t>
            </a:r>
            <a:endParaRPr lang="es-ES" sz="3200" dirty="0">
              <a:latin typeface="Arial Black"/>
              <a:cs typeface="Arial Black"/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4538700" y="1192180"/>
            <a:ext cx="0" cy="5514797"/>
          </a:xfrm>
          <a:prstGeom prst="line">
            <a:avLst/>
          </a:pr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741463" y="1701441"/>
            <a:ext cx="144177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es-ES" sz="2800" b="1" dirty="0" smtClean="0"/>
              <a:t>DESEO</a:t>
            </a:r>
            <a:endParaRPr lang="es-ES" sz="28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270735" y="2739271"/>
            <a:ext cx="1481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TEMOR</a:t>
            </a:r>
            <a:endParaRPr lang="es-ES" sz="28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47155" y="3500636"/>
            <a:ext cx="3664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smtClean="0">
                <a:solidFill>
                  <a:srgbClr val="000090"/>
                </a:solidFill>
                <a:latin typeface="Mistral"/>
                <a:cs typeface="Mistral"/>
              </a:rPr>
              <a:t>Ideal romántico</a:t>
            </a:r>
            <a:endParaRPr lang="es-ES" sz="4400" cap="all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88892" y="5736199"/>
            <a:ext cx="3082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smtClean="0">
                <a:solidFill>
                  <a:srgbClr val="000090"/>
                </a:solidFill>
                <a:latin typeface="Mistral"/>
                <a:cs typeface="Mistral"/>
              </a:rPr>
              <a:t>Príncipe azul</a:t>
            </a:r>
            <a:endParaRPr lang="es-ES" sz="4400" cap="all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7" name="Flecha abajo 16"/>
          <p:cNvSpPr/>
          <p:nvPr/>
        </p:nvSpPr>
        <p:spPr>
          <a:xfrm>
            <a:off x="3153783" y="1075340"/>
            <a:ext cx="484632" cy="597796"/>
          </a:xfrm>
          <a:prstGeom prst="downArrow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abajo 17"/>
          <p:cNvSpPr/>
          <p:nvPr/>
        </p:nvSpPr>
        <p:spPr>
          <a:xfrm>
            <a:off x="5675896" y="2227924"/>
            <a:ext cx="484632" cy="597796"/>
          </a:xfrm>
          <a:prstGeom prst="down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5310184" y="1703691"/>
            <a:ext cx="144177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2800" b="1" dirty="0" smtClean="0"/>
              <a:t>DESEO</a:t>
            </a:r>
            <a:endParaRPr lang="es-ES" sz="2800" b="1" dirty="0"/>
          </a:p>
        </p:txBody>
      </p:sp>
      <p:sp>
        <p:nvSpPr>
          <p:cNvPr id="20" name="Flecha abajo 19"/>
          <p:cNvSpPr/>
          <p:nvPr/>
        </p:nvSpPr>
        <p:spPr>
          <a:xfrm>
            <a:off x="5675896" y="1075340"/>
            <a:ext cx="484632" cy="597796"/>
          </a:xfrm>
          <a:prstGeom prst="down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derecha 20"/>
          <p:cNvSpPr/>
          <p:nvPr/>
        </p:nvSpPr>
        <p:spPr>
          <a:xfrm>
            <a:off x="4183234" y="1707556"/>
            <a:ext cx="978408" cy="4846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/>
          <p:cNvSpPr/>
          <p:nvPr/>
        </p:nvSpPr>
        <p:spPr>
          <a:xfrm>
            <a:off x="4183234" y="3677015"/>
            <a:ext cx="1126950" cy="4846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 derecha 22"/>
          <p:cNvSpPr/>
          <p:nvPr/>
        </p:nvSpPr>
        <p:spPr>
          <a:xfrm>
            <a:off x="4183234" y="5889559"/>
            <a:ext cx="1126950" cy="4846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bajo 23"/>
          <p:cNvSpPr/>
          <p:nvPr/>
        </p:nvSpPr>
        <p:spPr>
          <a:xfrm rot="1541248">
            <a:off x="2817278" y="2332323"/>
            <a:ext cx="484632" cy="1032384"/>
          </a:xfrm>
          <a:prstGeom prst="downArrow">
            <a:avLst/>
          </a:prstGeom>
          <a:solidFill>
            <a:srgbClr val="00009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abajo 24"/>
          <p:cNvSpPr/>
          <p:nvPr/>
        </p:nvSpPr>
        <p:spPr>
          <a:xfrm rot="16200000">
            <a:off x="6974442" y="2721277"/>
            <a:ext cx="484632" cy="597796"/>
          </a:xfrm>
          <a:prstGeom prst="downArrow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 rot="16200000">
            <a:off x="7766700" y="1993028"/>
            <a:ext cx="11849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ES" sz="2400" dirty="0">
                <a:solidFill>
                  <a:srgbClr val="FF0000"/>
                </a:solidFill>
                <a:latin typeface="Mistral"/>
                <a:cs typeface="Mistral"/>
              </a:rPr>
              <a:t>Rojo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2400" dirty="0">
                <a:solidFill>
                  <a:srgbClr val="FF0000"/>
                </a:solidFill>
                <a:latin typeface="Mistral"/>
                <a:cs typeface="Mistral"/>
              </a:rPr>
              <a:t>Fuego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2400" dirty="0">
                <a:solidFill>
                  <a:srgbClr val="FF0000"/>
                </a:solidFill>
                <a:latin typeface="Mistral"/>
                <a:cs typeface="Mistral"/>
              </a:rPr>
              <a:t>Carnal</a:t>
            </a:r>
          </a:p>
          <a:p>
            <a:endParaRPr lang="es-ES" sz="2400" b="1" dirty="0">
              <a:solidFill>
                <a:srgbClr val="800000"/>
              </a:solidFill>
              <a:latin typeface="Mistral"/>
              <a:cs typeface="Mistral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5402101" y="3500636"/>
            <a:ext cx="3664710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4400" cap="all" dirty="0" smtClean="0">
                <a:solidFill>
                  <a:srgbClr val="800000"/>
                </a:solidFill>
                <a:latin typeface="Mistral"/>
                <a:cs typeface="Mistral"/>
              </a:rPr>
              <a:t>Ideal romántico</a:t>
            </a:r>
            <a:endParaRPr lang="es-ES" sz="4400" cap="all" dirty="0">
              <a:solidFill>
                <a:srgbClr val="800000"/>
              </a:solidFill>
              <a:latin typeface="Mistral"/>
              <a:cs typeface="Mistral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510517" y="5736199"/>
            <a:ext cx="308289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4400" cap="all" dirty="0" smtClean="0">
                <a:solidFill>
                  <a:srgbClr val="800000"/>
                </a:solidFill>
                <a:latin typeface="Mistral"/>
                <a:cs typeface="Mistral"/>
              </a:rPr>
              <a:t>Príncipe azul</a:t>
            </a:r>
            <a:endParaRPr lang="es-ES" sz="4400" cap="all" dirty="0">
              <a:solidFill>
                <a:srgbClr val="800000"/>
              </a:solidFill>
              <a:latin typeface="Mistral"/>
              <a:cs typeface="Mistral"/>
            </a:endParaRPr>
          </a:p>
        </p:txBody>
      </p:sp>
      <p:sp>
        <p:nvSpPr>
          <p:cNvPr id="29" name="Pentágono regular 28"/>
          <p:cNvSpPr/>
          <p:nvPr/>
        </p:nvSpPr>
        <p:spPr>
          <a:xfrm rot="10800000">
            <a:off x="6050984" y="4337040"/>
            <a:ext cx="1418208" cy="1259685"/>
          </a:xfrm>
          <a:prstGeom prst="pentagon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6244594" y="4498491"/>
            <a:ext cx="10412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VIDA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31" name="Pentágono regular 30"/>
          <p:cNvSpPr/>
          <p:nvPr/>
        </p:nvSpPr>
        <p:spPr>
          <a:xfrm>
            <a:off x="1323255" y="4321551"/>
            <a:ext cx="1418208" cy="1259685"/>
          </a:xfrm>
          <a:prstGeom prst="pentagon">
            <a:avLst/>
          </a:prstGeom>
          <a:solidFill>
            <a:srgbClr val="00009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1516865" y="4591432"/>
            <a:ext cx="10412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FFFFFF"/>
                </a:solidFill>
                <a:latin typeface="Mistral"/>
                <a:cs typeface="Mistral"/>
              </a:rPr>
              <a:t>VIDA</a:t>
            </a:r>
            <a:endParaRPr lang="es-ES" sz="4000" dirty="0">
              <a:solidFill>
                <a:srgbClr val="FFFFFF"/>
              </a:solidFill>
              <a:latin typeface="Mistral"/>
              <a:cs typeface="Mistral"/>
            </a:endParaRPr>
          </a:p>
        </p:txBody>
      </p:sp>
      <p:sp>
        <p:nvSpPr>
          <p:cNvPr id="33" name="Flecha derecha 32"/>
          <p:cNvSpPr/>
          <p:nvPr/>
        </p:nvSpPr>
        <p:spPr>
          <a:xfrm>
            <a:off x="4183234" y="4721745"/>
            <a:ext cx="1126950" cy="484632"/>
          </a:xfrm>
          <a:prstGeom prst="rightArrow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 rot="19447973">
            <a:off x="696985" y="47757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  <a:latin typeface="Mistral"/>
                <a:cs typeface="Mistral"/>
              </a:rPr>
              <a:t>NO SENTIR</a:t>
            </a:r>
            <a:endParaRPr lang="es-ES" dirty="0">
              <a:solidFill>
                <a:schemeClr val="bg2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21783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6" grpId="0" animBg="1"/>
      <p:bldP spid="7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26" grpId="0"/>
      <p:bldP spid="28" grpId="0"/>
      <p:bldP spid="29" grpId="0" animBg="1"/>
      <p:bldP spid="30" grpId="0"/>
      <p:bldP spid="31" grpId="0" animBg="1"/>
      <p:bldP spid="32" grpId="0"/>
      <p:bldP spid="33" grpId="0" animBg="1"/>
      <p:bldP spid="3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s-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69" y="366543"/>
            <a:ext cx="3327400" cy="2438400"/>
          </a:xfrm>
          <a:prstGeom prst="rect">
            <a:avLst/>
          </a:prstGeom>
        </p:spPr>
      </p:pic>
      <p:pic>
        <p:nvPicPr>
          <p:cNvPr id="3" name="Imagen 2" descr="images-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5577" y="707313"/>
            <a:ext cx="2387600" cy="3403600"/>
          </a:xfrm>
          <a:prstGeom prst="rect">
            <a:avLst/>
          </a:prstGeom>
        </p:spPr>
      </p:pic>
      <p:pic>
        <p:nvPicPr>
          <p:cNvPr id="4" name="Imagen 3" descr="images-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526" y="1989203"/>
            <a:ext cx="2725827" cy="2347240"/>
          </a:xfrm>
          <a:prstGeom prst="rect">
            <a:avLst/>
          </a:prstGeom>
        </p:spPr>
      </p:pic>
      <p:pic>
        <p:nvPicPr>
          <p:cNvPr id="13" name="Imagen 12" descr="images-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988" y="2364663"/>
            <a:ext cx="3390900" cy="2400300"/>
          </a:xfrm>
          <a:prstGeom prst="rect">
            <a:avLst/>
          </a:prstGeom>
        </p:spPr>
      </p:pic>
      <p:pic>
        <p:nvPicPr>
          <p:cNvPr id="5" name="Imagen 4" descr="images-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446475"/>
            <a:ext cx="3505200" cy="2324100"/>
          </a:xfrm>
          <a:prstGeom prst="rect">
            <a:avLst/>
          </a:prstGeom>
        </p:spPr>
      </p:pic>
      <p:pic>
        <p:nvPicPr>
          <p:cNvPr id="6" name="Imagen 5" descr="images-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3503" y="2804943"/>
            <a:ext cx="3441700" cy="2362200"/>
          </a:xfrm>
          <a:prstGeom prst="rect">
            <a:avLst/>
          </a:prstGeom>
        </p:spPr>
      </p:pic>
      <p:pic>
        <p:nvPicPr>
          <p:cNvPr id="7" name="Imagen 6" descr="images-34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203" y="326313"/>
            <a:ext cx="2146300" cy="3784600"/>
          </a:xfrm>
          <a:prstGeom prst="rect">
            <a:avLst/>
          </a:prstGeom>
        </p:spPr>
      </p:pic>
      <p:pic>
        <p:nvPicPr>
          <p:cNvPr id="8" name="Imagen 7" descr="images-3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2" y="707313"/>
            <a:ext cx="2857500" cy="2857500"/>
          </a:xfrm>
          <a:prstGeom prst="rect">
            <a:avLst/>
          </a:prstGeom>
        </p:spPr>
      </p:pic>
      <p:pic>
        <p:nvPicPr>
          <p:cNvPr id="9" name="Imagen 8" descr="images-4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969" y="1522243"/>
            <a:ext cx="2235200" cy="3644900"/>
          </a:xfrm>
          <a:prstGeom prst="rect">
            <a:avLst/>
          </a:prstGeom>
        </p:spPr>
      </p:pic>
      <p:pic>
        <p:nvPicPr>
          <p:cNvPr id="10" name="Imagen 9" descr="images-5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512" y="3104543"/>
            <a:ext cx="3289300" cy="2463800"/>
          </a:xfrm>
          <a:prstGeom prst="rect">
            <a:avLst/>
          </a:prstGeom>
        </p:spPr>
      </p:pic>
      <p:pic>
        <p:nvPicPr>
          <p:cNvPr id="14" name="Imagen 13" descr="images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062" y="3422650"/>
            <a:ext cx="2755900" cy="2946400"/>
          </a:xfrm>
          <a:prstGeom prst="rect">
            <a:avLst/>
          </a:prstGeom>
        </p:spPr>
      </p:pic>
      <p:pic>
        <p:nvPicPr>
          <p:cNvPr id="11" name="Imagen 10" descr="images-16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3422650"/>
            <a:ext cx="3454400" cy="2349500"/>
          </a:xfrm>
          <a:prstGeom prst="rect">
            <a:avLst/>
          </a:prstGeom>
        </p:spPr>
      </p:pic>
      <p:pic>
        <p:nvPicPr>
          <p:cNvPr id="12" name="Imagen 11" descr="images-3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713" y="505948"/>
            <a:ext cx="4303451" cy="55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0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50" y="321983"/>
            <a:ext cx="1626781" cy="2171836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2369733" y="413762"/>
            <a:ext cx="3097694" cy="655018"/>
          </a:xfrm>
          <a:prstGeom prst="righ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6040499" y="321983"/>
            <a:ext cx="2014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ANÉMICO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40499" y="1091424"/>
            <a:ext cx="24929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Muerto en vida</a:t>
            </a: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Pálido</a:t>
            </a: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Necesita Sangre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7" name="Flecha derecha 6"/>
          <p:cNvSpPr/>
          <p:nvPr/>
        </p:nvSpPr>
        <p:spPr>
          <a:xfrm rot="1487101">
            <a:off x="2342764" y="1855312"/>
            <a:ext cx="3566606" cy="655018"/>
          </a:xfrm>
          <a:prstGeom prst="righ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040499" y="2810837"/>
            <a:ext cx="201494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0800000" rev="0"/>
              </a:camera>
              <a:lightRig rig="threePt" dir="t"/>
            </a:scene3d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ANÉMICO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40499" y="3615917"/>
            <a:ext cx="22493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Pasional</a:t>
            </a: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Erótico</a:t>
            </a: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>
                <a:latin typeface="Mistral"/>
                <a:cs typeface="Mistral"/>
              </a:rPr>
              <a:t>C</a:t>
            </a:r>
            <a:r>
              <a:rPr lang="es-ES" sz="3200" dirty="0" smtClean="0">
                <a:latin typeface="Mistral"/>
                <a:cs typeface="Mistral"/>
              </a:rPr>
              <a:t>arnal</a:t>
            </a: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Chupa Sangre</a:t>
            </a: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Fortaleza</a:t>
            </a:r>
          </a:p>
          <a:p>
            <a:pPr marL="285750" indent="-285750">
              <a:buClr>
                <a:srgbClr val="660066"/>
              </a:buClr>
              <a:buFont typeface="Wingdings" charset="2"/>
              <a:buChar char="ü"/>
            </a:pPr>
            <a:r>
              <a:rPr lang="es-ES" sz="3200" dirty="0" smtClean="0">
                <a:latin typeface="Mistral"/>
                <a:cs typeface="Mistral"/>
              </a:rPr>
              <a:t>Inmortal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051227" y="367292"/>
            <a:ext cx="14927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representa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 rot="1476967">
            <a:off x="3237087" y="1761981"/>
            <a:ext cx="14927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representa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13" name="Flecha derecha 12"/>
          <p:cNvSpPr/>
          <p:nvPr/>
        </p:nvSpPr>
        <p:spPr>
          <a:xfrm rot="5400000">
            <a:off x="235034" y="2797965"/>
            <a:ext cx="980886" cy="655018"/>
          </a:xfrm>
          <a:prstGeom prst="righ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3299045" y="3615917"/>
            <a:ext cx="2741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OBJETO IDEAL DESEADO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17" name="Flecha derecha 16"/>
          <p:cNvSpPr/>
          <p:nvPr/>
        </p:nvSpPr>
        <p:spPr>
          <a:xfrm rot="2702486">
            <a:off x="1887652" y="2771922"/>
            <a:ext cx="1752797" cy="655018"/>
          </a:xfrm>
          <a:prstGeom prst="righ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izquierda 17"/>
          <p:cNvSpPr/>
          <p:nvPr/>
        </p:nvSpPr>
        <p:spPr>
          <a:xfrm>
            <a:off x="5204120" y="4246997"/>
            <a:ext cx="743446" cy="853528"/>
          </a:xfrm>
          <a:prstGeom prst="lef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 rot="2723714">
            <a:off x="1990173" y="2692171"/>
            <a:ext cx="14927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representa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19850" y="3702781"/>
            <a:ext cx="1796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OBJETO TEMIDO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21" name="Flecha izquierda 20"/>
          <p:cNvSpPr/>
          <p:nvPr/>
        </p:nvSpPr>
        <p:spPr>
          <a:xfrm>
            <a:off x="2039559" y="4280829"/>
            <a:ext cx="743446" cy="853528"/>
          </a:xfrm>
          <a:prstGeom prst="leftArrow">
            <a:avLst/>
          </a:prstGeom>
          <a:solidFill>
            <a:srgbClr val="8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968" y="5026220"/>
            <a:ext cx="1566523" cy="1723549"/>
          </a:xfrm>
          <a:prstGeom prst="rect">
            <a:avLst/>
          </a:prstGeom>
        </p:spPr>
      </p:pic>
      <p:pic>
        <p:nvPicPr>
          <p:cNvPr id="26" name="Imagen 25" descr="images-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9045" y="4883665"/>
            <a:ext cx="1912578" cy="1799101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 rot="5400000">
            <a:off x="475681" y="2783673"/>
            <a:ext cx="6627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>
                <a:latin typeface="Mistral"/>
                <a:cs typeface="Mistral"/>
              </a:rPr>
              <a:t>r</a:t>
            </a:r>
            <a:r>
              <a:rPr lang="es-ES" sz="3200" dirty="0" err="1" smtClean="0">
                <a:latin typeface="Mistral"/>
                <a:cs typeface="Mistral"/>
              </a:rPr>
              <a:t>ep.</a:t>
            </a:r>
            <a:endParaRPr lang="es-ES" sz="32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194944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3" grpId="0" animBg="1"/>
      <p:bldP spid="15" grpId="0"/>
      <p:bldP spid="17" grpId="0" animBg="1"/>
      <p:bldP spid="18" grpId="0" animBg="1"/>
      <p:bldP spid="19" grpId="0"/>
      <p:bldP spid="20" grpId="0"/>
      <p:bldP spid="21" grpId="0" animBg="1"/>
      <p:bldP spid="2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384008" y="55560"/>
            <a:ext cx="19344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smtClean="0">
                <a:solidFill>
                  <a:srgbClr val="FF0000"/>
                </a:solidFill>
                <a:latin typeface="Mistral"/>
                <a:cs typeface="Mistral"/>
              </a:rPr>
              <a:t>VAMPIRO</a:t>
            </a:r>
            <a:endParaRPr lang="es-ES" sz="4400" cap="all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pic>
        <p:nvPicPr>
          <p:cNvPr id="3" name="Imagen 2" descr="images-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919" y="391353"/>
            <a:ext cx="2590800" cy="31369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23913" y="1769851"/>
            <a:ext cx="50492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charset="2"/>
              <a:buChar char="ü"/>
            </a:pPr>
            <a:r>
              <a:rPr lang="es-ES" sz="2800" dirty="0" smtClean="0"/>
              <a:t>Parásito chupasangre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ü"/>
            </a:pPr>
            <a:r>
              <a:rPr lang="es-ES" sz="2800" dirty="0" smtClean="0"/>
              <a:t>Murciélago</a:t>
            </a:r>
          </a:p>
          <a:p>
            <a:pPr marL="285750" indent="-285750">
              <a:buClr>
                <a:srgbClr val="FF0000"/>
              </a:buClr>
              <a:buFont typeface="Wingdings" charset="2"/>
              <a:buChar char="ü"/>
            </a:pPr>
            <a:r>
              <a:rPr lang="es-ES" sz="4000" dirty="0" smtClean="0">
                <a:latin typeface="Mistral"/>
                <a:cs typeface="Mistral"/>
              </a:rPr>
              <a:t>PORFIRIAS</a:t>
            </a:r>
            <a:endParaRPr lang="es-ES" sz="4000" dirty="0">
              <a:latin typeface="Mistral"/>
              <a:cs typeface="Mistral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9" b="93284" l="2188" r="9687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3581" y="3359050"/>
            <a:ext cx="2340062" cy="97990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02654" y="971609"/>
            <a:ext cx="35539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solidFill>
                  <a:srgbClr val="FF0000"/>
                </a:solidFill>
                <a:latin typeface="Mistral"/>
                <a:cs typeface="Mistral"/>
              </a:rPr>
              <a:t>¿Mito o Realidad?</a:t>
            </a:r>
            <a:endParaRPr lang="es-ES" sz="44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63309" y="4497007"/>
            <a:ext cx="4104437" cy="193899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 smtClean="0">
                <a:latin typeface="Mistral"/>
                <a:cs typeface="Mistral"/>
              </a:rPr>
              <a:t>Patología del HEMO</a:t>
            </a:r>
          </a:p>
          <a:p>
            <a:pPr marL="28575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 smtClean="0">
                <a:latin typeface="Mistral"/>
                <a:cs typeface="Mistral"/>
              </a:rPr>
              <a:t>Anemia Hemolítica</a:t>
            </a:r>
          </a:p>
          <a:p>
            <a:pPr marL="28575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 err="1" smtClean="0">
                <a:latin typeface="Mistral"/>
                <a:cs typeface="Mistral"/>
              </a:rPr>
              <a:t>Fotosensibilidad</a:t>
            </a:r>
            <a:endParaRPr lang="es-ES" sz="4000" dirty="0" smtClean="0">
              <a:latin typeface="Mistral"/>
              <a:cs typeface="Mistr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220335" y="4497007"/>
            <a:ext cx="355738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>
                <a:solidFill>
                  <a:prstClr val="black"/>
                </a:solidFill>
                <a:latin typeface="Mistral"/>
                <a:cs typeface="Mistral"/>
              </a:rPr>
              <a:t>Boca abierta</a:t>
            </a:r>
          </a:p>
          <a:p>
            <a:pPr marL="285750" lvl="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>
                <a:solidFill>
                  <a:prstClr val="black"/>
                </a:solidFill>
                <a:latin typeface="Mistral"/>
                <a:cs typeface="Mistral"/>
              </a:rPr>
              <a:t>Encías retraídas</a:t>
            </a:r>
          </a:p>
          <a:p>
            <a:pPr marL="285750" lvl="0" indent="-285750">
              <a:buClr>
                <a:srgbClr val="FF0000"/>
              </a:buClr>
              <a:buFont typeface="Arial"/>
              <a:buChar char="•"/>
            </a:pPr>
            <a:r>
              <a:rPr lang="es-ES" sz="4000" dirty="0" err="1">
                <a:solidFill>
                  <a:prstClr val="black"/>
                </a:solidFill>
                <a:latin typeface="Mistral"/>
                <a:cs typeface="Mistral"/>
              </a:rPr>
              <a:t>Tto</a:t>
            </a:r>
            <a:r>
              <a:rPr lang="es-ES" sz="4000" dirty="0">
                <a:solidFill>
                  <a:prstClr val="black"/>
                </a:solidFill>
                <a:latin typeface="Mistral"/>
                <a:cs typeface="Mistral"/>
              </a:rPr>
              <a:t>. Glóbulos rojos</a:t>
            </a:r>
          </a:p>
          <a:p>
            <a:endParaRPr lang="es-ES" dirty="0"/>
          </a:p>
        </p:txBody>
      </p:sp>
      <p:sp>
        <p:nvSpPr>
          <p:cNvPr id="8" name="Flecha abajo 7"/>
          <p:cNvSpPr/>
          <p:nvPr/>
        </p:nvSpPr>
        <p:spPr>
          <a:xfrm>
            <a:off x="944794" y="3515438"/>
            <a:ext cx="960285" cy="591169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05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7000" l="2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299" y="2605794"/>
            <a:ext cx="1254932" cy="125493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rot="2193376">
            <a:off x="7047250" y="590831"/>
            <a:ext cx="2238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En Síntesis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4883" y="1165544"/>
            <a:ext cx="51266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s-ES" sz="4000" dirty="0" smtClean="0">
                <a:latin typeface="Mistral"/>
                <a:cs typeface="Mistral"/>
              </a:rPr>
              <a:t>Por temor a la frustración  y al dolor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4000" dirty="0" smtClean="0">
                <a:latin typeface="Mistral"/>
                <a:cs typeface="Mistral"/>
              </a:rPr>
              <a:t>Por temor a la intensidad de las pasiones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4000" dirty="0" smtClean="0">
                <a:latin typeface="Mistral"/>
                <a:cs typeface="Mistral"/>
              </a:rPr>
              <a:t>Por miedo a la excitación, imaginándola demasiado roja, carnal y fogosa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4" name="Flecha doblada hacia arriba 3"/>
          <p:cNvSpPr/>
          <p:nvPr/>
        </p:nvSpPr>
        <p:spPr>
          <a:xfrm flipV="1">
            <a:off x="5653294" y="1663243"/>
            <a:ext cx="2245827" cy="1019380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errar corchete 4"/>
          <p:cNvSpPr/>
          <p:nvPr/>
        </p:nvSpPr>
        <p:spPr>
          <a:xfrm>
            <a:off x="5080215" y="1332102"/>
            <a:ext cx="464654" cy="4234647"/>
          </a:xfrm>
          <a:prstGeom prst="rightBracket">
            <a:avLst/>
          </a:prstGeom>
          <a:ln w="76200" cmpd="sng"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447972" y="2881055"/>
            <a:ext cx="2344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latin typeface="Mistral"/>
                <a:cs typeface="Mistral"/>
              </a:rPr>
              <a:t>Vida Afectiva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8" name="Flecha abajo 7"/>
          <p:cNvSpPr/>
          <p:nvPr/>
        </p:nvSpPr>
        <p:spPr>
          <a:xfrm>
            <a:off x="7078228" y="3841409"/>
            <a:ext cx="1177123" cy="604093"/>
          </a:xfrm>
          <a:prstGeom prst="downArrow">
            <a:avLst/>
          </a:prstGeom>
          <a:blipFill rotWithShape="1"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6221786" y="4801762"/>
            <a:ext cx="2518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INDOLENCIA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1" name="CuadroTexto 10"/>
          <p:cNvSpPr txBox="1"/>
          <p:nvPr/>
        </p:nvSpPr>
        <p:spPr>
          <a:xfrm rot="19447973">
            <a:off x="7103002" y="3028795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  <a:latin typeface="Mistral"/>
                <a:cs typeface="Mistral"/>
              </a:rPr>
              <a:t>NO SENTIR</a:t>
            </a:r>
            <a:endParaRPr lang="es-ES" dirty="0">
              <a:solidFill>
                <a:schemeClr val="bg2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058516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 animBg="1"/>
      <p:bldP spid="9" grpId="0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echa izquierda 14"/>
          <p:cNvSpPr/>
          <p:nvPr/>
        </p:nvSpPr>
        <p:spPr>
          <a:xfrm>
            <a:off x="2880855" y="4037257"/>
            <a:ext cx="1876737" cy="484632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757592" y="1378284"/>
            <a:ext cx="46867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Mistral"/>
                <a:cs typeface="Mistral"/>
              </a:rPr>
              <a:t>S</a:t>
            </a:r>
            <a:r>
              <a:rPr lang="es-ES" sz="4000" dirty="0" smtClean="0">
                <a:latin typeface="Mistral"/>
                <a:cs typeface="Mistral"/>
              </a:rPr>
              <a:t>e vuelve anestesiada, indolora, incolora…</a:t>
            </a:r>
          </a:p>
          <a:p>
            <a:r>
              <a:rPr lang="es-ES" sz="4000" dirty="0">
                <a:latin typeface="Mistral"/>
                <a:cs typeface="Mistral"/>
              </a:rPr>
              <a:t>H</a:t>
            </a:r>
            <a:r>
              <a:rPr lang="es-ES" sz="4000" dirty="0" smtClean="0">
                <a:latin typeface="Mistral"/>
                <a:cs typeface="Mistral"/>
              </a:rPr>
              <a:t>a perdido toda motivación; todo interés</a:t>
            </a:r>
          </a:p>
          <a:p>
            <a:r>
              <a:rPr lang="es-ES" sz="4000" dirty="0">
                <a:solidFill>
                  <a:srgbClr val="FF0000"/>
                </a:solidFill>
                <a:latin typeface="Mistral"/>
                <a:cs typeface="Mistral"/>
              </a:rPr>
              <a:t>L</a:t>
            </a:r>
            <a:r>
              <a:rPr lang="es-ES" sz="4000" dirty="0" smtClean="0">
                <a:solidFill>
                  <a:srgbClr val="FF0000"/>
                </a:solidFill>
                <a:latin typeface="Mistral"/>
                <a:cs typeface="Mistral"/>
              </a:rPr>
              <a:t>e falta pasión</a:t>
            </a:r>
            <a:endParaRPr lang="es-ES" sz="4000" dirty="0">
              <a:solidFill>
                <a:srgbClr val="FF0000"/>
              </a:solidFill>
              <a:latin typeface="Mistral"/>
              <a:cs typeface="Mistr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4883" y="176731"/>
            <a:ext cx="2518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INDOLENCIA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Flecha doblada hacia arriba 3"/>
          <p:cNvSpPr/>
          <p:nvPr/>
        </p:nvSpPr>
        <p:spPr>
          <a:xfrm flipV="1">
            <a:off x="2673171" y="529422"/>
            <a:ext cx="4451521" cy="729062"/>
          </a:xfrm>
          <a:prstGeom prst="bent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263849" y="3060736"/>
            <a:ext cx="24621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latin typeface="Mistral"/>
                <a:cs typeface="Mistral"/>
              </a:rPr>
              <a:t>Los deseos reprimidos retornan, pero privados de su intensidad, roja</a:t>
            </a:r>
            <a:r>
              <a:rPr lang="es-ES" sz="3600" dirty="0">
                <a:latin typeface="Mistral"/>
                <a:cs typeface="Mistral"/>
              </a:rPr>
              <a:t> </a:t>
            </a:r>
            <a:r>
              <a:rPr lang="es-ES" sz="3600" dirty="0" smtClean="0">
                <a:latin typeface="Mistral"/>
                <a:cs typeface="Mistral"/>
              </a:rPr>
              <a:t>y carnal. </a:t>
            </a:r>
            <a:endParaRPr lang="es-ES" sz="3600" dirty="0">
              <a:latin typeface="Mistral"/>
              <a:cs typeface="Mistral"/>
            </a:endParaRPr>
          </a:p>
        </p:txBody>
      </p:sp>
      <p:sp>
        <p:nvSpPr>
          <p:cNvPr id="8" name="Flecha arriba 7"/>
          <p:cNvSpPr/>
          <p:nvPr/>
        </p:nvSpPr>
        <p:spPr>
          <a:xfrm>
            <a:off x="789912" y="2602510"/>
            <a:ext cx="1351986" cy="427246"/>
          </a:xfrm>
          <a:prstGeom prst="up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112180" y="1781296"/>
            <a:ext cx="3031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cap="all" dirty="0" smtClean="0">
                <a:solidFill>
                  <a:srgbClr val="000090"/>
                </a:solidFill>
                <a:latin typeface="Mistral"/>
                <a:cs typeface="Mistral"/>
              </a:rPr>
              <a:t>Ideal romántico</a:t>
            </a:r>
            <a:endParaRPr lang="es-ES" sz="3600" cap="all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0" name="Flecha doblada hacia arriba 9"/>
          <p:cNvSpPr/>
          <p:nvPr/>
        </p:nvSpPr>
        <p:spPr>
          <a:xfrm rot="10800000" flipH="1">
            <a:off x="3144154" y="2044621"/>
            <a:ext cx="912058" cy="2762197"/>
          </a:xfrm>
          <a:prstGeom prst="bentUp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4043549" y="4698391"/>
            <a:ext cx="4477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rgbClr val="000090"/>
                </a:solidFill>
                <a:latin typeface="Mistral"/>
                <a:cs typeface="Mistral"/>
              </a:rPr>
              <a:t>Le parece un pálido reflejo de la que quisiera vivir</a:t>
            </a:r>
            <a:endParaRPr lang="es-ES" sz="40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12" name="Pentágono regular 11"/>
          <p:cNvSpPr/>
          <p:nvPr/>
        </p:nvSpPr>
        <p:spPr>
          <a:xfrm rot="10800000">
            <a:off x="7285881" y="285161"/>
            <a:ext cx="1418208" cy="1259685"/>
          </a:xfrm>
          <a:prstGeom prst="pentagon">
            <a:avLst/>
          </a:prstGeom>
          <a:blipFill rotWithShape="1"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7479491" y="446612"/>
            <a:ext cx="104128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s-ES" sz="4000" dirty="0" smtClean="0">
                <a:latin typeface="Mistral"/>
                <a:cs typeface="Mistral"/>
              </a:rPr>
              <a:t>VIDA</a:t>
            </a:r>
            <a:endParaRPr lang="es-ES" sz="40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 rot="19270024">
            <a:off x="3276030" y="311995"/>
            <a:ext cx="954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Mistral"/>
                <a:cs typeface="Mistral"/>
              </a:rPr>
              <a:t>Apatía</a:t>
            </a:r>
            <a:endParaRPr lang="es-ES" sz="2800" dirty="0">
              <a:latin typeface="Mistral"/>
              <a:cs typeface="Mistral"/>
            </a:endParaRPr>
          </a:p>
        </p:txBody>
      </p:sp>
      <p:sp>
        <p:nvSpPr>
          <p:cNvPr id="14" name="CuadroTexto 13"/>
          <p:cNvSpPr txBox="1"/>
          <p:nvPr/>
        </p:nvSpPr>
        <p:spPr>
          <a:xfrm rot="19270024">
            <a:off x="4240048" y="335275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Mistral"/>
                <a:cs typeface="Mistral"/>
              </a:rPr>
              <a:t>Indiferencia</a:t>
            </a:r>
            <a:endParaRPr lang="es-ES" sz="2800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405528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5" grpId="0"/>
      <p:bldP spid="1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02700" y="402728"/>
            <a:ext cx="6767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latin typeface="Mistral"/>
                <a:cs typeface="Mistral"/>
              </a:rPr>
              <a:t>Represión del Afecto INDOLENCIA</a:t>
            </a:r>
            <a:endParaRPr lang="es-ES" sz="4800" dirty="0">
              <a:latin typeface="Mistral"/>
              <a:cs typeface="Mistral"/>
            </a:endParaRPr>
          </a:p>
        </p:txBody>
      </p:sp>
      <p:sp>
        <p:nvSpPr>
          <p:cNvPr id="10" name="Llamada de flecha hacia abajo 9"/>
          <p:cNvSpPr/>
          <p:nvPr/>
        </p:nvSpPr>
        <p:spPr>
          <a:xfrm>
            <a:off x="457324" y="1456018"/>
            <a:ext cx="4309993" cy="173483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227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57324" y="1505424"/>
            <a:ext cx="42909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1"/>
                </a:solidFill>
              </a:rPr>
              <a:t>La clave de Inervación</a:t>
            </a:r>
          </a:p>
          <a:p>
            <a:r>
              <a:rPr lang="es-ES" sz="3200" dirty="0" smtClean="0">
                <a:solidFill>
                  <a:schemeClr val="accent1"/>
                </a:solidFill>
              </a:rPr>
              <a:t>se desestructura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590210275"/>
              </p:ext>
            </p:extLst>
          </p:nvPr>
        </p:nvGraphicFramePr>
        <p:xfrm>
          <a:off x="-969642" y="240382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erecha 8"/>
          <p:cNvSpPr/>
          <p:nvPr/>
        </p:nvSpPr>
        <p:spPr>
          <a:xfrm rot="20311200">
            <a:off x="4429697" y="3341275"/>
            <a:ext cx="2075436" cy="794423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 rot="20311200">
            <a:off x="4754785" y="3455869"/>
            <a:ext cx="1146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Mistral"/>
                <a:cs typeface="Mistral"/>
              </a:rPr>
              <a:t>descarga</a:t>
            </a:r>
            <a:endParaRPr lang="es-ES" sz="28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60039" y="2002376"/>
            <a:ext cx="231345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es-ES" sz="3600" dirty="0" smtClean="0">
                <a:solidFill>
                  <a:srgbClr val="000000"/>
                </a:solidFill>
                <a:sym typeface="Wingdings"/>
              </a:rPr>
              <a:t>↓O</a:t>
            </a:r>
            <a:r>
              <a:rPr lang="es-ES" sz="3600" baseline="-17000" dirty="0" smtClean="0">
                <a:solidFill>
                  <a:srgbClr val="000000"/>
                </a:solidFill>
                <a:sym typeface="Wingdings"/>
              </a:rPr>
              <a:t>2</a:t>
            </a:r>
          </a:p>
          <a:p>
            <a:pPr marL="571500" indent="-571500">
              <a:buFont typeface="Wingdings" charset="2"/>
              <a:buChar char="ü"/>
            </a:pPr>
            <a:r>
              <a:rPr lang="es-ES" sz="3600" baseline="-17000" dirty="0" smtClean="0">
                <a:solidFill>
                  <a:srgbClr val="000000"/>
                </a:solidFill>
                <a:sym typeface="Wingdings"/>
              </a:rPr>
              <a:t>Astenia</a:t>
            </a:r>
          </a:p>
          <a:p>
            <a:pPr marL="571500" indent="-571500">
              <a:buFont typeface="Wingdings" charset="2"/>
              <a:buChar char="ü"/>
            </a:pPr>
            <a:r>
              <a:rPr lang="es-ES" sz="3600" baseline="-17000" dirty="0" smtClean="0">
                <a:solidFill>
                  <a:srgbClr val="000000"/>
                </a:solidFill>
                <a:sym typeface="Wingdings"/>
              </a:rPr>
              <a:t>Palidez</a:t>
            </a:r>
          </a:p>
          <a:p>
            <a:pPr marL="571500" indent="-571500">
              <a:buFont typeface="Wingdings" charset="2"/>
              <a:buChar char="ü"/>
            </a:pPr>
            <a:r>
              <a:rPr lang="es-ES" sz="3600" baseline="-17000" dirty="0" smtClean="0">
                <a:solidFill>
                  <a:srgbClr val="000000"/>
                </a:solidFill>
                <a:sym typeface="Wingdings"/>
              </a:rPr>
              <a:t>Disnea</a:t>
            </a:r>
          </a:p>
          <a:p>
            <a:pPr marL="571500" indent="-571500">
              <a:buFont typeface="Wingdings" charset="2"/>
              <a:buChar char="ü"/>
            </a:pPr>
            <a:r>
              <a:rPr lang="es-ES" sz="3600" baseline="-17000" dirty="0" smtClean="0">
                <a:solidFill>
                  <a:srgbClr val="000000"/>
                </a:solidFill>
                <a:sym typeface="Wingdings"/>
              </a:rPr>
              <a:t>Taquicardia</a:t>
            </a:r>
            <a:endParaRPr lang="es-ES" sz="3600" baseline="-17000" dirty="0">
              <a:solidFill>
                <a:srgbClr val="000000"/>
              </a:solidFill>
            </a:endParaRPr>
          </a:p>
        </p:txBody>
      </p:sp>
      <p:sp>
        <p:nvSpPr>
          <p:cNvPr id="2" name="Flecha abajo 1"/>
          <p:cNvSpPr/>
          <p:nvPr/>
        </p:nvSpPr>
        <p:spPr>
          <a:xfrm rot="1483144">
            <a:off x="6708969" y="4213752"/>
            <a:ext cx="1043210" cy="907605"/>
          </a:xfrm>
          <a:prstGeom prst="downArrow">
            <a:avLst/>
          </a:prstGeom>
          <a:solidFill>
            <a:srgbClr val="E46C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804742" y="5062075"/>
            <a:ext cx="1696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cap="all" dirty="0" smtClean="0">
                <a:latin typeface="Mistral"/>
                <a:cs typeface="Mistral"/>
              </a:rPr>
              <a:t>Anemia</a:t>
            </a:r>
            <a:endParaRPr lang="es-ES" sz="4400" cap="all" dirty="0"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275324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7" grpId="0"/>
      <p:bldGraphic spid="23" grpId="0">
        <p:bldAsOne/>
      </p:bldGraphic>
      <p:bldP spid="9" grpId="0" animBg="1"/>
      <p:bldP spid="13" grpId="0"/>
      <p:bldP spid="2" grpId="0" animBg="1"/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ultiplicación 14"/>
          <p:cNvSpPr/>
          <p:nvPr/>
        </p:nvSpPr>
        <p:spPr>
          <a:xfrm>
            <a:off x="1122624" y="24316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539611" y="221607"/>
            <a:ext cx="19543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Desánimo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2936475" y="446956"/>
            <a:ext cx="2971297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6084478" y="215271"/>
            <a:ext cx="1556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Astenia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6" name="Multiplicación 15"/>
          <p:cNvSpPr/>
          <p:nvPr/>
        </p:nvSpPr>
        <p:spPr>
          <a:xfrm>
            <a:off x="1128199" y="99805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516690" y="965085"/>
            <a:ext cx="35495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Falta de Vitalidad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4091637" y="1234404"/>
            <a:ext cx="1816136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084478" y="974996"/>
            <a:ext cx="1531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Palidez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7" name="Multiplicación 16"/>
          <p:cNvSpPr/>
          <p:nvPr/>
        </p:nvSpPr>
        <p:spPr>
          <a:xfrm>
            <a:off x="1116947" y="172657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37651" y="1757552"/>
            <a:ext cx="2056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Desaliento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2936475" y="2011381"/>
            <a:ext cx="2971297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084478" y="1768907"/>
            <a:ext cx="14029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Disnea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25" name="Multiplicación 24"/>
          <p:cNvSpPr/>
          <p:nvPr/>
        </p:nvSpPr>
        <p:spPr>
          <a:xfrm>
            <a:off x="1114467" y="2498572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535171" y="2529552"/>
            <a:ext cx="2133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Excitación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26" name="Flecha derecha 25"/>
          <p:cNvSpPr/>
          <p:nvPr/>
        </p:nvSpPr>
        <p:spPr>
          <a:xfrm>
            <a:off x="2933995" y="2783381"/>
            <a:ext cx="2971297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adroTexto 26"/>
          <p:cNvSpPr txBox="1"/>
          <p:nvPr/>
        </p:nvSpPr>
        <p:spPr>
          <a:xfrm>
            <a:off x="6081998" y="2540907"/>
            <a:ext cx="23391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Taquicardia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4" name="Multiplicación 13"/>
          <p:cNvSpPr/>
          <p:nvPr/>
        </p:nvSpPr>
        <p:spPr>
          <a:xfrm>
            <a:off x="1119726" y="3432876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502851" y="3414634"/>
            <a:ext cx="25182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INDOLENCIA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088876" y="3615169"/>
            <a:ext cx="281889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6186076" y="3414634"/>
            <a:ext cx="16964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ANEMIA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23" name="Marco 22"/>
          <p:cNvSpPr/>
          <p:nvPr/>
        </p:nvSpPr>
        <p:spPr>
          <a:xfrm>
            <a:off x="185861" y="123913"/>
            <a:ext cx="4553607" cy="4414524"/>
          </a:xfrm>
          <a:prstGeom prst="frame">
            <a:avLst>
              <a:gd name="adj1" fmla="val 3174"/>
            </a:avLst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1153600" y="4615887"/>
            <a:ext cx="1119659" cy="61958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650507" y="5127040"/>
            <a:ext cx="2756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Conflicto Emocional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21" name="Flecha derecha 20"/>
          <p:cNvSpPr/>
          <p:nvPr/>
        </p:nvSpPr>
        <p:spPr>
          <a:xfrm>
            <a:off x="3283553" y="5235470"/>
            <a:ext cx="2478154" cy="1042256"/>
          </a:xfrm>
          <a:prstGeom prst="rightArrow">
            <a:avLst>
              <a:gd name="adj1" fmla="val 56392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3469425" y="5421343"/>
            <a:ext cx="18285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>
                <a:latin typeface="Mistral"/>
                <a:cs typeface="Mistral"/>
              </a:rPr>
              <a:t>Emerge como</a:t>
            </a:r>
            <a:endParaRPr lang="es-ES" sz="3200" dirty="0">
              <a:latin typeface="Mistral"/>
              <a:cs typeface="Mistral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084478" y="5127040"/>
            <a:ext cx="2571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Enfermedad Hematológica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28" name="Flecha abajo 27"/>
          <p:cNvSpPr/>
          <p:nvPr/>
        </p:nvSpPr>
        <p:spPr>
          <a:xfrm rot="10800000">
            <a:off x="6451093" y="4476187"/>
            <a:ext cx="1119659" cy="61958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58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1" grpId="0" animBg="1"/>
      <p:bldP spid="6" grpId="0"/>
      <p:bldP spid="16" grpId="0" animBg="1"/>
      <p:bldP spid="7" grpId="0"/>
      <p:bldP spid="13" grpId="0" animBg="1"/>
      <p:bldP spid="8" grpId="0"/>
      <p:bldP spid="17" grpId="0" animBg="1"/>
      <p:bldP spid="5" grpId="0"/>
      <p:bldP spid="12" grpId="0" animBg="1"/>
      <p:bldP spid="10" grpId="0"/>
      <p:bldP spid="25" grpId="0" animBg="1"/>
      <p:bldP spid="24" grpId="0"/>
      <p:bldP spid="26" grpId="0" animBg="1"/>
      <p:bldP spid="27" grpId="0"/>
      <p:bldP spid="14" grpId="0" animBg="1"/>
      <p:bldP spid="2" grpId="0"/>
      <p:bldP spid="4" grpId="0" animBg="1"/>
      <p:bldP spid="3" grpId="0"/>
      <p:bldP spid="23" grpId="0" animBg="1"/>
      <p:bldP spid="18" grpId="0" animBg="1"/>
      <p:bldP spid="19" grpId="0"/>
      <p:bldP spid="21" grpId="0" animBg="1"/>
      <p:bldP spid="22" grpId="0"/>
      <p:bldP spid="20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Dos formas distintas de la </a:t>
            </a:r>
            <a:r>
              <a:rPr lang="es-ES" b="1" i="1" dirty="0" smtClean="0"/>
              <a:t>Existencia</a:t>
            </a:r>
            <a:endParaRPr lang="es-ES" b="1" i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2056044"/>
            <a:ext cx="7512994" cy="835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400" dirty="0" smtClean="0">
                <a:latin typeface="Mistral"/>
                <a:cs typeface="Mistral"/>
              </a:rPr>
              <a:t>Lo que en </a:t>
            </a:r>
            <a:r>
              <a:rPr lang="es-ES" sz="4400" i="1" dirty="0" smtClean="0">
                <a:latin typeface="Mistral"/>
                <a:cs typeface="Mistral"/>
              </a:rPr>
              <a:t>realidad</a:t>
            </a:r>
            <a:r>
              <a:rPr lang="es-ES" sz="4400" dirty="0" smtClean="0">
                <a:latin typeface="Mistral"/>
                <a:cs typeface="Mistral"/>
              </a:rPr>
              <a:t> existe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73908" y="2891097"/>
            <a:ext cx="6199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Lo que en </a:t>
            </a:r>
            <a:r>
              <a:rPr lang="es-ES" sz="4400" i="1" dirty="0" smtClean="0">
                <a:latin typeface="Mistral"/>
                <a:cs typeface="Mistral"/>
              </a:rPr>
              <a:t>realidad</a:t>
            </a:r>
            <a:r>
              <a:rPr lang="es-ES" sz="4400" dirty="0" smtClean="0">
                <a:latin typeface="Mistral"/>
                <a:cs typeface="Mistral"/>
              </a:rPr>
              <a:t> no existe…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46053" y="3685569"/>
            <a:ext cx="35144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… pero existe en </a:t>
            </a:r>
            <a:r>
              <a:rPr lang="es-ES" sz="4400" dirty="0">
                <a:latin typeface="Mistral"/>
                <a:cs typeface="Mistral"/>
              </a:rPr>
              <a:t>la imaginación de los filósofos</a:t>
            </a:r>
          </a:p>
        </p:txBody>
      </p:sp>
    </p:spTree>
    <p:extLst>
      <p:ext uri="{BB962C8B-B14F-4D97-AF65-F5344CB8AC3E}">
        <p14:creationId xmlns:p14="http://schemas.microsoft.com/office/powerpoint/2010/main" val="187985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54885" y="650559"/>
            <a:ext cx="8781957" cy="605626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Trastornos hepáticos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Trastornos renales y urinarios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Litiasis Renal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hiperplasia de próstata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Diabetes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Cardiopatías Isquémicas 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Hipertensión Arterial Esencial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Trastornos Respiratorios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 Asma Bronquial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Psoriasis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Enfermedades </a:t>
            </a:r>
            <a:r>
              <a:rPr lang="es-ES" sz="2000" cap="all" dirty="0" err="1">
                <a:latin typeface="+mj-lt"/>
              </a:rPr>
              <a:t>Autoinmunitarias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Lupus Eritematoso Sistémico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Micosis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Gripe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Várices de miembros inferiores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Hemorroides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Trastornos Óseos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Cáncer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Melanoma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Leucemia </a:t>
            </a:r>
            <a:r>
              <a:rPr lang="es-ES" sz="2000" cap="all" dirty="0" err="1">
                <a:latin typeface="+mj-lt"/>
              </a:rPr>
              <a:t>Linfoblástica</a:t>
            </a:r>
            <a:r>
              <a:rPr lang="es-ES" sz="2000" cap="all" dirty="0">
                <a:latin typeface="+mj-lt"/>
              </a:rPr>
              <a:t> Aguda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Esclerosis en Placas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Parkinson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Obesidad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SIDA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Enfermedades Tiroideas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Herpes Ocular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Ampollas, vesículas y quistes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Cefaleas y Accidentes cerebrovasculares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Esclerosis</a:t>
            </a:r>
            <a:endParaRPr lang="es-ES_tradnl" sz="2000" cap="all" dirty="0">
              <a:latin typeface="+mj-lt"/>
            </a:endParaRPr>
          </a:p>
          <a:p>
            <a:pPr marL="342900" lvl="0" indent="-342900">
              <a:buFont typeface="Arial"/>
              <a:buChar char="•"/>
            </a:pPr>
            <a:r>
              <a:rPr lang="es-ES" sz="2000" cap="all" dirty="0">
                <a:latin typeface="+mj-lt"/>
              </a:rPr>
              <a:t>Enfermedades </a:t>
            </a:r>
            <a:r>
              <a:rPr lang="es-ES" sz="2000" cap="all" dirty="0" smtClean="0">
                <a:latin typeface="+mj-lt"/>
              </a:rPr>
              <a:t>Dentarias</a:t>
            </a:r>
          </a:p>
          <a:p>
            <a:pPr marL="342900" lvl="0" indent="-342900">
              <a:buFont typeface="Arial"/>
              <a:buChar char="•"/>
            </a:pPr>
            <a:r>
              <a:rPr lang="es-ES" sz="2000" cap="all" dirty="0" smtClean="0">
                <a:latin typeface="+mj-lt"/>
              </a:rPr>
              <a:t>La Tristeza y el llanto </a:t>
            </a:r>
          </a:p>
          <a:p>
            <a:pPr marL="342900" lvl="0" indent="-342900">
              <a:buFont typeface="Arial"/>
              <a:buChar char="•"/>
            </a:pPr>
            <a:r>
              <a:rPr lang="es-ES" sz="2000" cap="all" smtClean="0">
                <a:latin typeface="+mj-lt"/>
              </a:rPr>
              <a:t>anemia</a:t>
            </a:r>
            <a:endParaRPr lang="es-ES_tradnl" sz="2000" cap="all" dirty="0"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24719" y="2462839"/>
            <a:ext cx="430117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dirty="0" smtClean="0">
                <a:solidFill>
                  <a:srgbClr val="000090"/>
                </a:solidFill>
                <a:latin typeface="Mistral"/>
                <a:cs typeface="Mistral"/>
              </a:rPr>
              <a:t>Más Información</a:t>
            </a:r>
          </a:p>
          <a:p>
            <a:pPr algn="ctr"/>
            <a:r>
              <a:rPr lang="es-ES" sz="4800" dirty="0" err="1" smtClean="0">
                <a:solidFill>
                  <a:srgbClr val="000090"/>
                </a:solidFill>
                <a:latin typeface="Mistral"/>
                <a:cs typeface="Mistral"/>
              </a:rPr>
              <a:t>www.funchiozza.com</a:t>
            </a:r>
            <a:endParaRPr lang="es-ES" sz="48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900738" y="5782237"/>
            <a:ext cx="2778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000090"/>
                </a:solidFill>
                <a:latin typeface="Mistral"/>
                <a:cs typeface="Mistral"/>
              </a:rPr>
              <a:t>Muchas gracias.</a:t>
            </a:r>
            <a:endParaRPr lang="es-ES" sz="4000" dirty="0">
              <a:solidFill>
                <a:srgbClr val="00009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81735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5" b="98578" l="9778" r="89778">
                        <a14:foregroundMark x1="52000" y1="48815" x2="52000" y2="48815"/>
                        <a14:foregroundMark x1="59111" y1="74408" x2="59111" y2="74408"/>
                        <a14:foregroundMark x1="31556" y1="66351" x2="31556" y2="66351"/>
                        <a14:foregroundMark x1="53778" y1="47393" x2="53778" y2="47393"/>
                        <a14:backgroundMark x1="32889" y1="53081" x2="32889" y2="53081"/>
                        <a14:backgroundMark x1="30667" y1="46445" x2="30667" y2="46445"/>
                        <a14:backgroundMark x1="29333" y1="41706" x2="29333" y2="41706"/>
                        <a14:backgroundMark x1="26667" y1="51659" x2="26667" y2="51659"/>
                        <a14:backgroundMark x1="21778" y1="56398" x2="21778" y2="56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150" y="891916"/>
            <a:ext cx="2717800" cy="2536825"/>
          </a:xfrm>
        </p:spPr>
      </p:pic>
      <p:sp>
        <p:nvSpPr>
          <p:cNvPr id="8" name="CuadroTexto 7"/>
          <p:cNvSpPr txBox="1"/>
          <p:nvPr/>
        </p:nvSpPr>
        <p:spPr>
          <a:xfrm>
            <a:off x="3549329" y="2026633"/>
            <a:ext cx="48774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Esta forma de ordenar la existencia en DOS tipos distintos se conoce como: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49329" y="765166"/>
            <a:ext cx="52563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Mistral"/>
                <a:cs typeface="Mistral"/>
              </a:rPr>
              <a:t>De este tipo de reflexiones se ocupa la Filosofía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610558" y="4630040"/>
            <a:ext cx="5588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cap="none" spc="0" dirty="0" smtClean="0">
                <a:ln w="12700">
                  <a:noFill/>
                  <a:prstDash val="solid"/>
                </a:ln>
                <a:solidFill>
                  <a:srgbClr val="000090"/>
                </a:solidFill>
                <a:latin typeface="Mistral"/>
                <a:cs typeface="Mistral"/>
              </a:rPr>
              <a:t>DUALISMO CARTESIANO</a:t>
            </a:r>
            <a:endParaRPr lang="es-ES_tradnl" sz="5400" cap="none" spc="0" dirty="0">
              <a:ln w="12700">
                <a:noFill/>
                <a:prstDash val="solid"/>
              </a:ln>
              <a:solidFill>
                <a:srgbClr val="000090"/>
              </a:solidFill>
              <a:latin typeface="Mistral"/>
              <a:cs typeface="Mistral"/>
            </a:endParaRPr>
          </a:p>
        </p:txBody>
      </p:sp>
    </p:spTree>
    <p:extLst>
      <p:ext uri="{BB962C8B-B14F-4D97-AF65-F5344CB8AC3E}">
        <p14:creationId xmlns:p14="http://schemas.microsoft.com/office/powerpoint/2010/main" val="367427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07795" y="511155"/>
            <a:ext cx="3338998" cy="1137060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/>
              <a:t>MATERIA</a:t>
            </a:r>
          </a:p>
          <a:p>
            <a:pPr algn="ctr"/>
            <a:r>
              <a:rPr lang="es-ES" i="1" dirty="0" smtClean="0"/>
              <a:t>(res extensa)</a:t>
            </a:r>
            <a:endParaRPr lang="es-ES" i="1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"/>
          </p:nvPr>
        </p:nvSpPr>
        <p:spPr>
          <a:xfrm>
            <a:off x="5285619" y="511155"/>
            <a:ext cx="2760586" cy="1137060"/>
          </a:xfrm>
        </p:spPr>
        <p:txBody>
          <a:bodyPr>
            <a:noAutofit/>
          </a:bodyPr>
          <a:lstStyle/>
          <a:p>
            <a:pPr algn="ctr"/>
            <a:r>
              <a:rPr lang="es-ES" sz="4000" dirty="0" smtClean="0"/>
              <a:t>IDEA</a:t>
            </a:r>
          </a:p>
          <a:p>
            <a:pPr algn="ctr"/>
            <a:r>
              <a:rPr lang="es-ES" i="1" dirty="0" smtClean="0"/>
              <a:t>(res </a:t>
            </a:r>
            <a:r>
              <a:rPr lang="es-ES" i="1" dirty="0" err="1" smtClean="0"/>
              <a:t>cogitans</a:t>
            </a:r>
            <a:r>
              <a:rPr lang="es-ES" i="1" dirty="0" smtClean="0"/>
              <a:t>)</a:t>
            </a:r>
            <a:endParaRPr lang="es-ES" i="1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4"/>
          </p:nvPr>
        </p:nvSpPr>
        <p:spPr>
          <a:xfrm>
            <a:off x="5579891" y="2517708"/>
            <a:ext cx="2760586" cy="3951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Font typeface="Wingdings" charset="2"/>
              <a:buChar char="q"/>
            </a:pPr>
            <a:r>
              <a:rPr lang="es-ES" sz="4400" dirty="0" smtClean="0">
                <a:latin typeface="Mistral"/>
                <a:cs typeface="Mistral"/>
              </a:rPr>
              <a:t>Alma</a:t>
            </a:r>
          </a:p>
          <a:p>
            <a:pPr>
              <a:lnSpc>
                <a:spcPct val="170000"/>
              </a:lnSpc>
              <a:buFont typeface="Wingdings" charset="2"/>
              <a:buChar char="q"/>
            </a:pPr>
            <a:r>
              <a:rPr lang="es-ES" sz="4400" dirty="0" smtClean="0">
                <a:latin typeface="Mistral"/>
                <a:cs typeface="Mistral"/>
              </a:rPr>
              <a:t>Psíquico</a:t>
            </a:r>
          </a:p>
          <a:p>
            <a:pPr>
              <a:lnSpc>
                <a:spcPct val="170000"/>
              </a:lnSpc>
              <a:buFont typeface="Wingdings" charset="2"/>
              <a:buChar char="q"/>
            </a:pPr>
            <a:r>
              <a:rPr lang="es-ES" sz="4400" dirty="0" smtClean="0">
                <a:latin typeface="Mistral"/>
                <a:cs typeface="Mistral"/>
              </a:rPr>
              <a:t>En la mente</a:t>
            </a:r>
          </a:p>
          <a:p>
            <a:pPr>
              <a:lnSpc>
                <a:spcPct val="170000"/>
              </a:lnSpc>
              <a:buFont typeface="Wingdings" charset="2"/>
              <a:buChar char="q"/>
            </a:pPr>
            <a:r>
              <a:rPr lang="es-ES" sz="4400" dirty="0" smtClean="0">
                <a:latin typeface="Mistral"/>
                <a:cs typeface="Mistral"/>
              </a:rPr>
              <a:t>Recuerdo</a:t>
            </a:r>
            <a:endParaRPr lang="es-ES" sz="4400" dirty="0">
              <a:latin typeface="Mistral"/>
              <a:cs typeface="Mistral"/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1071091" y="2461298"/>
            <a:ext cx="3700864" cy="4303762"/>
          </a:xfrm>
        </p:spPr>
        <p:txBody>
          <a:bodyPr numCol="1" spcCol="0">
            <a:noAutofit/>
          </a:bodyPr>
          <a:lstStyle/>
          <a:p>
            <a:pPr>
              <a:lnSpc>
                <a:spcPct val="150000"/>
              </a:lnSpc>
              <a:spcBef>
                <a:spcPts val="984"/>
              </a:spcBef>
              <a:buFont typeface="Wingdings" charset="2"/>
              <a:buChar char="q"/>
            </a:pPr>
            <a:r>
              <a:rPr lang="es-ES" sz="3700" dirty="0" smtClean="0">
                <a:latin typeface="Mistral"/>
                <a:cs typeface="Mistral"/>
              </a:rPr>
              <a:t>Cuerpo</a:t>
            </a:r>
          </a:p>
          <a:p>
            <a:pPr>
              <a:lnSpc>
                <a:spcPct val="150000"/>
              </a:lnSpc>
              <a:spcBef>
                <a:spcPts val="984"/>
              </a:spcBef>
              <a:buFont typeface="Wingdings" charset="2"/>
              <a:buChar char="q"/>
            </a:pPr>
            <a:r>
              <a:rPr lang="es-ES" sz="3700" dirty="0" smtClean="0">
                <a:latin typeface="Mistral"/>
                <a:cs typeface="Mistral"/>
              </a:rPr>
              <a:t>Somático</a:t>
            </a:r>
          </a:p>
          <a:p>
            <a:pPr>
              <a:lnSpc>
                <a:spcPct val="150000"/>
              </a:lnSpc>
              <a:spcBef>
                <a:spcPts val="984"/>
              </a:spcBef>
              <a:buFont typeface="Wingdings" charset="2"/>
              <a:buChar char="q"/>
            </a:pPr>
            <a:r>
              <a:rPr lang="es-ES" sz="3700" dirty="0" smtClean="0">
                <a:latin typeface="Mistral"/>
                <a:cs typeface="Mistral"/>
              </a:rPr>
              <a:t>En el mundo</a:t>
            </a:r>
          </a:p>
          <a:p>
            <a:pPr>
              <a:lnSpc>
                <a:spcPct val="150000"/>
              </a:lnSpc>
              <a:spcBef>
                <a:spcPts val="984"/>
              </a:spcBef>
              <a:buFont typeface="Wingdings" charset="2"/>
              <a:buChar char="q"/>
            </a:pPr>
            <a:r>
              <a:rPr lang="es-ES" sz="3700" dirty="0" smtClean="0">
                <a:latin typeface="Mistral"/>
                <a:cs typeface="Mistral"/>
              </a:rPr>
              <a:t>Percepción</a:t>
            </a:r>
            <a:endParaRPr lang="es-ES" sz="3700" dirty="0">
              <a:latin typeface="Mistral"/>
              <a:cs typeface="Mistral"/>
            </a:endParaRPr>
          </a:p>
        </p:txBody>
      </p:sp>
      <p:sp>
        <p:nvSpPr>
          <p:cNvPr id="11" name="Flecha abajo 10"/>
          <p:cNvSpPr/>
          <p:nvPr/>
        </p:nvSpPr>
        <p:spPr>
          <a:xfrm>
            <a:off x="1177990" y="1784554"/>
            <a:ext cx="2398675" cy="55282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abajo 11"/>
          <p:cNvSpPr/>
          <p:nvPr/>
        </p:nvSpPr>
        <p:spPr>
          <a:xfrm>
            <a:off x="5502451" y="1784554"/>
            <a:ext cx="2398675" cy="552823"/>
          </a:xfrm>
          <a:prstGeom prst="downArrow">
            <a:avLst/>
          </a:prstGeom>
          <a:solidFill>
            <a:srgbClr val="558E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02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37836</TotalTime>
  <Words>2335</Words>
  <Application>Microsoft Macintosh PowerPoint</Application>
  <PresentationFormat>Presentación en pantalla (4:3)</PresentationFormat>
  <Paragraphs>603</Paragraphs>
  <Slides>70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Dos formas distintas de la Existencia</vt:lpstr>
      <vt:lpstr>Presentación de PowerPoint</vt:lpstr>
      <vt:lpstr>Presentación de PowerPoint</vt:lpstr>
      <vt:lpstr>DUALISMO CARTESIANO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DOBLE ORGANIZACIÓN DEL CONOCIMIENTO EN LA CONCIENCIA</vt:lpstr>
      <vt:lpstr>DESDE ESTE ENFOQUE EPISTEMOLÓGICO</vt:lpstr>
      <vt:lpstr>como Significado Inconciente</vt:lpstr>
      <vt:lpstr>Presentación de PowerPoint</vt:lpstr>
      <vt:lpstr>Presentación de PowerPoint</vt:lpstr>
      <vt:lpstr>El Afecto</vt:lpstr>
      <vt:lpstr>Presentación de PowerPoint</vt:lpstr>
      <vt:lpstr>Presentación de PowerPoint</vt:lpstr>
      <vt:lpstr>Neurosis</vt:lpstr>
      <vt:lpstr>Presentación de PowerPoint</vt:lpstr>
      <vt:lpstr>Presentación de PowerPoint</vt:lpstr>
      <vt:lpstr>Presentación de PowerPoint</vt:lpstr>
      <vt:lpstr>Presentación de PowerPoint</vt:lpstr>
      <vt:lpstr>En Síntesis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Gustavo Luis Chiozza</cp:lastModifiedBy>
  <cp:revision>531</cp:revision>
  <dcterms:created xsi:type="dcterms:W3CDTF">2010-04-12T23:12:02Z</dcterms:created>
  <dcterms:modified xsi:type="dcterms:W3CDTF">2014-08-15T21:40:48Z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