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omments/comment1.xml" ContentType="application/vnd.openxmlformats-officedocument.presentationml.comment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6" r:id="rId2"/>
    <p:sldId id="285" r:id="rId3"/>
    <p:sldId id="281" r:id="rId4"/>
    <p:sldId id="314" r:id="rId5"/>
    <p:sldId id="315" r:id="rId6"/>
    <p:sldId id="282" r:id="rId7"/>
    <p:sldId id="316" r:id="rId8"/>
    <p:sldId id="313" r:id="rId9"/>
    <p:sldId id="277" r:id="rId10"/>
    <p:sldId id="278" r:id="rId11"/>
    <p:sldId id="276" r:id="rId12"/>
    <p:sldId id="301" r:id="rId13"/>
    <p:sldId id="300" r:id="rId14"/>
    <p:sldId id="302" r:id="rId15"/>
    <p:sldId id="304" r:id="rId16"/>
    <p:sldId id="303" r:id="rId17"/>
    <p:sldId id="305" r:id="rId18"/>
    <p:sldId id="306" r:id="rId19"/>
    <p:sldId id="286" r:id="rId20"/>
    <p:sldId id="263" r:id="rId21"/>
    <p:sldId id="290" r:id="rId22"/>
    <p:sldId id="312" r:id="rId23"/>
    <p:sldId id="291" r:id="rId24"/>
    <p:sldId id="309" r:id="rId25"/>
    <p:sldId id="257" r:id="rId26"/>
    <p:sldId id="265" r:id="rId27"/>
    <p:sldId id="310" r:id="rId28"/>
    <p:sldId id="298" r:id="rId29"/>
    <p:sldId id="299" r:id="rId30"/>
    <p:sldId id="258" r:id="rId31"/>
    <p:sldId id="295" r:id="rId32"/>
    <p:sldId id="271" r:id="rId33"/>
    <p:sldId id="292" r:id="rId34"/>
    <p:sldId id="267" r:id="rId35"/>
    <p:sldId id="270" r:id="rId36"/>
    <p:sldId id="293" r:id="rId37"/>
    <p:sldId id="268" r:id="rId38"/>
    <p:sldId id="272" r:id="rId39"/>
    <p:sldId id="273" r:id="rId40"/>
    <p:sldId id="294" r:id="rId41"/>
    <p:sldId id="269" r:id="rId42"/>
    <p:sldId id="259" r:id="rId43"/>
    <p:sldId id="288" r:id="rId44"/>
    <p:sldId id="287" r:id="rId45"/>
    <p:sldId id="361" r:id="rId46"/>
    <p:sldId id="261" r:id="rId47"/>
    <p:sldId id="296" r:id="rId48"/>
    <p:sldId id="297" r:id="rId49"/>
    <p:sldId id="262" r:id="rId50"/>
    <p:sldId id="274" r:id="rId51"/>
    <p:sldId id="275" r:id="rId52"/>
    <p:sldId id="322" r:id="rId53"/>
    <p:sldId id="326" r:id="rId54"/>
    <p:sldId id="327" r:id="rId55"/>
    <p:sldId id="328" r:id="rId56"/>
    <p:sldId id="329" r:id="rId57"/>
    <p:sldId id="338" r:id="rId58"/>
    <p:sldId id="320" r:id="rId59"/>
    <p:sldId id="341" r:id="rId60"/>
    <p:sldId id="357" r:id="rId61"/>
    <p:sldId id="289" r:id="rId62"/>
    <p:sldId id="317" r:id="rId63"/>
    <p:sldId id="324" r:id="rId64"/>
    <p:sldId id="321" r:id="rId65"/>
    <p:sldId id="325" r:id="rId66"/>
    <p:sldId id="319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59" r:id="rId83"/>
    <p:sldId id="356" r:id="rId84"/>
    <p:sldId id="353" r:id="rId85"/>
    <p:sldId id="323" r:id="rId8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 Luis Chiozz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A3"/>
    <a:srgbClr val="D0C5A9"/>
    <a:srgbClr val="0F9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45" autoAdjust="0"/>
  </p:normalViewPr>
  <p:slideViewPr>
    <p:cSldViewPr snapToGrid="0" snapToObjects="1">
      <p:cViewPr>
        <p:scale>
          <a:sx n="100" d="100"/>
          <a:sy n="100" d="100"/>
        </p:scale>
        <p:origin x="-132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Relationship Id="rId2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Relationship Id="rId2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Relationship Id="rId2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marker>
            <c:spPr>
              <a:solidFill>
                <a:schemeClr val="accent6">
                  <a:lumMod val="75000"/>
                </a:schemeClr>
              </a:solidFill>
            </c:spPr>
          </c:marker>
          <c:cat>
            <c:strRef>
              <c:f>Hoja1!$A$2:$A$11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2.0</c:v>
                </c:pt>
                <c:pt idx="1">
                  <c:v>1.0</c:v>
                </c:pt>
                <c:pt idx="2">
                  <c:v>0.0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8835384"/>
        <c:axId val="2128836792"/>
      </c:lineChart>
      <c:catAx>
        <c:axId val="2128835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 i="0">
                <a:effectLst/>
              </a:defRPr>
            </a:pPr>
            <a:endParaRPr lang="es-ES"/>
          </a:p>
        </c:txPr>
        <c:crossAx val="2128836792"/>
        <c:crosses val="autoZero"/>
        <c:auto val="1"/>
        <c:lblAlgn val="ctr"/>
        <c:lblOffset val="100"/>
        <c:noMultiLvlLbl val="0"/>
      </c:catAx>
      <c:valAx>
        <c:axId val="2128836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88353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Urgencia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Hoja1!$A$2:$A$17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2.0</c:v>
                </c:pt>
                <c:pt idx="1">
                  <c:v>6.0</c:v>
                </c:pt>
                <c:pt idx="2">
                  <c:v>8.0</c:v>
                </c:pt>
                <c:pt idx="3">
                  <c:v>2.0</c:v>
                </c:pt>
                <c:pt idx="4">
                  <c:v>4.0</c:v>
                </c:pt>
                <c:pt idx="5">
                  <c:v>8.0</c:v>
                </c:pt>
                <c:pt idx="6">
                  <c:v>6.0</c:v>
                </c:pt>
                <c:pt idx="7">
                  <c:v>9.0</c:v>
                </c:pt>
                <c:pt idx="8">
                  <c:v>5.0</c:v>
                </c:pt>
                <c:pt idx="9">
                  <c:v>4.0</c:v>
                </c:pt>
                <c:pt idx="10">
                  <c:v>3.0</c:v>
                </c:pt>
                <c:pt idx="11">
                  <c:v>5.0</c:v>
                </c:pt>
                <c:pt idx="12">
                  <c:v>3.0</c:v>
                </c:pt>
                <c:pt idx="13">
                  <c:v>2.0</c:v>
                </c:pt>
                <c:pt idx="14">
                  <c:v>2.0</c:v>
                </c:pt>
                <c:pt idx="15">
                  <c:v>5.0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Hoja1!$A$2:$A$17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19.0</c:v>
                </c:pt>
                <c:pt idx="1">
                  <c:v>21.0</c:v>
                </c:pt>
                <c:pt idx="2">
                  <c:v>13.0</c:v>
                </c:pt>
                <c:pt idx="3">
                  <c:v>37.0</c:v>
                </c:pt>
                <c:pt idx="4">
                  <c:v>35.0</c:v>
                </c:pt>
                <c:pt idx="5">
                  <c:v>35.0</c:v>
                </c:pt>
                <c:pt idx="6">
                  <c:v>23.0</c:v>
                </c:pt>
                <c:pt idx="7">
                  <c:v>24.0</c:v>
                </c:pt>
                <c:pt idx="8">
                  <c:v>26.0</c:v>
                </c:pt>
                <c:pt idx="9">
                  <c:v>21.0</c:v>
                </c:pt>
                <c:pt idx="10">
                  <c:v>19.0</c:v>
                </c:pt>
                <c:pt idx="11">
                  <c:v>18.0</c:v>
                </c:pt>
                <c:pt idx="12">
                  <c:v>16.0</c:v>
                </c:pt>
                <c:pt idx="13">
                  <c:v>13.0</c:v>
                </c:pt>
                <c:pt idx="14">
                  <c:v>13.0</c:v>
                </c:pt>
                <c:pt idx="1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131299672"/>
        <c:axId val="2131302520"/>
        <c:axId val="2131305816"/>
      </c:bar3DChart>
      <c:catAx>
        <c:axId val="213129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1302520"/>
        <c:crosses val="autoZero"/>
        <c:auto val="1"/>
        <c:lblAlgn val="ctr"/>
        <c:lblOffset val="100"/>
        <c:noMultiLvlLbl val="0"/>
      </c:catAx>
      <c:valAx>
        <c:axId val="2131302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31299672"/>
        <c:crosses val="autoZero"/>
        <c:crossBetween val="between"/>
      </c:valAx>
      <c:serAx>
        <c:axId val="2131305816"/>
        <c:scaling>
          <c:orientation val="minMax"/>
        </c:scaling>
        <c:delete val="1"/>
        <c:axPos val="b"/>
        <c:majorTickMark val="out"/>
        <c:minorTickMark val="none"/>
        <c:tickLblPos val="nextTo"/>
        <c:crossAx val="213130252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118604517501006"/>
          <c:y val="0.0656991313585802"/>
          <c:w val="0.83704396804414"/>
          <c:h val="0.75931586676665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35"/>
          <c:dPt>
            <c:idx val="0"/>
            <c:bubble3D val="0"/>
            <c:explosion val="51"/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Normal</c:v>
                </c:pt>
                <c:pt idx="1">
                  <c:v>Urgenica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350.0</c:v>
                </c:pt>
                <c:pt idx="1">
                  <c:v>73.0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14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628011726779"/>
          <c:y val="0.156385068762279"/>
          <c:w val="0.875120918373078"/>
          <c:h val="0.671678913416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Abiertos</c:v>
                </c:pt>
              </c:strCache>
            </c:strRef>
          </c:tx>
          <c:invertIfNegative val="0"/>
          <c:cat>
            <c:numRef>
              <c:f>Hoja1!$A$2:$A$17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8.0</c:v>
                </c:pt>
                <c:pt idx="1">
                  <c:v>13.0</c:v>
                </c:pt>
                <c:pt idx="2">
                  <c:v>8.0</c:v>
                </c:pt>
                <c:pt idx="3">
                  <c:v>15.0</c:v>
                </c:pt>
                <c:pt idx="4">
                  <c:v>20.0</c:v>
                </c:pt>
                <c:pt idx="5">
                  <c:v>17.0</c:v>
                </c:pt>
                <c:pt idx="6">
                  <c:v>17.0</c:v>
                </c:pt>
                <c:pt idx="7">
                  <c:v>14.0</c:v>
                </c:pt>
                <c:pt idx="8">
                  <c:v>13.0</c:v>
                </c:pt>
                <c:pt idx="9">
                  <c:v>9.0</c:v>
                </c:pt>
                <c:pt idx="10">
                  <c:v>8.0</c:v>
                </c:pt>
                <c:pt idx="11">
                  <c:v>7.0</c:v>
                </c:pt>
                <c:pt idx="12">
                  <c:v>8.0</c:v>
                </c:pt>
                <c:pt idx="13">
                  <c:v>9.0</c:v>
                </c:pt>
                <c:pt idx="14">
                  <c:v>6.0</c:v>
                </c:pt>
                <c:pt idx="15">
                  <c:v>7.0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Cerrados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Hoja1!$A$2:$A$17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13.0</c:v>
                </c:pt>
                <c:pt idx="1">
                  <c:v>14.0</c:v>
                </c:pt>
                <c:pt idx="2">
                  <c:v>13.0</c:v>
                </c:pt>
                <c:pt idx="3">
                  <c:v>24.0</c:v>
                </c:pt>
                <c:pt idx="4">
                  <c:v>19.0</c:v>
                </c:pt>
                <c:pt idx="5">
                  <c:v>26.0</c:v>
                </c:pt>
                <c:pt idx="6">
                  <c:v>12.0</c:v>
                </c:pt>
                <c:pt idx="7">
                  <c:v>19.0</c:v>
                </c:pt>
                <c:pt idx="8">
                  <c:v>18.0</c:v>
                </c:pt>
                <c:pt idx="9">
                  <c:v>16.0</c:v>
                </c:pt>
                <c:pt idx="10">
                  <c:v>14.0</c:v>
                </c:pt>
                <c:pt idx="11">
                  <c:v>16.0</c:v>
                </c:pt>
                <c:pt idx="12">
                  <c:v>11.0</c:v>
                </c:pt>
                <c:pt idx="13">
                  <c:v>6.0</c:v>
                </c:pt>
                <c:pt idx="14">
                  <c:v>9.0</c:v>
                </c:pt>
                <c:pt idx="15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2130064456"/>
        <c:axId val="2130058632"/>
        <c:axId val="0"/>
      </c:bar3DChart>
      <c:catAx>
        <c:axId val="2130064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r>
                  <a:rPr lang="es-E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ABIERTOS</a:t>
                </a:r>
                <a:endParaRPr lang="es-E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c:rich>
          </c:tx>
          <c:layout/>
          <c:overlay val="0"/>
          <c:spPr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2130058632"/>
        <c:crosses val="autoZero"/>
        <c:auto val="1"/>
        <c:lblAlgn val="ctr"/>
        <c:lblOffset val="100"/>
        <c:noMultiLvlLbl val="0"/>
      </c:catAx>
      <c:valAx>
        <c:axId val="21300586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s-E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CERRADOS</a:t>
                </a:r>
                <a:endParaRPr lang="es-E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  <c:overlay val="0"/>
          <c:spPr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2130064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4400" dirty="0" smtClean="0">
                <a:latin typeface="Mistral"/>
              </a:rPr>
              <a:t>Distribución Proporcional por Privacidad</a:t>
            </a:r>
            <a:endParaRPr lang="es-ES" sz="4400" dirty="0">
              <a:latin typeface="Mistral"/>
            </a:endParaRPr>
          </a:p>
        </c:rich>
      </c:tx>
      <c:layout>
        <c:manualLayout>
          <c:xMode val="edge"/>
          <c:yMode val="edge"/>
          <c:x val="0.224239810932724"/>
          <c:y val="0.74446680080482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40439263273909"/>
          <c:y val="0.0516597221122008"/>
          <c:w val="0.837482132915204"/>
          <c:h val="0.75768643356200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232900262467192"/>
                  <c:y val="0.02823381232275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9541307336583"/>
                  <c:y val="-0.10855875409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Abiertos</c:v>
                </c:pt>
                <c:pt idx="1">
                  <c:v>Cerrados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179.0</c:v>
                </c:pt>
                <c:pt idx="1">
                  <c:v>244.0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Estudios de Tiempo</a:t>
            </a:r>
            <a:r>
              <a:rPr lang="es-ES" baseline="0" dirty="0" smtClean="0"/>
              <a:t> Normal</a:t>
            </a:r>
            <a:endParaRPr lang="es-E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8553476270012"/>
          <c:y val="0.117852884914809"/>
          <c:w val="0.812687504970969"/>
          <c:h val="0.67335757818408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Estimado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Hoja1!$A$2:$A$14</c:f>
              <c:numCache>
                <c:formatCode>General</c:formatCode>
                <c:ptCount val="13"/>
              </c:numCache>
            </c:numRef>
          </c:cat>
          <c:val>
            <c:numRef>
              <c:f>Hoja1!$B$2:$B$14</c:f>
              <c:numCache>
                <c:formatCode>General</c:formatCode>
                <c:ptCount val="13"/>
                <c:pt idx="0">
                  <c:v>45.0</c:v>
                </c:pt>
                <c:pt idx="1">
                  <c:v>45.0</c:v>
                </c:pt>
                <c:pt idx="2">
                  <c:v>45.0</c:v>
                </c:pt>
                <c:pt idx="3">
                  <c:v>45.0</c:v>
                </c:pt>
                <c:pt idx="4">
                  <c:v>45.0</c:v>
                </c:pt>
                <c:pt idx="5">
                  <c:v>45.0</c:v>
                </c:pt>
                <c:pt idx="6">
                  <c:v>45.0</c:v>
                </c:pt>
                <c:pt idx="7">
                  <c:v>45.0</c:v>
                </c:pt>
                <c:pt idx="8">
                  <c:v>45.0</c:v>
                </c:pt>
                <c:pt idx="9">
                  <c:v>45.0</c:v>
                </c:pt>
                <c:pt idx="10">
                  <c:v>45.0</c:v>
                </c:pt>
                <c:pt idx="11">
                  <c:v>45.0</c:v>
                </c:pt>
                <c:pt idx="12">
                  <c:v>45.0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numRef>
              <c:f>Hoja1!$A$2:$A$14</c:f>
              <c:numCache>
                <c:formatCode>General</c:formatCode>
                <c:ptCount val="13"/>
              </c:numCache>
            </c:numRef>
          </c:cat>
          <c:val>
            <c:numRef>
              <c:f>Hoja1!$C$2:$C$14</c:f>
              <c:numCache>
                <c:formatCode>General</c:formatCode>
                <c:ptCount val="13"/>
                <c:pt idx="0">
                  <c:v>31.0</c:v>
                </c:pt>
                <c:pt idx="1">
                  <c:v>36.0</c:v>
                </c:pt>
                <c:pt idx="2">
                  <c:v>46.0</c:v>
                </c:pt>
                <c:pt idx="3">
                  <c:v>49.0</c:v>
                </c:pt>
                <c:pt idx="4">
                  <c:v>62.0</c:v>
                </c:pt>
                <c:pt idx="5">
                  <c:v>67.0</c:v>
                </c:pt>
                <c:pt idx="6">
                  <c:v>73.0</c:v>
                </c:pt>
                <c:pt idx="7">
                  <c:v>69.0</c:v>
                </c:pt>
                <c:pt idx="8">
                  <c:v>43.0</c:v>
                </c:pt>
                <c:pt idx="9">
                  <c:v>52.0</c:v>
                </c:pt>
                <c:pt idx="10">
                  <c:v>34.0</c:v>
                </c:pt>
                <c:pt idx="11">
                  <c:v>48.0</c:v>
                </c:pt>
                <c:pt idx="12">
                  <c:v>31.0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235576"/>
        <c:axId val="2132244440"/>
      </c:lineChart>
      <c:catAx>
        <c:axId val="213223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2244440"/>
        <c:crosses val="autoZero"/>
        <c:auto val="1"/>
        <c:lblAlgn val="ctr"/>
        <c:lblOffset val="100"/>
        <c:noMultiLvlLbl val="0"/>
      </c:catAx>
      <c:valAx>
        <c:axId val="2132244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Días</a:t>
                </a:r>
                <a:endParaRPr lang="es-E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2235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Estudios de Tiempo Normal</a:t>
            </a:r>
            <a:endParaRPr lang="es-E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8553476270012"/>
          <c:y val="0.123502602428934"/>
          <c:w val="0.812687504970969"/>
          <c:h val="0.67335757818408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Estimado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Hoja1!$A$2:$A$14</c:f>
              <c:numCache>
                <c:formatCode>General</c:formatCode>
                <c:ptCount val="13"/>
              </c:numCache>
            </c:numRef>
          </c:cat>
          <c:val>
            <c:numRef>
              <c:f>Hoja1!$B$2:$B$14</c:f>
              <c:numCache>
                <c:formatCode>General</c:formatCode>
                <c:ptCount val="13"/>
                <c:pt idx="0">
                  <c:v>45.0</c:v>
                </c:pt>
                <c:pt idx="1">
                  <c:v>45.0</c:v>
                </c:pt>
                <c:pt idx="2">
                  <c:v>45.0</c:v>
                </c:pt>
                <c:pt idx="3">
                  <c:v>45.0</c:v>
                </c:pt>
                <c:pt idx="4">
                  <c:v>45.0</c:v>
                </c:pt>
                <c:pt idx="5">
                  <c:v>45.0</c:v>
                </c:pt>
                <c:pt idx="6">
                  <c:v>45.0</c:v>
                </c:pt>
                <c:pt idx="7">
                  <c:v>45.0</c:v>
                </c:pt>
                <c:pt idx="8">
                  <c:v>45.0</c:v>
                </c:pt>
                <c:pt idx="9">
                  <c:v>45.0</c:v>
                </c:pt>
                <c:pt idx="10">
                  <c:v>45.0</c:v>
                </c:pt>
                <c:pt idx="11">
                  <c:v>45.0</c:v>
                </c:pt>
                <c:pt idx="12">
                  <c:v>45.0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C0504D">
                  <a:lumMod val="75000"/>
                </a:srgbClr>
              </a:solidFill>
            </a:ln>
          </c:spPr>
          <c:marker>
            <c:symbol val="circle"/>
            <c:size val="10"/>
          </c:marker>
          <c:cat>
            <c:numRef>
              <c:f>Hoja1!$A$2:$A$14</c:f>
              <c:numCache>
                <c:formatCode>General</c:formatCode>
                <c:ptCount val="13"/>
              </c:numCache>
            </c:numRef>
          </c:cat>
          <c:val>
            <c:numRef>
              <c:f>Hoja1!$C$2:$C$14</c:f>
              <c:numCache>
                <c:formatCode>General</c:formatCode>
                <c:ptCount val="13"/>
                <c:pt idx="0">
                  <c:v>31.0</c:v>
                </c:pt>
                <c:pt idx="1">
                  <c:v>58.0</c:v>
                </c:pt>
                <c:pt idx="2">
                  <c:v>47.0</c:v>
                </c:pt>
                <c:pt idx="3">
                  <c:v>66.0</c:v>
                </c:pt>
                <c:pt idx="4">
                  <c:v>43.0</c:v>
                </c:pt>
                <c:pt idx="5">
                  <c:v>36.0</c:v>
                </c:pt>
                <c:pt idx="6">
                  <c:v>76.0</c:v>
                </c:pt>
                <c:pt idx="7">
                  <c:v>31.0</c:v>
                </c:pt>
                <c:pt idx="8">
                  <c:v>55.0</c:v>
                </c:pt>
                <c:pt idx="9">
                  <c:v>43.0</c:v>
                </c:pt>
                <c:pt idx="10">
                  <c:v>71.0</c:v>
                </c:pt>
                <c:pt idx="11">
                  <c:v>36.0</c:v>
                </c:pt>
                <c:pt idx="12">
                  <c:v>41.0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306248"/>
        <c:axId val="2132309160"/>
      </c:lineChart>
      <c:catAx>
        <c:axId val="213230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2309160"/>
        <c:crosses val="autoZero"/>
        <c:auto val="1"/>
        <c:lblAlgn val="ctr"/>
        <c:lblOffset val="100"/>
        <c:noMultiLvlLbl val="0"/>
      </c:catAx>
      <c:valAx>
        <c:axId val="2132309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Días</a:t>
                </a:r>
                <a:endParaRPr lang="es-E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23062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Estudios de Tiempo Normal</a:t>
            </a:r>
            <a:endParaRPr lang="es-E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8553476270012"/>
          <c:y val="0.123502602428934"/>
          <c:w val="0.812687504970969"/>
          <c:h val="0.67335757818408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Estimado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Hoja1!$A$2:$A$14</c:f>
              <c:numCache>
                <c:formatCode>General</c:formatCode>
                <c:ptCount val="13"/>
              </c:numCache>
            </c:numRef>
          </c:cat>
          <c:val>
            <c:numRef>
              <c:f>Hoja1!$B$2:$B$14</c:f>
              <c:numCache>
                <c:formatCode>General</c:formatCode>
                <c:ptCount val="13"/>
                <c:pt idx="0">
                  <c:v>60.0</c:v>
                </c:pt>
                <c:pt idx="1">
                  <c:v>60.0</c:v>
                </c:pt>
                <c:pt idx="2">
                  <c:v>60.0</c:v>
                </c:pt>
                <c:pt idx="3">
                  <c:v>60.0</c:v>
                </c:pt>
                <c:pt idx="4">
                  <c:v>60.0</c:v>
                </c:pt>
                <c:pt idx="5">
                  <c:v>60.0</c:v>
                </c:pt>
                <c:pt idx="6">
                  <c:v>60.0</c:v>
                </c:pt>
                <c:pt idx="7">
                  <c:v>60.0</c:v>
                </c:pt>
                <c:pt idx="8">
                  <c:v>60.0</c:v>
                </c:pt>
                <c:pt idx="9">
                  <c:v>60.0</c:v>
                </c:pt>
                <c:pt idx="10">
                  <c:v>60.0</c:v>
                </c:pt>
                <c:pt idx="11">
                  <c:v>60.0</c:v>
                </c:pt>
                <c:pt idx="12">
                  <c:v>60.0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C0504D">
                  <a:lumMod val="75000"/>
                </a:srgbClr>
              </a:solidFill>
            </a:ln>
          </c:spPr>
          <c:marker>
            <c:symbol val="circle"/>
            <c:size val="10"/>
          </c:marker>
          <c:cat>
            <c:numRef>
              <c:f>Hoja1!$A$2:$A$14</c:f>
              <c:numCache>
                <c:formatCode>General</c:formatCode>
                <c:ptCount val="13"/>
              </c:numCache>
            </c:numRef>
          </c:cat>
          <c:val>
            <c:numRef>
              <c:f>Hoja1!$C$2:$C$14</c:f>
              <c:numCache>
                <c:formatCode>General</c:formatCode>
                <c:ptCount val="13"/>
                <c:pt idx="0">
                  <c:v>31.0</c:v>
                </c:pt>
                <c:pt idx="1">
                  <c:v>58.0</c:v>
                </c:pt>
                <c:pt idx="2">
                  <c:v>47.0</c:v>
                </c:pt>
                <c:pt idx="3">
                  <c:v>66.0</c:v>
                </c:pt>
                <c:pt idx="4">
                  <c:v>43.0</c:v>
                </c:pt>
                <c:pt idx="5">
                  <c:v>36.0</c:v>
                </c:pt>
                <c:pt idx="6">
                  <c:v>76.0</c:v>
                </c:pt>
                <c:pt idx="7">
                  <c:v>31.0</c:v>
                </c:pt>
                <c:pt idx="8">
                  <c:v>55.0</c:v>
                </c:pt>
                <c:pt idx="9">
                  <c:v>43.0</c:v>
                </c:pt>
                <c:pt idx="10">
                  <c:v>71.0</c:v>
                </c:pt>
                <c:pt idx="11">
                  <c:v>36.0</c:v>
                </c:pt>
                <c:pt idx="12">
                  <c:v>41.0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414936"/>
        <c:axId val="2131417848"/>
      </c:lineChart>
      <c:catAx>
        <c:axId val="213141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1417848"/>
        <c:crosses val="autoZero"/>
        <c:auto val="1"/>
        <c:lblAlgn val="ctr"/>
        <c:lblOffset val="100"/>
        <c:noMultiLvlLbl val="0"/>
      </c:catAx>
      <c:valAx>
        <c:axId val="2131417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Días</a:t>
                </a:r>
                <a:endParaRPr lang="es-E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1414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Estudios de Tiempo Normal</a:t>
            </a:r>
            <a:endParaRPr lang="es-E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8553476270012"/>
          <c:y val="0.115028026157747"/>
          <c:w val="0.812687504970969"/>
          <c:h val="0.67335757818408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Estimado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Hoja1!$A$2:$A$13</c:f>
              <c:numCache>
                <c:formatCode>General</c:formatCode>
                <c:ptCount val="12"/>
              </c:numCache>
            </c:numRef>
          </c:cat>
          <c:val>
            <c:numRef>
              <c:f>Hoja1!$B$2:$B$13</c:f>
              <c:numCache>
                <c:formatCode>General</c:formatCode>
                <c:ptCount val="12"/>
                <c:pt idx="0">
                  <c:v>60.0</c:v>
                </c:pt>
                <c:pt idx="1">
                  <c:v>60.0</c:v>
                </c:pt>
                <c:pt idx="2">
                  <c:v>60.0</c:v>
                </c:pt>
                <c:pt idx="3">
                  <c:v>60.0</c:v>
                </c:pt>
                <c:pt idx="4">
                  <c:v>60.0</c:v>
                </c:pt>
                <c:pt idx="5">
                  <c:v>60.0</c:v>
                </c:pt>
                <c:pt idx="6">
                  <c:v>60.0</c:v>
                </c:pt>
                <c:pt idx="7">
                  <c:v>60.0</c:v>
                </c:pt>
                <c:pt idx="8">
                  <c:v>60.0</c:v>
                </c:pt>
                <c:pt idx="9">
                  <c:v>60.0</c:v>
                </c:pt>
                <c:pt idx="10">
                  <c:v>60.0</c:v>
                </c:pt>
                <c:pt idx="11">
                  <c:v>60.0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circle"/>
            <c:size val="10"/>
          </c:marker>
          <c:cat>
            <c:numRef>
              <c:f>Hoja1!$A$2:$A$13</c:f>
              <c:numCache>
                <c:formatCode>General</c:formatCode>
                <c:ptCount val="12"/>
              </c:numCache>
            </c:numRef>
          </c:cat>
          <c:val>
            <c:numRef>
              <c:f>Hoja1!$C$2:$C$13</c:f>
              <c:numCache>
                <c:formatCode>General</c:formatCode>
                <c:ptCount val="12"/>
                <c:pt idx="0">
                  <c:v>44.0</c:v>
                </c:pt>
                <c:pt idx="1">
                  <c:v>96.0</c:v>
                </c:pt>
                <c:pt idx="2">
                  <c:v>84.0</c:v>
                </c:pt>
                <c:pt idx="3">
                  <c:v>69.0</c:v>
                </c:pt>
                <c:pt idx="4">
                  <c:v>85.0</c:v>
                </c:pt>
                <c:pt idx="5">
                  <c:v>76.0</c:v>
                </c:pt>
                <c:pt idx="6">
                  <c:v>47.0</c:v>
                </c:pt>
                <c:pt idx="7">
                  <c:v>35.0</c:v>
                </c:pt>
                <c:pt idx="8">
                  <c:v>62.0</c:v>
                </c:pt>
                <c:pt idx="9">
                  <c:v>55.0</c:v>
                </c:pt>
                <c:pt idx="10">
                  <c:v>67.0</c:v>
                </c:pt>
                <c:pt idx="11">
                  <c:v>78.0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430648"/>
        <c:axId val="2131433560"/>
      </c:lineChart>
      <c:catAx>
        <c:axId val="213143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1433560"/>
        <c:crosses val="autoZero"/>
        <c:auto val="1"/>
        <c:lblAlgn val="ctr"/>
        <c:lblOffset val="100"/>
        <c:noMultiLvlLbl val="0"/>
      </c:catAx>
      <c:valAx>
        <c:axId val="2131433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Días</a:t>
                </a:r>
                <a:endParaRPr lang="es-E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1430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sz="4400" dirty="0" smtClean="0">
                <a:latin typeface="Mistral"/>
                <a:cs typeface="Mistral"/>
              </a:rPr>
              <a:t>Ateneos por Año</a:t>
            </a:r>
            <a:endParaRPr lang="es-ES" sz="4400" dirty="0">
              <a:latin typeface="Mistral"/>
              <a:cs typeface="Mistral"/>
            </a:endParaRPr>
          </a:p>
        </c:rich>
      </c:tx>
      <c:layout/>
      <c:overlay val="0"/>
    </c:title>
    <c:autoTitleDeleted val="0"/>
    <c:view3D>
      <c:rotX val="15"/>
      <c:rotY val="2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Patobiografías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21.0</c:v>
                </c:pt>
                <c:pt idx="1">
                  <c:v>27.0</c:v>
                </c:pt>
                <c:pt idx="2">
                  <c:v>21.0</c:v>
                </c:pt>
                <c:pt idx="3">
                  <c:v>39.0</c:v>
                </c:pt>
                <c:pt idx="4">
                  <c:v>39.0</c:v>
                </c:pt>
                <c:pt idx="5">
                  <c:v>43.0</c:v>
                </c:pt>
                <c:pt idx="6">
                  <c:v>29.0</c:v>
                </c:pt>
                <c:pt idx="7">
                  <c:v>33.0</c:v>
                </c:pt>
                <c:pt idx="8">
                  <c:v>31.0</c:v>
                </c:pt>
                <c:pt idx="9">
                  <c:v>25.0</c:v>
                </c:pt>
                <c:pt idx="10">
                  <c:v>22.0</c:v>
                </c:pt>
                <c:pt idx="11">
                  <c:v>23.0</c:v>
                </c:pt>
                <c:pt idx="12">
                  <c:v>19.0</c:v>
                </c:pt>
                <c:pt idx="13">
                  <c:v>15.0</c:v>
                </c:pt>
                <c:pt idx="14">
                  <c:v>15.0</c:v>
                </c:pt>
                <c:pt idx="15">
                  <c:v>21.0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ln w="25400">
              <a:noFill/>
            </a:ln>
          </c:spPr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7956152"/>
        <c:axId val="2127953128"/>
        <c:axId val="2127949816"/>
      </c:line3DChart>
      <c:catAx>
        <c:axId val="21279561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s-ES"/>
          </a:p>
        </c:txPr>
        <c:crossAx val="2127953128"/>
        <c:crosses val="autoZero"/>
        <c:auto val="1"/>
        <c:lblAlgn val="ctr"/>
        <c:lblOffset val="100"/>
        <c:noMultiLvlLbl val="0"/>
      </c:catAx>
      <c:valAx>
        <c:axId val="2127953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27956152"/>
        <c:crosses val="autoZero"/>
        <c:crossBetween val="between"/>
      </c:valAx>
      <c:serAx>
        <c:axId val="2127949816"/>
        <c:scaling>
          <c:orientation val="minMax"/>
        </c:scaling>
        <c:delete val="1"/>
        <c:axPos val="b"/>
        <c:majorTickMark val="out"/>
        <c:minorTickMark val="none"/>
        <c:tickLblPos val="nextTo"/>
        <c:crossAx val="2127953128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4400" dirty="0" smtClean="0">
                <a:latin typeface="Mistral"/>
                <a:cs typeface="Mistral"/>
              </a:rPr>
              <a:t>Ateneos por Año</a:t>
            </a:r>
            <a:endParaRPr lang="es-ES" sz="4400" dirty="0">
              <a:latin typeface="Mistral"/>
              <a:cs typeface="Mistral"/>
            </a:endParaRPr>
          </a:p>
        </c:rich>
      </c:tx>
      <c:layout/>
      <c:overlay val="0"/>
    </c:title>
    <c:autoTitleDeleted val="0"/>
    <c:view3D>
      <c:rotX val="15"/>
      <c:rotY val="2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Patobiografías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21.0</c:v>
                </c:pt>
                <c:pt idx="1">
                  <c:v>27.0</c:v>
                </c:pt>
                <c:pt idx="2">
                  <c:v>21.0</c:v>
                </c:pt>
                <c:pt idx="3">
                  <c:v>39.0</c:v>
                </c:pt>
                <c:pt idx="4">
                  <c:v>39.0</c:v>
                </c:pt>
                <c:pt idx="5">
                  <c:v>43.0</c:v>
                </c:pt>
                <c:pt idx="6">
                  <c:v>29.0</c:v>
                </c:pt>
                <c:pt idx="7">
                  <c:v>33.0</c:v>
                </c:pt>
                <c:pt idx="8">
                  <c:v>31.0</c:v>
                </c:pt>
                <c:pt idx="9">
                  <c:v>25.0</c:v>
                </c:pt>
                <c:pt idx="10">
                  <c:v>22.0</c:v>
                </c:pt>
                <c:pt idx="11">
                  <c:v>23.0</c:v>
                </c:pt>
                <c:pt idx="12">
                  <c:v>19.0</c:v>
                </c:pt>
                <c:pt idx="13">
                  <c:v>15.0</c:v>
                </c:pt>
                <c:pt idx="14">
                  <c:v>15.0</c:v>
                </c:pt>
                <c:pt idx="15">
                  <c:v>21.0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</c:spPr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28.2</c:v>
                </c:pt>
                <c:pt idx="1">
                  <c:v>28.2</c:v>
                </c:pt>
                <c:pt idx="2">
                  <c:v>28.2</c:v>
                </c:pt>
                <c:pt idx="3">
                  <c:v>28.2</c:v>
                </c:pt>
                <c:pt idx="4">
                  <c:v>28.2</c:v>
                </c:pt>
                <c:pt idx="5">
                  <c:v>28.2</c:v>
                </c:pt>
                <c:pt idx="6">
                  <c:v>28.2</c:v>
                </c:pt>
                <c:pt idx="7">
                  <c:v>28.2</c:v>
                </c:pt>
                <c:pt idx="8">
                  <c:v>28.2</c:v>
                </c:pt>
                <c:pt idx="9">
                  <c:v>28.2</c:v>
                </c:pt>
                <c:pt idx="10">
                  <c:v>28.2</c:v>
                </c:pt>
                <c:pt idx="11">
                  <c:v>28.2</c:v>
                </c:pt>
                <c:pt idx="12">
                  <c:v>28.2</c:v>
                </c:pt>
                <c:pt idx="13">
                  <c:v>28.2</c:v>
                </c:pt>
                <c:pt idx="14">
                  <c:v>28.2</c:v>
                </c:pt>
                <c:pt idx="15">
                  <c:v>28.2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491064"/>
        <c:axId val="2131494040"/>
        <c:axId val="2131497352"/>
      </c:line3DChart>
      <c:catAx>
        <c:axId val="21314910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s-ES"/>
          </a:p>
        </c:txPr>
        <c:crossAx val="2131494040"/>
        <c:crosses val="autoZero"/>
        <c:auto val="1"/>
        <c:lblAlgn val="ctr"/>
        <c:lblOffset val="100"/>
        <c:noMultiLvlLbl val="0"/>
      </c:catAx>
      <c:valAx>
        <c:axId val="2131494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31491064"/>
        <c:crosses val="autoZero"/>
        <c:crossBetween val="between"/>
      </c:valAx>
      <c:serAx>
        <c:axId val="2131497352"/>
        <c:scaling>
          <c:orientation val="minMax"/>
        </c:scaling>
        <c:delete val="1"/>
        <c:axPos val="b"/>
        <c:majorTickMark val="out"/>
        <c:minorTickMark val="none"/>
        <c:tickLblPos val="nextTo"/>
        <c:crossAx val="213149404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5.0</c:v>
                </c:pt>
                <c:pt idx="4">
                  <c:v>7.0</c:v>
                </c:pt>
                <c:pt idx="5">
                  <c:v>8.0</c:v>
                </c:pt>
                <c:pt idx="6">
                  <c:v>15.0</c:v>
                </c:pt>
                <c:pt idx="7">
                  <c:v>17.0</c:v>
                </c:pt>
                <c:pt idx="8">
                  <c:v>19.0</c:v>
                </c:pt>
                <c:pt idx="9">
                  <c:v>20.0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344440"/>
        <c:axId val="2130347416"/>
      </c:lineChart>
      <c:catAx>
        <c:axId val="2130344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0347416"/>
        <c:crosses val="autoZero"/>
        <c:auto val="1"/>
        <c:lblAlgn val="ctr"/>
        <c:lblOffset val="100"/>
        <c:noMultiLvlLbl val="0"/>
      </c:catAx>
      <c:valAx>
        <c:axId val="2130347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0344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view3D>
      <c:rotX val="34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3817995171807"/>
          <c:y val="0.10625"/>
          <c:w val="0.837750829140627"/>
          <c:h val="0.7937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MESES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800000"/>
              </a:solidFill>
            </c:spPr>
          </c:dPt>
          <c:dLbls>
            <c:dLbl>
              <c:idx val="0"/>
              <c:layout>
                <c:manualLayout>
                  <c:x val="0.0386819484240687"/>
                  <c:y val="-0.309375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0.753581661891117"/>
                  <c:y val="-0.0218752460629921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611323015138867"/>
                  <c:y val="0.66875"/>
                </c:manualLayout>
              </c:layout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Pos val="outEnd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strRef>
              <c:f>Hoja1!$A$2:$A$4</c:f>
              <c:strCache>
                <c:ptCount val="3"/>
                <c:pt idx="0">
                  <c:v>OCUPADOS</c:v>
                </c:pt>
                <c:pt idx="1">
                  <c:v>LIBRES</c:v>
                </c:pt>
                <c:pt idx="2">
                  <c:v>No-Disp.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7.0</c:v>
                </c:pt>
                <c:pt idx="1">
                  <c:v>3.5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s-ES" sz="3600" dirty="0">
                <a:solidFill>
                  <a:schemeClr val="accent4">
                    <a:lumMod val="50000"/>
                  </a:schemeClr>
                </a:solidFill>
                <a:latin typeface="Mistral"/>
              </a:rPr>
              <a:t>2005</a:t>
            </a:r>
          </a:p>
        </c:rich>
      </c:tx>
      <c:layout/>
      <c:overlay val="0"/>
    </c:title>
    <c:autoTitleDeleted val="0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2005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Ocupado</c:v>
                </c:pt>
                <c:pt idx="1">
                  <c:v>Libre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43.0</c:v>
                </c:pt>
                <c:pt idx="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layout/>
      <c:overlay val="0"/>
      <c:txPr>
        <a:bodyPr/>
        <a:lstStyle/>
        <a:p>
          <a:pPr>
            <a:defRPr sz="3600">
              <a:solidFill>
                <a:schemeClr val="accent5">
                  <a:lumMod val="75000"/>
                </a:schemeClr>
              </a:solidFill>
              <a:latin typeface="Mistral"/>
            </a:defRPr>
          </a:pPr>
          <a:endParaRPr lang="es-ES"/>
        </a:p>
      </c:txPr>
    </c:title>
    <c:autoTitleDeleted val="0"/>
    <c:view3D>
      <c:rotX val="30"/>
      <c:rotY val="21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Ocupados</c:v>
                </c:pt>
                <c:pt idx="1">
                  <c:v>Libres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15.0</c:v>
                </c:pt>
                <c:pt idx="1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marker>
            <c:spPr>
              <a:solidFill>
                <a:schemeClr val="accent6">
                  <a:lumMod val="75000"/>
                </a:schemeClr>
              </a:solidFill>
            </c:spPr>
          </c:marker>
          <c:cat>
            <c:strRef>
              <c:f>Hoja1!$A$2:$A$11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2.0</c:v>
                </c:pt>
                <c:pt idx="1">
                  <c:v>1.0</c:v>
                </c:pt>
                <c:pt idx="2">
                  <c:v>0.0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9792360"/>
        <c:axId val="2129776248"/>
      </c:lineChart>
      <c:catAx>
        <c:axId val="2129792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 i="0">
                <a:effectLst/>
              </a:defRPr>
            </a:pPr>
            <a:endParaRPr lang="es-ES"/>
          </a:p>
        </c:txPr>
        <c:crossAx val="2129776248"/>
        <c:crosses val="autoZero"/>
        <c:auto val="1"/>
        <c:lblAlgn val="ctr"/>
        <c:lblOffset val="100"/>
        <c:noMultiLvlLbl val="0"/>
      </c:catAx>
      <c:valAx>
        <c:axId val="2129776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97923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Contrat.</c:v>
                </c:pt>
              </c:strCache>
            </c:strRef>
          </c:tx>
          <c:marker>
            <c:spPr>
              <a:solidFill>
                <a:schemeClr val="accent6">
                  <a:lumMod val="75000"/>
                </a:schemeClr>
              </a:solidFill>
            </c:spPr>
          </c:marker>
          <c:cat>
            <c:strRef>
              <c:f>Hoja1!$A$2:$A$11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2.0</c:v>
                </c:pt>
                <c:pt idx="1">
                  <c:v>1.0</c:v>
                </c:pt>
                <c:pt idx="2">
                  <c:v>0.0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Ateneos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</c:spPr>
          </c:marker>
          <c:cat>
            <c:strRef>
              <c:f>Hoja1!$A$2:$A$11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3.0</c:v>
                </c:pt>
                <c:pt idx="7">
                  <c:v>4.0</c:v>
                </c:pt>
                <c:pt idx="8">
                  <c:v>4.0</c:v>
                </c:pt>
                <c:pt idx="9">
                  <c:v>1.0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7905096"/>
        <c:axId val="2127902072"/>
      </c:lineChart>
      <c:catAx>
        <c:axId val="2127905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 i="0">
                <a:effectLst/>
              </a:defRPr>
            </a:pPr>
            <a:endParaRPr lang="es-ES"/>
          </a:p>
        </c:txPr>
        <c:crossAx val="2127902072"/>
        <c:crosses val="autoZero"/>
        <c:auto val="1"/>
        <c:lblAlgn val="ctr"/>
        <c:lblOffset val="100"/>
        <c:noMultiLvlLbl val="0"/>
      </c:catAx>
      <c:valAx>
        <c:axId val="2127902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79050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Contrat.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</c:spPr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3.0</c:v>
                </c:pt>
                <c:pt idx="5">
                  <c:v>2.0</c:v>
                </c:pt>
                <c:pt idx="6">
                  <c:v>1.0</c:v>
                </c:pt>
                <c:pt idx="7">
                  <c:v>2.0</c:v>
                </c:pt>
                <c:pt idx="8">
                  <c:v>1.0</c:v>
                </c:pt>
                <c:pt idx="9">
                  <c:v>2.0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Ateneos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</c:spPr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2.0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2.0</c:v>
                </c:pt>
                <c:pt idx="5">
                  <c:v>1.0</c:v>
                </c:pt>
                <c:pt idx="6">
                  <c:v>1.0</c:v>
                </c:pt>
                <c:pt idx="7">
                  <c:v>3.0</c:v>
                </c:pt>
                <c:pt idx="8">
                  <c:v>0.0</c:v>
                </c:pt>
                <c:pt idx="9">
                  <c:v>4.0</c:v>
                </c:pt>
                <c:pt idx="10">
                  <c:v>1.0</c:v>
                </c:pt>
                <c:pt idx="11">
                  <c:v>0.0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9761672"/>
        <c:axId val="2129764680"/>
      </c:lineChart>
      <c:catAx>
        <c:axId val="2129761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 i="0">
                <a:effectLst/>
              </a:defRPr>
            </a:pPr>
            <a:endParaRPr lang="es-ES"/>
          </a:p>
        </c:txPr>
        <c:crossAx val="2129764680"/>
        <c:crosses val="autoZero"/>
        <c:auto val="1"/>
        <c:lblAlgn val="ctr"/>
        <c:lblOffset val="100"/>
        <c:noMultiLvlLbl val="0"/>
      </c:catAx>
      <c:valAx>
        <c:axId val="2129764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97616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Contrat.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</c:spPr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2.0</c:v>
                </c:pt>
                <c:pt idx="4">
                  <c:v>4.0</c:v>
                </c:pt>
                <c:pt idx="5">
                  <c:v>0.0</c:v>
                </c:pt>
                <c:pt idx="6">
                  <c:v>2.0</c:v>
                </c:pt>
                <c:pt idx="7">
                  <c:v>2.0</c:v>
                </c:pt>
                <c:pt idx="8">
                  <c:v>1.0</c:v>
                </c:pt>
                <c:pt idx="9">
                  <c:v>1.0</c:v>
                </c:pt>
                <c:pt idx="10">
                  <c:v>2.0</c:v>
                </c:pt>
                <c:pt idx="11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Ateneos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</c:spPr>
          </c:marker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1.0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2.0</c:v>
                </c:pt>
                <c:pt idx="5">
                  <c:v>0.0</c:v>
                </c:pt>
                <c:pt idx="6">
                  <c:v>4.0</c:v>
                </c:pt>
                <c:pt idx="7">
                  <c:v>3.0</c:v>
                </c:pt>
                <c:pt idx="8">
                  <c:v>0.0</c:v>
                </c:pt>
                <c:pt idx="9">
                  <c:v>2.0</c:v>
                </c:pt>
                <c:pt idx="10">
                  <c:v>1.0</c:v>
                </c:pt>
                <c:pt idx="11">
                  <c:v>1.0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1629576"/>
        <c:axId val="2131632584"/>
      </c:lineChart>
      <c:catAx>
        <c:axId val="2131629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 i="0">
                <a:effectLst/>
              </a:defRPr>
            </a:pPr>
            <a:endParaRPr lang="es-ES"/>
          </a:p>
        </c:txPr>
        <c:crossAx val="2131632584"/>
        <c:crosses val="autoZero"/>
        <c:auto val="1"/>
        <c:lblAlgn val="ctr"/>
        <c:lblOffset val="100"/>
        <c:noMultiLvlLbl val="0"/>
      </c:catAx>
      <c:valAx>
        <c:axId val="2131632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16295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layout/>
      <c:overlay val="0"/>
      <c:txPr>
        <a:bodyPr/>
        <a:lstStyle/>
        <a:p>
          <a:pPr>
            <a:defRPr sz="3600">
              <a:solidFill>
                <a:schemeClr val="accent5">
                  <a:lumMod val="75000"/>
                </a:schemeClr>
              </a:solidFill>
              <a:latin typeface="Mistral"/>
            </a:defRPr>
          </a:pPr>
          <a:endParaRPr lang="es-ES"/>
        </a:p>
      </c:txPr>
    </c:title>
    <c:autoTitleDeleted val="0"/>
    <c:view3D>
      <c:rotX val="30"/>
      <c:rotY val="217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Ocupados</c:v>
                </c:pt>
                <c:pt idx="1">
                  <c:v>Libres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15.0</c:v>
                </c:pt>
                <c:pt idx="1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layout/>
      <c:overlay val="0"/>
      <c:txPr>
        <a:bodyPr/>
        <a:lstStyle/>
        <a:p>
          <a:pPr>
            <a:defRPr sz="3600">
              <a:solidFill>
                <a:schemeClr val="accent2">
                  <a:lumMod val="50000"/>
                </a:schemeClr>
              </a:solidFill>
              <a:latin typeface="Mistral"/>
            </a:defRPr>
          </a:pPr>
          <a:endParaRPr lang="es-ES"/>
        </a:p>
      </c:txPr>
    </c:title>
    <c:autoTitleDeleted val="0"/>
    <c:view3D>
      <c:rotX val="30"/>
      <c:rotY val="18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Ocupados</c:v>
                </c:pt>
                <c:pt idx="1">
                  <c:v>Libres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15.0</c:v>
                </c:pt>
                <c:pt idx="1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layout/>
      <c:overlay val="0"/>
      <c:txPr>
        <a:bodyPr/>
        <a:lstStyle/>
        <a:p>
          <a:pPr>
            <a:defRPr sz="3600">
              <a:solidFill>
                <a:schemeClr val="accent6">
                  <a:lumMod val="75000"/>
                </a:schemeClr>
              </a:solidFill>
              <a:latin typeface="Mistral"/>
            </a:defRPr>
          </a:pPr>
          <a:endParaRPr lang="es-ES"/>
        </a:p>
      </c:txPr>
    </c:title>
    <c:autoTitleDeleted val="0"/>
    <c:view3D>
      <c:rotX val="30"/>
      <c:rotY val="14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Ocupados</c:v>
                </c:pt>
                <c:pt idx="1">
                  <c:v>Libres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21.0</c:v>
                </c:pt>
                <c:pt idx="1">
                  <c:v>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5.0</c:v>
                </c:pt>
                <c:pt idx="4">
                  <c:v>7.0</c:v>
                </c:pt>
                <c:pt idx="5">
                  <c:v>8.0</c:v>
                </c:pt>
                <c:pt idx="6">
                  <c:v>15.0</c:v>
                </c:pt>
                <c:pt idx="7">
                  <c:v>17.0</c:v>
                </c:pt>
                <c:pt idx="8">
                  <c:v>19.0</c:v>
                </c:pt>
                <c:pt idx="9">
                  <c:v>20.0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5.0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650280"/>
        <c:axId val="2130653256"/>
      </c:lineChart>
      <c:catAx>
        <c:axId val="2130650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0653256"/>
        <c:crosses val="autoZero"/>
        <c:auto val="1"/>
        <c:lblAlgn val="ctr"/>
        <c:lblOffset val="100"/>
        <c:noMultiLvlLbl val="0"/>
      </c:catAx>
      <c:valAx>
        <c:axId val="2130653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0650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5.0</c:v>
                </c:pt>
                <c:pt idx="4">
                  <c:v>7.0</c:v>
                </c:pt>
                <c:pt idx="5">
                  <c:v>8.0</c:v>
                </c:pt>
                <c:pt idx="6">
                  <c:v>15.0</c:v>
                </c:pt>
                <c:pt idx="7">
                  <c:v>17.0</c:v>
                </c:pt>
                <c:pt idx="8">
                  <c:v>19.0</c:v>
                </c:pt>
                <c:pt idx="9">
                  <c:v>20.0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5.0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3.0</c:v>
                </c:pt>
                <c:pt idx="4">
                  <c:v>7.0</c:v>
                </c:pt>
                <c:pt idx="5">
                  <c:v>7.0</c:v>
                </c:pt>
                <c:pt idx="6">
                  <c:v>9.0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575848"/>
        <c:axId val="2126572776"/>
      </c:lineChart>
      <c:catAx>
        <c:axId val="2126575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126572776"/>
        <c:crosses val="autoZero"/>
        <c:auto val="1"/>
        <c:lblAlgn val="ctr"/>
        <c:lblOffset val="100"/>
        <c:noMultiLvlLbl val="0"/>
      </c:catAx>
      <c:valAx>
        <c:axId val="2126572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26575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4400" dirty="0" smtClean="0">
                <a:latin typeface="Mistral"/>
                <a:cs typeface="Mistral"/>
              </a:rPr>
              <a:t>Ateneos por Año</a:t>
            </a:r>
            <a:endParaRPr lang="es-ES" sz="4400" dirty="0">
              <a:latin typeface="Mistral"/>
              <a:cs typeface="Mistral"/>
            </a:endParaRPr>
          </a:p>
        </c:rich>
      </c:tx>
      <c:layout>
        <c:manualLayout>
          <c:xMode val="edge"/>
          <c:yMode val="edge"/>
          <c:x val="0.58430185562469"/>
          <c:y val="0.0642722117202268"/>
        </c:manualLayout>
      </c:layout>
      <c:overlay val="0"/>
    </c:title>
    <c:autoTitleDeleted val="0"/>
    <c:view3D>
      <c:rotX val="15"/>
      <c:rotY val="2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Patobiografías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21.0</c:v>
                </c:pt>
                <c:pt idx="1">
                  <c:v>27.0</c:v>
                </c:pt>
                <c:pt idx="2">
                  <c:v>21.0</c:v>
                </c:pt>
                <c:pt idx="3">
                  <c:v>39.0</c:v>
                </c:pt>
                <c:pt idx="4">
                  <c:v>39.0</c:v>
                </c:pt>
                <c:pt idx="5">
                  <c:v>43.0</c:v>
                </c:pt>
                <c:pt idx="6">
                  <c:v>29.0</c:v>
                </c:pt>
                <c:pt idx="7">
                  <c:v>33.0</c:v>
                </c:pt>
                <c:pt idx="8">
                  <c:v>31.0</c:v>
                </c:pt>
                <c:pt idx="9">
                  <c:v>25.0</c:v>
                </c:pt>
                <c:pt idx="10">
                  <c:v>22.0</c:v>
                </c:pt>
                <c:pt idx="11">
                  <c:v>23.0</c:v>
                </c:pt>
                <c:pt idx="12">
                  <c:v>19.0</c:v>
                </c:pt>
                <c:pt idx="13">
                  <c:v>15.0</c:v>
                </c:pt>
                <c:pt idx="14">
                  <c:v>15.0</c:v>
                </c:pt>
                <c:pt idx="15">
                  <c:v>21.0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128629080"/>
        <c:axId val="2128625576"/>
        <c:axId val="2128622536"/>
      </c:line3DChart>
      <c:catAx>
        <c:axId val="21286290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s-ES"/>
          </a:p>
        </c:txPr>
        <c:crossAx val="2128625576"/>
        <c:crosses val="autoZero"/>
        <c:auto val="1"/>
        <c:lblAlgn val="ctr"/>
        <c:lblOffset val="100"/>
        <c:noMultiLvlLbl val="0"/>
      </c:catAx>
      <c:valAx>
        <c:axId val="2128625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28629080"/>
        <c:crosses val="autoZero"/>
        <c:crossBetween val="between"/>
      </c:valAx>
      <c:serAx>
        <c:axId val="2128622536"/>
        <c:scaling>
          <c:orientation val="minMax"/>
        </c:scaling>
        <c:delete val="1"/>
        <c:axPos val="b"/>
        <c:majorTickMark val="out"/>
        <c:minorTickMark val="none"/>
        <c:tickLblPos val="nextTo"/>
        <c:crossAx val="212862557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Distribución</a:t>
            </a:r>
            <a:r>
              <a:rPr lang="es-ES" baseline="0" dirty="0" smtClean="0"/>
              <a:t> P</a:t>
            </a:r>
            <a:r>
              <a:rPr lang="es-ES" dirty="0" smtClean="0"/>
              <a:t>roporcional de </a:t>
            </a:r>
            <a:r>
              <a:rPr lang="es-ES" dirty="0" err="1" smtClean="0"/>
              <a:t>Patobiografías</a:t>
            </a:r>
            <a:endParaRPr lang="es-ES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Patobiografías</c:v>
                </c:pt>
              </c:strCache>
            </c:strRef>
          </c:tx>
          <c:dPt>
            <c:idx val="0"/>
            <c:bubble3D val="0"/>
            <c:spPr>
              <a:solidFill>
                <a:srgbClr val="800000"/>
              </a:solidFill>
            </c:spPr>
          </c:dPt>
          <c:dPt>
            <c:idx val="3"/>
            <c:bubble3D val="0"/>
            <c:spPr>
              <a:ln>
                <a:solidFill>
                  <a:srgbClr val="800000"/>
                </a:solidFill>
              </a:ln>
            </c:spPr>
          </c:dPt>
          <c:dPt>
            <c:idx val="4"/>
            <c:bubble3D val="0"/>
            <c:spPr>
              <a:ln>
                <a:solidFill>
                  <a:srgbClr val="800000"/>
                </a:solidFill>
              </a:ln>
            </c:spPr>
          </c:dPt>
          <c:dPt>
            <c:idx val="5"/>
            <c:bubble3D val="0"/>
            <c:spPr>
              <a:ln>
                <a:solidFill>
                  <a:srgbClr val="FF0000"/>
                </a:solidFill>
              </a:ln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800000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rgbClr val="800000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21.0</c:v>
                </c:pt>
                <c:pt idx="1">
                  <c:v>27.0</c:v>
                </c:pt>
                <c:pt idx="2">
                  <c:v>21.0</c:v>
                </c:pt>
                <c:pt idx="3">
                  <c:v>39.0</c:v>
                </c:pt>
                <c:pt idx="4">
                  <c:v>39.0</c:v>
                </c:pt>
                <c:pt idx="5">
                  <c:v>43.0</c:v>
                </c:pt>
                <c:pt idx="6">
                  <c:v>29.0</c:v>
                </c:pt>
                <c:pt idx="7">
                  <c:v>33.0</c:v>
                </c:pt>
                <c:pt idx="8">
                  <c:v>31.0</c:v>
                </c:pt>
                <c:pt idx="9">
                  <c:v>25.0</c:v>
                </c:pt>
                <c:pt idx="10">
                  <c:v>22.0</c:v>
                </c:pt>
                <c:pt idx="11">
                  <c:v>23.0</c:v>
                </c:pt>
                <c:pt idx="12">
                  <c:v>19.0</c:v>
                </c:pt>
                <c:pt idx="13">
                  <c:v>15.0</c:v>
                </c:pt>
                <c:pt idx="14">
                  <c:v>15.0</c:v>
                </c:pt>
                <c:pt idx="15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Patobiografías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</c:spPr>
          </c:dPt>
          <c:dPt>
            <c:idx val="3"/>
            <c:invertIfNegative val="0"/>
            <c:bubble3D val="0"/>
            <c:spPr>
              <a:ln>
                <a:solidFill>
                  <a:srgbClr val="800000"/>
                </a:solidFill>
              </a:ln>
            </c:spPr>
          </c:dPt>
          <c:dPt>
            <c:idx val="4"/>
            <c:invertIfNegative val="0"/>
            <c:bubble3D val="0"/>
            <c:spPr>
              <a:ln>
                <a:solidFill>
                  <a:srgbClr val="800000"/>
                </a:solidFill>
              </a:ln>
            </c:spPr>
          </c:dPt>
          <c:dPt>
            <c:idx val="5"/>
            <c:invertIfNegative val="0"/>
            <c:bubble3D val="0"/>
            <c:spPr>
              <a:ln>
                <a:solidFill>
                  <a:srgbClr val="FF0000"/>
                </a:solidFill>
              </a:ln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21.0</c:v>
                </c:pt>
                <c:pt idx="1">
                  <c:v>27.0</c:v>
                </c:pt>
                <c:pt idx="2">
                  <c:v>21.0</c:v>
                </c:pt>
                <c:pt idx="3">
                  <c:v>39.0</c:v>
                </c:pt>
                <c:pt idx="4">
                  <c:v>39.0</c:v>
                </c:pt>
                <c:pt idx="5">
                  <c:v>43.0</c:v>
                </c:pt>
                <c:pt idx="6">
                  <c:v>29.0</c:v>
                </c:pt>
                <c:pt idx="7">
                  <c:v>33.0</c:v>
                </c:pt>
                <c:pt idx="8">
                  <c:v>31.0</c:v>
                </c:pt>
                <c:pt idx="9">
                  <c:v>25.0</c:v>
                </c:pt>
                <c:pt idx="10">
                  <c:v>22.0</c:v>
                </c:pt>
                <c:pt idx="11">
                  <c:v>23.0</c:v>
                </c:pt>
                <c:pt idx="12">
                  <c:v>19.0</c:v>
                </c:pt>
                <c:pt idx="13">
                  <c:v>15.0</c:v>
                </c:pt>
                <c:pt idx="14">
                  <c:v>15.0</c:v>
                </c:pt>
                <c:pt idx="15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31224200"/>
        <c:axId val="2131227288"/>
      </c:barChart>
      <c:catAx>
        <c:axId val="21312242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2131227288"/>
        <c:crosses val="autoZero"/>
        <c:auto val="1"/>
        <c:lblAlgn val="ctr"/>
        <c:lblOffset val="100"/>
        <c:noMultiLvlLbl val="0"/>
      </c:catAx>
      <c:valAx>
        <c:axId val="2131227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1224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Adultos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19.0</c:v>
                </c:pt>
                <c:pt idx="1">
                  <c:v>25.0</c:v>
                </c:pt>
                <c:pt idx="2">
                  <c:v>20.0</c:v>
                </c:pt>
                <c:pt idx="3">
                  <c:v>35.0</c:v>
                </c:pt>
                <c:pt idx="4">
                  <c:v>34.0</c:v>
                </c:pt>
                <c:pt idx="5">
                  <c:v>40.0</c:v>
                </c:pt>
                <c:pt idx="6">
                  <c:v>23.0</c:v>
                </c:pt>
                <c:pt idx="7">
                  <c:v>30.0</c:v>
                </c:pt>
                <c:pt idx="8">
                  <c:v>27.0</c:v>
                </c:pt>
                <c:pt idx="9">
                  <c:v>22.0</c:v>
                </c:pt>
                <c:pt idx="10">
                  <c:v>22.0</c:v>
                </c:pt>
                <c:pt idx="11">
                  <c:v>19.0</c:v>
                </c:pt>
                <c:pt idx="12">
                  <c:v>19.0</c:v>
                </c:pt>
                <c:pt idx="13">
                  <c:v>14.0</c:v>
                </c:pt>
                <c:pt idx="14">
                  <c:v>11.0</c:v>
                </c:pt>
                <c:pt idx="15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Adolescentes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Hoja1!$C$2:$C$17</c:f>
              <c:numCache>
                <c:formatCode>General</c:formatCode>
                <c:ptCount val="16"/>
                <c:pt idx="0">
                  <c:v>1.0</c:v>
                </c:pt>
                <c:pt idx="1">
                  <c:v>4.0</c:v>
                </c:pt>
                <c:pt idx="2">
                  <c:v>0.0</c:v>
                </c:pt>
                <c:pt idx="3">
                  <c:v>4.0</c:v>
                </c:pt>
                <c:pt idx="4">
                  <c:v>3.0</c:v>
                </c:pt>
                <c:pt idx="5">
                  <c:v>1.0</c:v>
                </c:pt>
                <c:pt idx="6">
                  <c:v>4.0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0.0</c:v>
                </c:pt>
                <c:pt idx="11">
                  <c:v>1.0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Niños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Hoja1!$A$2:$A$17</c:f>
              <c:numCache>
                <c:formatCode>General</c:formatCode>
                <c:ptCount val="16"/>
                <c:pt idx="0" formatCode="mmm\-yy">
                  <c:v>36708.0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 formatCode="mmm\-yy">
                  <c:v>42278.0</c:v>
                </c:pt>
              </c:numCache>
            </c:numRef>
          </c:cat>
          <c:val>
            <c:numRef>
              <c:f>Hoja1!$D$2:$D$17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1.0</c:v>
                </c:pt>
                <c:pt idx="8">
                  <c:v>2.0</c:v>
                </c:pt>
                <c:pt idx="9">
                  <c:v>2.0</c:v>
                </c:pt>
                <c:pt idx="10">
                  <c:v>0.0</c:v>
                </c:pt>
                <c:pt idx="11">
                  <c:v>3.0</c:v>
                </c:pt>
                <c:pt idx="12">
                  <c:v>0.0</c:v>
                </c:pt>
                <c:pt idx="13">
                  <c:v>0.0</c:v>
                </c:pt>
                <c:pt idx="14">
                  <c:v>3.0</c:v>
                </c:pt>
                <c:pt idx="1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0109064"/>
        <c:axId val="2130104824"/>
        <c:axId val="0"/>
      </c:bar3DChart>
      <c:catAx>
        <c:axId val="2130109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130104824"/>
        <c:crosses val="autoZero"/>
        <c:auto val="1"/>
        <c:lblAlgn val="ctr"/>
        <c:lblOffset val="100"/>
        <c:noMultiLvlLbl val="0"/>
      </c:catAx>
      <c:valAx>
        <c:axId val="2130104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0109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4400">
                <a:latin typeface="Mistral"/>
              </a:defRPr>
            </a:pPr>
            <a:r>
              <a:rPr lang="es-ES" sz="4400" dirty="0" smtClean="0">
                <a:latin typeface="Mistral"/>
              </a:rPr>
              <a:t>Distribución Proporcional por Edad</a:t>
            </a:r>
            <a:endParaRPr lang="es-ES" sz="4400" dirty="0">
              <a:latin typeface="Mistral"/>
            </a:endParaRPr>
          </a:p>
        </c:rich>
      </c:tx>
      <c:layout>
        <c:manualLayout>
          <c:xMode val="edge"/>
          <c:yMode val="edge"/>
          <c:x val="0.187385256190802"/>
          <c:y val="0.7913223140495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46738559853931"/>
          <c:y val="0.0575668640593479"/>
          <c:w val="0.83731895469588"/>
          <c:h val="0.75453553068263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0838443455437635"/>
                  <c:y val="-0.2652207652762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112609836813877"/>
                  <c:y val="-0.0106356152794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2024306744266"/>
                  <c:y val="0.01247575974490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Adultos</c:v>
                </c:pt>
                <c:pt idx="1">
                  <c:v>Adolescentes</c:v>
                </c:pt>
                <c:pt idx="2">
                  <c:v>Niños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377.0</c:v>
                </c:pt>
                <c:pt idx="1">
                  <c:v>25.0</c:v>
                </c:pt>
                <c:pt idx="2">
                  <c:v>21.0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6T12:51:22.475" idx="3">
    <p:pos x="10" y="10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0.02238</cdr:x>
      <cdr:y>0.88469</cdr:y>
    </cdr:from>
    <cdr:to>
      <cdr:x>0.27068</cdr:x>
      <cdr:y>0.96257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03200" y="5943600"/>
          <a:ext cx="225469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E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800" dirty="0" smtClean="0">
              <a:latin typeface="Copperplate"/>
              <a:cs typeface="Copperplate"/>
            </a:rPr>
            <a:t>100% = 423</a:t>
          </a:r>
          <a:endParaRPr lang="es-ES" sz="2800" dirty="0">
            <a:latin typeface="Copperplate"/>
            <a:cs typeface="Copperplate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0.0292</cdr:x>
      <cdr:y>0.91826</cdr:y>
    </cdr:from>
    <cdr:to>
      <cdr:x>0.28837</cdr:x>
      <cdr:y>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54025" y="5890299"/>
          <a:ext cx="2254650" cy="5232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800" dirty="0" smtClean="0">
              <a:latin typeface="Copperplate"/>
              <a:cs typeface="Copperplate"/>
            </a:rPr>
            <a:t>100% = 423</a:t>
          </a:r>
          <a:endParaRPr lang="es-ES" sz="2800" dirty="0">
            <a:latin typeface="Copperplate"/>
            <a:cs typeface="Copperplate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0.02886</cdr:x>
      <cdr:y>0.91711</cdr:y>
    </cdr:from>
    <cdr:to>
      <cdr:x>0.28504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54000" y="5994400"/>
          <a:ext cx="225469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800" dirty="0" smtClean="0">
              <a:latin typeface="Copperplate"/>
              <a:cs typeface="Copperplate"/>
            </a:rPr>
            <a:t>100% = 423</a:t>
          </a:r>
          <a:endParaRPr lang="es-ES" sz="2800" dirty="0">
            <a:latin typeface="Copperplate"/>
            <a:cs typeface="Copperplat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CA149-E458-5B47-BAE4-C71FC9F288FB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5F50B-66C7-724D-BA6F-44D5D9B9C01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1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3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4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5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3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15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59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8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53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93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99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98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61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91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E58B-E5B8-D84C-B582-B2226767F747}" type="datetimeFigureOut">
              <a:rPr lang="es-ES" smtClean="0"/>
              <a:t>08/11/15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9CA9-FB64-3542-A5B5-0197D627C8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27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0.xml"/><Relationship Id="rId3" Type="http://schemas.openxmlformats.org/officeDocument/2006/relationships/comments" Target="../comments/commen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4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dirty="0" smtClean="0">
                <a:latin typeface="American Typewriter"/>
                <a:cs typeface="American Typewriter"/>
              </a:rPr>
              <a:t>EL MÉTODO PATOBIOGRÁFICO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6300" y="41783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ES" sz="4000" dirty="0" smtClean="0">
                <a:solidFill>
                  <a:schemeClr val="tx1"/>
                </a:solidFill>
                <a:latin typeface="Mistral"/>
                <a:cs typeface="Mistral"/>
              </a:rPr>
              <a:t>Fundamentos </a:t>
            </a:r>
            <a:endParaRPr lang="es-ES" sz="4000" dirty="0">
              <a:solidFill>
                <a:schemeClr val="tx1"/>
              </a:solidFill>
              <a:latin typeface="Mistral"/>
              <a:cs typeface="Mistral"/>
            </a:endParaRPr>
          </a:p>
          <a:p>
            <a:pPr algn="r"/>
            <a:r>
              <a:rPr lang="es-ES" sz="4000" dirty="0" smtClean="0">
                <a:solidFill>
                  <a:schemeClr val="tx1"/>
                </a:solidFill>
                <a:latin typeface="Mistral"/>
                <a:cs typeface="Mistral"/>
              </a:rPr>
              <a:t>Procedimiento</a:t>
            </a:r>
          </a:p>
          <a:p>
            <a:pPr algn="r"/>
            <a:r>
              <a:rPr lang="es-ES" sz="4000" dirty="0" smtClean="0">
                <a:solidFill>
                  <a:schemeClr val="tx1"/>
                </a:solidFill>
                <a:latin typeface="Mistral"/>
                <a:cs typeface="Mistral"/>
              </a:rPr>
              <a:t>Análisis de Datos</a:t>
            </a:r>
          </a:p>
        </p:txBody>
      </p:sp>
    </p:spTree>
    <p:extLst>
      <p:ext uri="{BB962C8B-B14F-4D97-AF65-F5344CB8AC3E}">
        <p14:creationId xmlns:p14="http://schemas.microsoft.com/office/powerpoint/2010/main" val="389574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lamada de flecha hacia abajo 10"/>
          <p:cNvSpPr/>
          <p:nvPr/>
        </p:nvSpPr>
        <p:spPr>
          <a:xfrm>
            <a:off x="6083931" y="107488"/>
            <a:ext cx="2705102" cy="2230791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Llamada de flecha a la izquierda 14"/>
          <p:cNvSpPr/>
          <p:nvPr/>
        </p:nvSpPr>
        <p:spPr>
          <a:xfrm flipH="1">
            <a:off x="279400" y="889000"/>
            <a:ext cx="3736299" cy="5269390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27000" y="103257"/>
            <a:ext cx="293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PATOBIOGRAFÍA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330200" y="760048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16" name="Llamada de flecha a la izquierda 15"/>
          <p:cNvSpPr/>
          <p:nvPr/>
        </p:nvSpPr>
        <p:spPr>
          <a:xfrm flipH="1">
            <a:off x="4076699" y="2231684"/>
            <a:ext cx="1765595" cy="2633654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3171559" y="2938151"/>
            <a:ext cx="29180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E46C0A"/>
                </a:solidFill>
                <a:latin typeface="Mistral"/>
                <a:cs typeface="Mistral"/>
              </a:rPr>
              <a:t>INTERVENCIÓN BREVE</a:t>
            </a:r>
            <a:endParaRPr lang="es-ES" sz="3600" b="1" dirty="0">
              <a:solidFill>
                <a:srgbClr val="E46C0A"/>
              </a:solidFill>
              <a:latin typeface="Mistral"/>
              <a:cs typeface="Mistr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18200" y="2654300"/>
            <a:ext cx="30457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smtClean="0">
                <a:solidFill>
                  <a:srgbClr val="E46C0A"/>
                </a:solidFill>
                <a:latin typeface="Mistral"/>
                <a:cs typeface="Mistral"/>
              </a:rPr>
              <a:t>MODIFICACIÓN DEL SÍNTOMA EN LA URGENCIA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083931" y="5806105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83931" y="107488"/>
            <a:ext cx="2880000" cy="288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/>
                <a:cs typeface="Lucida Handwriting"/>
              </a:rPr>
              <a:t>Meta</a:t>
            </a:r>
            <a:endParaRPr lang="es-ES_tradnl" sz="32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/>
              <a:cs typeface="Lucida Handwriting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6451600" y="5068997"/>
            <a:ext cx="2120900" cy="73710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3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/>
      <p:bldP spid="16" grpId="0" animBg="1"/>
      <p:bldP spid="17" grpId="0"/>
      <p:bldP spid="18" grpId="0"/>
      <p:bldP spid="19" grpId="0"/>
      <p:bldP spid="1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3606800" y="1422400"/>
            <a:ext cx="1917700" cy="4076700"/>
          </a:xfrm>
          <a:custGeom>
            <a:avLst/>
            <a:gdLst>
              <a:gd name="connsiteX0" fmla="*/ 952500 w 1917700"/>
              <a:gd name="connsiteY0" fmla="*/ 0 h 4076700"/>
              <a:gd name="connsiteX1" fmla="*/ 533400 w 1917700"/>
              <a:gd name="connsiteY1" fmla="*/ 444500 h 4076700"/>
              <a:gd name="connsiteX2" fmla="*/ 127000 w 1917700"/>
              <a:gd name="connsiteY2" fmla="*/ 1219200 h 4076700"/>
              <a:gd name="connsiteX3" fmla="*/ 0 w 1917700"/>
              <a:gd name="connsiteY3" fmla="*/ 1866900 h 4076700"/>
              <a:gd name="connsiteX4" fmla="*/ 76200 w 1917700"/>
              <a:gd name="connsiteY4" fmla="*/ 2578100 h 4076700"/>
              <a:gd name="connsiteX5" fmla="*/ 203200 w 1917700"/>
              <a:gd name="connsiteY5" fmla="*/ 3035300 h 4076700"/>
              <a:gd name="connsiteX6" fmla="*/ 444500 w 1917700"/>
              <a:gd name="connsiteY6" fmla="*/ 3467100 h 4076700"/>
              <a:gd name="connsiteX7" fmla="*/ 762000 w 1917700"/>
              <a:gd name="connsiteY7" fmla="*/ 3886200 h 4076700"/>
              <a:gd name="connsiteX8" fmla="*/ 965200 w 1917700"/>
              <a:gd name="connsiteY8" fmla="*/ 4076700 h 4076700"/>
              <a:gd name="connsiteX9" fmla="*/ 1473200 w 1917700"/>
              <a:gd name="connsiteY9" fmla="*/ 3530600 h 4076700"/>
              <a:gd name="connsiteX10" fmla="*/ 1714500 w 1917700"/>
              <a:gd name="connsiteY10" fmla="*/ 3098800 h 4076700"/>
              <a:gd name="connsiteX11" fmla="*/ 1866900 w 1917700"/>
              <a:gd name="connsiteY11" fmla="*/ 2641600 h 4076700"/>
              <a:gd name="connsiteX12" fmla="*/ 1917700 w 1917700"/>
              <a:gd name="connsiteY12" fmla="*/ 2070100 h 4076700"/>
              <a:gd name="connsiteX13" fmla="*/ 1866900 w 1917700"/>
              <a:gd name="connsiteY13" fmla="*/ 1485900 h 4076700"/>
              <a:gd name="connsiteX14" fmla="*/ 1714500 w 1917700"/>
              <a:gd name="connsiteY14" fmla="*/ 1003300 h 4076700"/>
              <a:gd name="connsiteX15" fmla="*/ 1549400 w 1917700"/>
              <a:gd name="connsiteY15" fmla="*/ 673100 h 4076700"/>
              <a:gd name="connsiteX16" fmla="*/ 1384300 w 1917700"/>
              <a:gd name="connsiteY16" fmla="*/ 381000 h 4076700"/>
              <a:gd name="connsiteX17" fmla="*/ 1092200 w 1917700"/>
              <a:gd name="connsiteY17" fmla="*/ 101600 h 4076700"/>
              <a:gd name="connsiteX18" fmla="*/ 952500 w 1917700"/>
              <a:gd name="connsiteY18" fmla="*/ 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7700" h="4076700">
                <a:moveTo>
                  <a:pt x="952500" y="0"/>
                </a:moveTo>
                <a:lnTo>
                  <a:pt x="533400" y="444500"/>
                </a:lnTo>
                <a:lnTo>
                  <a:pt x="127000" y="1219200"/>
                </a:lnTo>
                <a:lnTo>
                  <a:pt x="0" y="1866900"/>
                </a:lnTo>
                <a:lnTo>
                  <a:pt x="76200" y="2578100"/>
                </a:lnTo>
                <a:lnTo>
                  <a:pt x="203200" y="3035300"/>
                </a:lnTo>
                <a:lnTo>
                  <a:pt x="444500" y="3467100"/>
                </a:lnTo>
                <a:lnTo>
                  <a:pt x="762000" y="3886200"/>
                </a:lnTo>
                <a:lnTo>
                  <a:pt x="965200" y="4076700"/>
                </a:lnTo>
                <a:lnTo>
                  <a:pt x="1473200" y="3530600"/>
                </a:lnTo>
                <a:lnTo>
                  <a:pt x="1714500" y="3098800"/>
                </a:lnTo>
                <a:lnTo>
                  <a:pt x="1866900" y="2641600"/>
                </a:lnTo>
                <a:lnTo>
                  <a:pt x="1917700" y="2070100"/>
                </a:lnTo>
                <a:lnTo>
                  <a:pt x="1866900" y="1485900"/>
                </a:lnTo>
                <a:lnTo>
                  <a:pt x="1714500" y="1003300"/>
                </a:lnTo>
                <a:lnTo>
                  <a:pt x="1549400" y="673100"/>
                </a:lnTo>
                <a:lnTo>
                  <a:pt x="1384300" y="381000"/>
                </a:lnTo>
                <a:lnTo>
                  <a:pt x="1092200" y="101600"/>
                </a:lnTo>
                <a:lnTo>
                  <a:pt x="952500" y="0"/>
                </a:lnTo>
                <a:close/>
              </a:path>
            </a:pathLst>
          </a:custGeom>
          <a:pattFill prst="lgCheck">
            <a:fgClr>
              <a:schemeClr val="tx2">
                <a:lumMod val="75000"/>
              </a:schemeClr>
            </a:fgClr>
            <a:bgClr>
              <a:schemeClr val="accent6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114300" y="749300"/>
            <a:ext cx="5400000" cy="540000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619500" y="749300"/>
            <a:ext cx="5400000" cy="5400000"/>
          </a:xfrm>
          <a:prstGeom prst="ellipse">
            <a:avLst/>
          </a:prstGeom>
          <a:noFill/>
          <a:ln w="762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27000" y="103257"/>
            <a:ext cx="293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PATOBIOGRAFÍA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63331" y="6049357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chemeClr val="tx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7319922">
            <a:off x="3625422" y="2853377"/>
            <a:ext cx="1949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Mistral"/>
                <a:cs typeface="Mistral"/>
              </a:rPr>
              <a:t>PRINCIPIOS TEÓRICOS</a:t>
            </a:r>
            <a:endParaRPr lang="es-ES" sz="32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330200" y="760048"/>
            <a:ext cx="5400000" cy="540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</a:endParaRPr>
          </a:p>
        </p:txBody>
      </p:sp>
      <p:sp>
        <p:nvSpPr>
          <p:cNvPr id="14" name="Rectángulo 13"/>
          <p:cNvSpPr/>
          <p:nvPr/>
        </p:nvSpPr>
        <p:spPr>
          <a:xfrm rot="16200000" flipH="1" flipV="1">
            <a:off x="3467100" y="758390"/>
            <a:ext cx="5400000" cy="540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737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7375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</a:endParaRPr>
          </a:p>
        </p:txBody>
      </p:sp>
      <p:sp>
        <p:nvSpPr>
          <p:cNvPr id="12" name="Rectángulo 11"/>
          <p:cNvSpPr/>
          <p:nvPr/>
        </p:nvSpPr>
        <p:spPr>
          <a:xfrm rot="16200000">
            <a:off x="1993901" y="1909409"/>
            <a:ext cx="2880000" cy="288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/>
                <a:cs typeface="Lucida Handwriting"/>
              </a:rPr>
              <a:t>Meta</a:t>
            </a:r>
            <a:endParaRPr lang="es-ES_tradnl" sz="32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/>
              <a:cs typeface="Lucida Handwriting"/>
            </a:endParaRPr>
          </a:p>
        </p:txBody>
      </p:sp>
      <p:sp>
        <p:nvSpPr>
          <p:cNvPr id="15" name="Rectángulo 14"/>
          <p:cNvSpPr/>
          <p:nvPr/>
        </p:nvSpPr>
        <p:spPr>
          <a:xfrm rot="16200000" flipH="1" flipV="1">
            <a:off x="4508501" y="1884009"/>
            <a:ext cx="2880000" cy="288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/>
                <a:cs typeface="Lucida Handwriting"/>
              </a:rPr>
              <a:t>Meta</a:t>
            </a:r>
            <a:endParaRPr lang="es-ES_tradnl" sz="32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/>
              <a:cs typeface="Lucida Handwriting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6200000" flipH="1" flipV="1">
            <a:off x="2523451" y="2317751"/>
            <a:ext cx="4076700" cy="231139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47734"/>
              </a:avLst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American Typewriter"/>
                <a:cs typeface="American Typewriter"/>
              </a:rPr>
              <a:t>HACER CONCIENTE LO INCONCIENTE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2536151" y="2305051"/>
            <a:ext cx="4076700" cy="231139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47734"/>
              </a:avLst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HACER CONCIENTE LO INCONCIENTE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 rot="20160000" flipH="1">
            <a:off x="4231754" y="4816860"/>
            <a:ext cx="1460592" cy="1194624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4102100" y="6096000"/>
            <a:ext cx="1237638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Mistral"/>
                <a:cs typeface="Mistral"/>
              </a:rPr>
              <a:t>carácter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Mistral"/>
              <a:cs typeface="Mistral"/>
            </a:endParaRPr>
          </a:p>
        </p:txBody>
      </p:sp>
      <p:cxnSp>
        <p:nvCxnSpPr>
          <p:cNvPr id="18" name="Conector curvado 17"/>
          <p:cNvCxnSpPr/>
          <p:nvPr/>
        </p:nvCxnSpPr>
        <p:spPr>
          <a:xfrm rot="21240000" flipV="1">
            <a:off x="3728188" y="810292"/>
            <a:ext cx="1562833" cy="1458000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634520" y="49687"/>
            <a:ext cx="1291940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síntoma</a:t>
            </a:r>
            <a:endParaRPr lang="es-ES" sz="32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9655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4" grpId="0"/>
      <p:bldP spid="12" grpId="0"/>
      <p:bldP spid="15" grpId="0"/>
      <p:bldP spid="16" grpId="0"/>
      <p:bldP spid="3" grpId="0"/>
      <p:bldP spid="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circular 2"/>
          <p:cNvSpPr/>
          <p:nvPr/>
        </p:nvSpPr>
        <p:spPr>
          <a:xfrm rot="14540758">
            <a:off x="2057069" y="658393"/>
            <a:ext cx="5400000" cy="5400000"/>
          </a:xfrm>
          <a:prstGeom prst="circularArrow">
            <a:avLst/>
          </a:prstGeom>
          <a:solidFill>
            <a:schemeClr val="accent1">
              <a:lumMod val="5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Flecha circular 10"/>
          <p:cNvSpPr/>
          <p:nvPr/>
        </p:nvSpPr>
        <p:spPr>
          <a:xfrm rot="14540758" flipH="1" flipV="1">
            <a:off x="2151217" y="658393"/>
            <a:ext cx="5400000" cy="5400000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83931" y="5806105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27000" y="103257"/>
            <a:ext cx="293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PATOBIOGRAFÍA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 rot="14987660" flipH="1" flipV="1">
            <a:off x="2692305" y="1259197"/>
            <a:ext cx="4212062" cy="411609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55426"/>
              </a:avLst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merican Typewriter"/>
                <a:cs typeface="American Typewriter"/>
              </a:rPr>
              <a:t>RESTABLECER ENCUADRE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 rot="14987660">
            <a:off x="2495530" y="1689667"/>
            <a:ext cx="4212062" cy="347989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9430839"/>
              </a:avLst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RESOLVER LA CRISIS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578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15781 0.39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195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7292 -0.440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4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nta hacia abajo 5"/>
          <p:cNvSpPr/>
          <p:nvPr/>
        </p:nvSpPr>
        <p:spPr>
          <a:xfrm rot="20455141">
            <a:off x="461807" y="1881903"/>
            <a:ext cx="8243455" cy="3025648"/>
          </a:xfrm>
          <a:prstGeom prst="ribbon">
            <a:avLst>
              <a:gd name="adj1" fmla="val 16667"/>
              <a:gd name="adj2" fmla="val 73249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58091" y="219376"/>
            <a:ext cx="467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POSIBLES INDICACIONES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5" name="CuadroTexto 4"/>
          <p:cNvSpPr txBox="1"/>
          <p:nvPr/>
        </p:nvSpPr>
        <p:spPr>
          <a:xfrm rot="20455141">
            <a:off x="1824169" y="2528462"/>
            <a:ext cx="5530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stral"/>
                <a:cs typeface="Mistral"/>
              </a:rPr>
              <a:t>Algunas situaciones en las que un Estudio Patobiográfico puede ser un recurso terapéutico valioso a considerar</a:t>
            </a:r>
            <a:endParaRPr lang="es-ES" sz="360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7936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8091" y="219376"/>
            <a:ext cx="467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POSIBLES INDICACIONES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055726" y="2018202"/>
            <a:ext cx="284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Pacientes </a:t>
            </a:r>
            <a:r>
              <a:rPr lang="es-E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EN</a:t>
            </a:r>
            <a:r>
              <a:rPr lang="es-ES" sz="2000" dirty="0" smtClean="0">
                <a:latin typeface="American Typewriter"/>
                <a:cs typeface="American Typewriter"/>
              </a:rPr>
              <a:t> Análisis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69190" y="793396"/>
            <a:ext cx="1" cy="2849723"/>
          </a:xfrm>
          <a:prstGeom prst="line">
            <a:avLst/>
          </a:prstGeom>
          <a:ln w="762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>
            <a:off x="965200" y="11303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632773" y="1168400"/>
            <a:ext cx="340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en el Análisis.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328946" y="1130300"/>
            <a:ext cx="3510253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50900" y="876300"/>
            <a:ext cx="7814960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Paciente y/o Analista sienten que el análisis está estancado.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Situaciones de intensa transferencia negativa.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Necesidad de evaluar un cambio de analista.</a:t>
            </a:r>
            <a:endParaRPr lang="es-E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28733939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8091" y="219376"/>
            <a:ext cx="467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POSIBLES INDICACIONES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055726" y="2018202"/>
            <a:ext cx="284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Pacientes </a:t>
            </a:r>
            <a:r>
              <a:rPr lang="es-E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EN</a:t>
            </a:r>
            <a:r>
              <a:rPr lang="es-ES" sz="2000" dirty="0" smtClean="0">
                <a:latin typeface="American Typewriter"/>
                <a:cs typeface="American Typewriter"/>
              </a:rPr>
              <a:t> Análisis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69190" y="793396"/>
            <a:ext cx="1" cy="2849723"/>
          </a:xfrm>
          <a:prstGeom prst="line">
            <a:avLst/>
          </a:prstGeom>
          <a:ln w="762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>
            <a:off x="965200" y="11303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965200" y="27178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632773" y="1168400"/>
            <a:ext cx="340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en el Análisis.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32773" y="2738822"/>
            <a:ext cx="571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que el Análisis no puede resolver.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328946" y="1130300"/>
            <a:ext cx="3510253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7518399" y="2711510"/>
            <a:ext cx="1320799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697383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de flecha hacia abajo 4"/>
          <p:cNvSpPr/>
          <p:nvPr/>
        </p:nvSpPr>
        <p:spPr>
          <a:xfrm>
            <a:off x="1384300" y="431800"/>
            <a:ext cx="6362700" cy="2209800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 w="571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35000" y="2605532"/>
            <a:ext cx="8369299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Decisión de un cambio de residencia.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Decisión de un cambio laboral.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Crisis de pareja.</a:t>
            </a: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Eventos que requieren internación, cirugía o tratamientos cruentos o mutilantes (enfermedad, complicación , accidente).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47978" y="406400"/>
            <a:ext cx="5202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merican Typewriter"/>
                <a:cs typeface="American Typewriter"/>
              </a:rPr>
              <a:t>Crisis vitales puntuales que demandan una acción en un tiempo acotado.</a:t>
            </a:r>
            <a:endParaRPr lang="es-ES" sz="28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23161736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8091" y="219376"/>
            <a:ext cx="467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POSIBLES INDICACIONES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055726" y="2018202"/>
            <a:ext cx="284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Pacientes </a:t>
            </a:r>
            <a:r>
              <a:rPr lang="es-E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EN</a:t>
            </a:r>
            <a:r>
              <a:rPr lang="es-ES" sz="2000" dirty="0" smtClean="0">
                <a:latin typeface="American Typewriter"/>
                <a:cs typeface="American Typewriter"/>
              </a:rPr>
              <a:t> Análisis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097788" y="4986187"/>
            <a:ext cx="293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Pacientes </a:t>
            </a:r>
            <a:r>
              <a:rPr lang="es-E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SIN</a:t>
            </a:r>
            <a:r>
              <a:rPr lang="es-ES" sz="2000" dirty="0" smtClean="0">
                <a:latin typeface="American Typewriter"/>
                <a:cs typeface="American Typewriter"/>
              </a:rPr>
              <a:t> Análisis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69190" y="793396"/>
            <a:ext cx="1" cy="2849723"/>
          </a:xfrm>
          <a:prstGeom prst="line">
            <a:avLst/>
          </a:prstGeom>
          <a:ln w="762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569191" y="3746167"/>
            <a:ext cx="0" cy="2906998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>
            <a:off x="965200" y="11303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965200" y="2717800"/>
            <a:ext cx="558800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632773" y="1168400"/>
            <a:ext cx="340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en el Análisis.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32773" y="2738822"/>
            <a:ext cx="571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Dificultades que el Análisis no puede resolver.</a:t>
            </a:r>
            <a:endParaRPr lang="es-ES" sz="2000" dirty="0">
              <a:latin typeface="American Typewriter"/>
              <a:cs typeface="American Typewriter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328946" y="1130300"/>
            <a:ext cx="3510253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7518399" y="2711510"/>
            <a:ext cx="1320799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965200" y="3924300"/>
            <a:ext cx="55880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1632773" y="3833054"/>
            <a:ext cx="4869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merican Typewriter"/>
                <a:cs typeface="American Typewriter"/>
              </a:rPr>
              <a:t>Crisis vitales puntuales que demandan una acción en un tiempo acotado.</a:t>
            </a:r>
          </a:p>
        </p:txBody>
      </p:sp>
      <p:sp>
        <p:nvSpPr>
          <p:cNvPr id="8" name="Flecha curva 7"/>
          <p:cNvSpPr/>
          <p:nvPr/>
        </p:nvSpPr>
        <p:spPr>
          <a:xfrm rot="5400000" flipH="1">
            <a:off x="6620824" y="3451860"/>
            <a:ext cx="813816" cy="868680"/>
          </a:xfrm>
          <a:prstGeom prst="bentArrow">
            <a:avLst>
              <a:gd name="adj1" fmla="val 31242"/>
              <a:gd name="adj2" fmla="val 35144"/>
              <a:gd name="adj3" fmla="val 18758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914400" y="5702300"/>
            <a:ext cx="55880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1581973" y="5575300"/>
            <a:ext cx="633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merican Typewriter"/>
                <a:cs typeface="American Typewriter"/>
              </a:rPr>
              <a:t>Necesidad de iniciar un tratamiento psicoanalítico, no identificada por el paciente.</a:t>
            </a:r>
            <a:endParaRPr lang="es-E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97399374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8" grpId="0" animBg="1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24733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PROCEDIMIENTO</a:t>
            </a:r>
            <a:endParaRPr lang="es-E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9278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24733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FUNDAMENTOS</a:t>
            </a:r>
            <a:endParaRPr lang="es-E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796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2449068" y="4290520"/>
            <a:ext cx="484632" cy="101808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437610" y="5334988"/>
            <a:ext cx="327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TIPO DE ESTUDIO 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24" name="Flecha abajo 23"/>
          <p:cNvSpPr/>
          <p:nvPr/>
        </p:nvSpPr>
        <p:spPr>
          <a:xfrm>
            <a:off x="2449068" y="5921708"/>
            <a:ext cx="484632" cy="70058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7" y="2469654"/>
            <a:ext cx="331285" cy="7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08 -0.00023 L 0.21261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4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flecha a la izquierda 2"/>
          <p:cNvSpPr/>
          <p:nvPr/>
        </p:nvSpPr>
        <p:spPr>
          <a:xfrm rot="5400000" flipH="1">
            <a:off x="2649756" y="-40053"/>
            <a:ext cx="3736299" cy="5269390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lamada de flecha a la izquierda 5"/>
          <p:cNvSpPr/>
          <p:nvPr/>
        </p:nvSpPr>
        <p:spPr>
          <a:xfrm flipH="1">
            <a:off x="1883209" y="699140"/>
            <a:ext cx="6422591" cy="2465752"/>
          </a:xfrm>
          <a:prstGeom prst="leftArrowCallout">
            <a:avLst>
              <a:gd name="adj1" fmla="val 36546"/>
              <a:gd name="adj2" fmla="val 31492"/>
              <a:gd name="adj3" fmla="val 36642"/>
              <a:gd name="adj4" fmla="val 82226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de flecha a la izquierda 6"/>
          <p:cNvSpPr/>
          <p:nvPr/>
        </p:nvSpPr>
        <p:spPr>
          <a:xfrm>
            <a:off x="727509" y="699140"/>
            <a:ext cx="6422591" cy="2465752"/>
          </a:xfrm>
          <a:prstGeom prst="leftArrowCallout">
            <a:avLst>
              <a:gd name="adj1" fmla="val 38606"/>
              <a:gd name="adj2" fmla="val 31492"/>
              <a:gd name="adj3" fmla="val 34067"/>
              <a:gd name="adj4" fmla="val 82226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816100" y="671148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83000" y="396943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Privacidad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 rot="19138127">
            <a:off x="393558" y="1452641"/>
            <a:ext cx="93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Edad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 rot="19138127">
            <a:off x="7463038" y="162873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Urgencia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40300" y="5259407"/>
            <a:ext cx="3256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ESTUDIO CERRADO:</a:t>
            </a:r>
          </a:p>
          <a:p>
            <a:pPr marL="540000" indent="-457200">
              <a:buFont typeface="Arial"/>
              <a:buChar char="•"/>
            </a:pPr>
            <a:r>
              <a:rPr lang="es-ES" sz="2400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Equipo Reducido.</a:t>
            </a:r>
            <a:endParaRPr lang="es-ES" sz="2400" dirty="0">
              <a:solidFill>
                <a:srgbClr val="953735"/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73100" y="525940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ESTUDIO ABIERTO:</a:t>
            </a:r>
          </a:p>
          <a:p>
            <a:pPr marL="540000" indent="-457200">
              <a:buFont typeface="Arial"/>
              <a:buChar char="•"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Equipo Completo.</a:t>
            </a:r>
            <a:endParaRPr lang="es-ES" sz="2400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4689829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/>
      <p:bldP spid="8" grpId="0"/>
      <p:bldP spid="8" grpId="1"/>
      <p:bldP spid="9" grpId="0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30954" y="958334"/>
            <a:ext cx="1782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NORMAL</a:t>
            </a:r>
            <a:endParaRPr lang="es-ES" sz="2800" dirty="0"/>
          </a:p>
        </p:txBody>
      </p:sp>
      <p:sp>
        <p:nvSpPr>
          <p:cNvPr id="5" name="Rectángulo 4"/>
          <p:cNvSpPr/>
          <p:nvPr/>
        </p:nvSpPr>
        <p:spPr>
          <a:xfrm>
            <a:off x="6330133" y="958334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merican Typewriter"/>
                <a:cs typeface="American Typewriter"/>
              </a:rPr>
              <a:t>URGENCIA</a:t>
            </a:r>
            <a:endParaRPr lang="es-ES" sz="2800" dirty="0"/>
          </a:p>
        </p:txBody>
      </p:sp>
      <p:sp>
        <p:nvSpPr>
          <p:cNvPr id="7" name="Rectángulo 6"/>
          <p:cNvSpPr/>
          <p:nvPr/>
        </p:nvSpPr>
        <p:spPr>
          <a:xfrm>
            <a:off x="244854" y="2114034"/>
            <a:ext cx="1766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Duración</a:t>
            </a: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244854" y="3434834"/>
            <a:ext cx="1701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Horarios</a:t>
            </a: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244854" y="4778514"/>
            <a:ext cx="1199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Lugar</a:t>
            </a:r>
            <a:endParaRPr lang="es-ES" sz="2800" dirty="0"/>
          </a:p>
        </p:txBody>
      </p:sp>
      <p:sp>
        <p:nvSpPr>
          <p:cNvPr id="10" name="Rectángulo 9"/>
          <p:cNvSpPr/>
          <p:nvPr/>
        </p:nvSpPr>
        <p:spPr>
          <a:xfrm>
            <a:off x="2975354" y="2140922"/>
            <a:ext cx="2434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lvl="0"/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45 </a:t>
            </a:r>
            <a:r>
              <a:rPr lang="es-ES" sz="2800" dirty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/</a:t>
            </a:r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 60 </a:t>
            </a:r>
            <a:r>
              <a:rPr lang="es-ES" sz="2800" dirty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días.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11854" y="3434834"/>
            <a:ext cx="2561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Profesionales</a:t>
            </a:r>
            <a:r>
              <a:rPr lang="es-ES" sz="2800" dirty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.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3153154" y="4778514"/>
            <a:ext cx="2087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4F81BD">
                    <a:lumMod val="75000"/>
                  </a:srgbClr>
                </a:solidFill>
                <a:latin typeface="American Typewriter"/>
                <a:cs typeface="American Typewriter"/>
              </a:rPr>
              <a:t>CW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596833" y="2140922"/>
            <a:ext cx="1581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lvl="0"/>
            <a:r>
              <a:rPr lang="es-ES" sz="2800" dirty="0">
                <a:solidFill>
                  <a:srgbClr val="FF0000"/>
                </a:solidFill>
                <a:latin typeface="American Typewriter"/>
                <a:cs typeface="American Typewriter"/>
              </a:rPr>
              <a:t>1</a:t>
            </a:r>
            <a:r>
              <a:rPr lang="es-ES" sz="28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0 </a:t>
            </a:r>
            <a:r>
              <a:rPr lang="es-ES" sz="2800" dirty="0">
                <a:solidFill>
                  <a:srgbClr val="FF0000"/>
                </a:solidFill>
                <a:latin typeface="American Typewriter"/>
                <a:cs typeface="American Typewriter"/>
              </a:rPr>
              <a:t>días.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419033" y="3434834"/>
            <a:ext cx="1988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lvl="0"/>
            <a:r>
              <a:rPr lang="es-ES" sz="28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Urgencia.</a:t>
            </a:r>
            <a:endParaRPr lang="es-ES" sz="28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2527300" y="590034"/>
            <a:ext cx="0" cy="560756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905500" y="590034"/>
            <a:ext cx="0" cy="560756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44854" y="1733034"/>
            <a:ext cx="86090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244854" y="3091934"/>
            <a:ext cx="86090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222218" y="4450834"/>
            <a:ext cx="86090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6431733" y="4774218"/>
            <a:ext cx="1988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lvl="0"/>
            <a:r>
              <a:rPr lang="es-ES" sz="28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Urgencia.</a:t>
            </a:r>
            <a:endParaRPr lang="es-ES" sz="28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9" name="Nube 18"/>
          <p:cNvSpPr/>
          <p:nvPr/>
        </p:nvSpPr>
        <p:spPr>
          <a:xfrm rot="18832413">
            <a:off x="6037243" y="2836076"/>
            <a:ext cx="2794000" cy="1828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merican Typewriter"/>
                <a:cs typeface="American Typewriter"/>
              </a:rPr>
              <a:t>Síntomas Neuróticos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32413">
            <a:off x="3127754" y="2674984"/>
            <a:ext cx="2160000" cy="21600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7524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7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flecha a la izquierda 2"/>
          <p:cNvSpPr/>
          <p:nvPr/>
        </p:nvSpPr>
        <p:spPr>
          <a:xfrm rot="5400000" flipH="1">
            <a:off x="2637056" y="-78153"/>
            <a:ext cx="3736299" cy="5269390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lamada de flecha a la izquierda 5"/>
          <p:cNvSpPr/>
          <p:nvPr/>
        </p:nvSpPr>
        <p:spPr>
          <a:xfrm flipH="1">
            <a:off x="1883209" y="648340"/>
            <a:ext cx="6422591" cy="2465752"/>
          </a:xfrm>
          <a:prstGeom prst="leftArrowCallout">
            <a:avLst>
              <a:gd name="adj1" fmla="val 36546"/>
              <a:gd name="adj2" fmla="val 31492"/>
              <a:gd name="adj3" fmla="val 36642"/>
              <a:gd name="adj4" fmla="val 82226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de flecha a la izquierda 6"/>
          <p:cNvSpPr/>
          <p:nvPr/>
        </p:nvSpPr>
        <p:spPr>
          <a:xfrm>
            <a:off x="727509" y="661040"/>
            <a:ext cx="6422591" cy="2465752"/>
          </a:xfrm>
          <a:prstGeom prst="leftArrowCallout">
            <a:avLst>
              <a:gd name="adj1" fmla="val 38606"/>
              <a:gd name="adj2" fmla="val 31492"/>
              <a:gd name="adj3" fmla="val 34067"/>
              <a:gd name="adj4" fmla="val 82226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816100" y="671148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44900" y="39878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Privacidad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 rot="19138127">
            <a:off x="152258" y="1765301"/>
            <a:ext cx="93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Edad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 rot="19138127">
            <a:off x="7572265" y="158920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Urgencia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40300" y="5259407"/>
            <a:ext cx="32751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953735"/>
                </a:solidFill>
              </a:rPr>
              <a:t>ESTUDIO CERRADO:</a:t>
            </a:r>
          </a:p>
          <a:p>
            <a:pPr marL="540000" indent="-457200">
              <a:buFont typeface="Arial"/>
              <a:buChar char="•"/>
            </a:pPr>
            <a:r>
              <a:rPr lang="es-ES" sz="2800" dirty="0" smtClean="0">
                <a:solidFill>
                  <a:srgbClr val="953735"/>
                </a:solidFill>
              </a:rPr>
              <a:t>Equipo reducido.</a:t>
            </a:r>
            <a:endParaRPr lang="es-ES" sz="2800" dirty="0">
              <a:solidFill>
                <a:srgbClr val="953735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73100" y="5259407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ESTUDIO ABIERTO:</a:t>
            </a:r>
          </a:p>
          <a:p>
            <a:pPr marL="540000" indent="-457200">
              <a:buFont typeface="Arial"/>
              <a:buChar char="•"/>
            </a:pP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Equipo Completo.</a:t>
            </a: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0" y="2139708"/>
            <a:ext cx="284480" cy="7559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1504" y="1241639"/>
            <a:ext cx="437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American Typewriter"/>
                <a:cs typeface="American Typewriter"/>
              </a:rPr>
              <a:t>Paciente &lt; 18 años.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pic>
        <p:nvPicPr>
          <p:cNvPr id="5" name="Imagen 4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60" y="2895612"/>
            <a:ext cx="484315" cy="1104900"/>
          </a:xfrm>
          <a:prstGeom prst="rect">
            <a:avLst/>
          </a:prstGeom>
        </p:spPr>
      </p:pic>
      <p:pic>
        <p:nvPicPr>
          <p:cNvPr id="9" name="Imagen 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80" y="2895612"/>
            <a:ext cx="422707" cy="1104900"/>
          </a:xfrm>
          <a:prstGeom prst="rect">
            <a:avLst/>
          </a:prstGeom>
        </p:spPr>
      </p:pic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60" y="3813589"/>
            <a:ext cx="435503" cy="755968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2785524" y="4067884"/>
            <a:ext cx="87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Niño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247144" y="2323977"/>
            <a:ext cx="94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merican Typewriter"/>
                <a:cs typeface="American Typewriter"/>
              </a:rPr>
              <a:t>Adol</a:t>
            </a:r>
            <a:r>
              <a:rPr lang="es-ES" sz="2400" dirty="0" smtClean="0">
                <a:latin typeface="American Typewriter"/>
                <a:cs typeface="American Typewriter"/>
              </a:rPr>
              <a:t>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6" name="Conector curvado 5"/>
          <p:cNvCxnSpPr/>
          <p:nvPr/>
        </p:nvCxnSpPr>
        <p:spPr>
          <a:xfrm rot="16200000" flipH="1">
            <a:off x="2068786" y="2067083"/>
            <a:ext cx="629689" cy="500061"/>
          </a:xfrm>
          <a:prstGeom prst="curvedConnector3">
            <a:avLst>
              <a:gd name="adj1" fmla="val 100422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rot="16200000" flipH="1">
            <a:off x="797909" y="2801878"/>
            <a:ext cx="2016768" cy="609075"/>
          </a:xfrm>
          <a:prstGeom prst="curvedConnector3">
            <a:avLst>
              <a:gd name="adj1" fmla="val 101006"/>
            </a:avLst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stCxn id="30" idx="3"/>
          </p:cNvCxnSpPr>
          <p:nvPr/>
        </p:nvCxnSpPr>
        <p:spPr>
          <a:xfrm>
            <a:off x="4188311" y="2554810"/>
            <a:ext cx="2237889" cy="65829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3664833" y="3813589"/>
            <a:ext cx="2850267" cy="519221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899660" y="4298716"/>
            <a:ext cx="1200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Padres</a:t>
            </a:r>
            <a:endParaRPr lang="es-E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905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3510" y="647510"/>
            <a:ext cx="1992224" cy="8126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SECRETARÍA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823082" y="3349619"/>
            <a:ext cx="970710" cy="419142"/>
          </a:xfrm>
          <a:prstGeom prst="rightArrow">
            <a:avLst/>
          </a:prstGeom>
          <a:solidFill>
            <a:srgbClr val="63252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Heptágono 46"/>
          <p:cNvSpPr/>
          <p:nvPr/>
        </p:nvSpPr>
        <p:spPr>
          <a:xfrm>
            <a:off x="7248474" y="48147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>
            <a:off x="3760332" y="3872606"/>
            <a:ext cx="3299614" cy="1975015"/>
          </a:xfrm>
          <a:prstGeom prst="curvedConnector3">
            <a:avLst>
              <a:gd name="adj1" fmla="val 943"/>
            </a:avLst>
          </a:prstGeom>
          <a:ln w="76200" cmpd="sng">
            <a:solidFill>
              <a:srgbClr val="6325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4853985" y="2903300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6" name="Imagen 5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15" y="2615660"/>
            <a:ext cx="331285" cy="7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849 -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7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60" y="1060208"/>
            <a:ext cx="284480" cy="7559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704" y="162139"/>
            <a:ext cx="437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American Typewriter"/>
                <a:cs typeface="American Typewriter"/>
              </a:rPr>
              <a:t>Paciente &lt; 18 años.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23" name="Heptágono 22"/>
          <p:cNvSpPr/>
          <p:nvPr/>
        </p:nvSpPr>
        <p:spPr>
          <a:xfrm>
            <a:off x="6620441" y="4406901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Imagen 4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82" y="4638951"/>
            <a:ext cx="484315" cy="1104900"/>
          </a:xfrm>
          <a:prstGeom prst="rect">
            <a:avLst/>
          </a:prstGeom>
        </p:spPr>
      </p:pic>
      <p:pic>
        <p:nvPicPr>
          <p:cNvPr id="9" name="Imagen 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02" y="4638951"/>
            <a:ext cx="422707" cy="1104900"/>
          </a:xfrm>
          <a:prstGeom prst="rect">
            <a:avLst/>
          </a:prstGeom>
        </p:spPr>
      </p:pic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60" y="2734089"/>
            <a:ext cx="435503" cy="755968"/>
          </a:xfrm>
          <a:prstGeom prst="rect">
            <a:avLst/>
          </a:prstGeom>
        </p:spPr>
      </p:pic>
      <p:sp>
        <p:nvSpPr>
          <p:cNvPr id="25" name="Heptágono 24"/>
          <p:cNvSpPr/>
          <p:nvPr/>
        </p:nvSpPr>
        <p:spPr>
          <a:xfrm>
            <a:off x="4568639" y="75320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Heptágono 25"/>
          <p:cNvSpPr/>
          <p:nvPr/>
        </p:nvSpPr>
        <p:spPr>
          <a:xfrm>
            <a:off x="4111439" y="2474310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Niños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014124" y="2988384"/>
            <a:ext cx="87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Niño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412244" y="1244477"/>
            <a:ext cx="94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merican Typewriter"/>
                <a:cs typeface="American Typewriter"/>
              </a:rPr>
              <a:t>Adol</a:t>
            </a:r>
            <a:r>
              <a:rPr lang="es-ES" sz="2400" dirty="0" smtClean="0">
                <a:latin typeface="American Typewriter"/>
                <a:cs typeface="American Typewriter"/>
              </a:rPr>
              <a:t>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6" name="Conector curvado 5"/>
          <p:cNvCxnSpPr/>
          <p:nvPr/>
        </p:nvCxnSpPr>
        <p:spPr>
          <a:xfrm rot="16200000" flipH="1">
            <a:off x="2233886" y="987583"/>
            <a:ext cx="629689" cy="500061"/>
          </a:xfrm>
          <a:prstGeom prst="curvedConnector3">
            <a:avLst>
              <a:gd name="adj1" fmla="val 100422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rot="16200000" flipH="1">
            <a:off x="1026509" y="1722378"/>
            <a:ext cx="2016768" cy="609075"/>
          </a:xfrm>
          <a:prstGeom prst="curvedConnector3">
            <a:avLst>
              <a:gd name="adj1" fmla="val 101006"/>
            </a:avLst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ás 2"/>
          <p:cNvSpPr/>
          <p:nvPr/>
        </p:nvSpPr>
        <p:spPr>
          <a:xfrm>
            <a:off x="4353411" y="4638951"/>
            <a:ext cx="914400" cy="914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1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3510" y="647510"/>
            <a:ext cx="1992224" cy="8126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SECRETARÍA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823082" y="3349619"/>
            <a:ext cx="970710" cy="419142"/>
          </a:xfrm>
          <a:prstGeom prst="rightArrow">
            <a:avLst/>
          </a:prstGeom>
          <a:solidFill>
            <a:srgbClr val="63252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7248474" y="11216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7" name="Heptágono 46"/>
          <p:cNvSpPr/>
          <p:nvPr/>
        </p:nvSpPr>
        <p:spPr>
          <a:xfrm>
            <a:off x="7248474" y="48147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>
            <a:off x="3760332" y="3872606"/>
            <a:ext cx="3299614" cy="1975015"/>
          </a:xfrm>
          <a:prstGeom prst="curvedConnector3">
            <a:avLst>
              <a:gd name="adj1" fmla="val 943"/>
            </a:avLst>
          </a:prstGeom>
          <a:ln w="76200" cmpd="sng">
            <a:solidFill>
              <a:srgbClr val="6325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059946" y="277730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7059946" y="3440778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 rot="16200000">
            <a:off x="6100478" y="24027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6200000">
            <a:off x="5811791" y="40596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Flecha circular 23"/>
          <p:cNvSpPr/>
          <p:nvPr/>
        </p:nvSpPr>
        <p:spPr>
          <a:xfrm rot="16627113">
            <a:off x="5265738" y="134921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4853985" y="2903300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19" name="Imagen 18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09" y="351246"/>
            <a:ext cx="331285" cy="770431"/>
          </a:xfrm>
          <a:prstGeom prst="rect">
            <a:avLst/>
          </a:prstGeom>
        </p:spPr>
      </p:pic>
      <p:sp>
        <p:nvSpPr>
          <p:cNvPr id="20" name="Flecha circular 19"/>
          <p:cNvSpPr/>
          <p:nvPr/>
        </p:nvSpPr>
        <p:spPr>
          <a:xfrm rot="4942954" flipV="1">
            <a:off x="5290501" y="281757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rgbClr val="604A7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9" grpId="0"/>
      <p:bldP spid="80" grpId="0"/>
      <p:bldP spid="24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823082" y="3349619"/>
            <a:ext cx="970710" cy="419142"/>
          </a:xfrm>
          <a:prstGeom prst="rightArrow">
            <a:avLst/>
          </a:prstGeom>
          <a:solidFill>
            <a:srgbClr val="63252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7248474" y="11216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7" name="Heptágono 46"/>
          <p:cNvSpPr/>
          <p:nvPr/>
        </p:nvSpPr>
        <p:spPr>
          <a:xfrm>
            <a:off x="7248474" y="48147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>
            <a:off x="3760332" y="3872606"/>
            <a:ext cx="3299614" cy="1975015"/>
          </a:xfrm>
          <a:prstGeom prst="curvedConnector3">
            <a:avLst>
              <a:gd name="adj1" fmla="val 943"/>
            </a:avLst>
          </a:prstGeom>
          <a:ln w="76200" cmpd="sng">
            <a:solidFill>
              <a:srgbClr val="6325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059946" y="277730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7059946" y="3440778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 rot="16200000">
            <a:off x="6100478" y="24027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6200000">
            <a:off x="5811791" y="40977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Flecha circular 23"/>
          <p:cNvSpPr/>
          <p:nvPr/>
        </p:nvSpPr>
        <p:spPr>
          <a:xfrm rot="16627113">
            <a:off x="5265738" y="134921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 circular 24"/>
          <p:cNvSpPr/>
          <p:nvPr/>
        </p:nvSpPr>
        <p:spPr>
          <a:xfrm rot="4942954" flipV="1">
            <a:off x="5290501" y="281757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rgbClr val="604A7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4853985" y="2903300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248474" y="138030"/>
            <a:ext cx="1555115" cy="816423"/>
          </a:xfrm>
          <a:prstGeom prst="ellipse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Abogado</a:t>
            </a:r>
            <a:endParaRPr lang="es-ES" sz="16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248474" y="2517564"/>
            <a:ext cx="1555115" cy="816423"/>
          </a:xfrm>
          <a:prstGeom prst="ellipse">
            <a:avLst/>
          </a:prstGeom>
          <a:noFill/>
          <a:ln w="38100" cmpd="sng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660066"/>
                </a:solidFill>
                <a:latin typeface="American Typewriter"/>
                <a:cs typeface="American Typewriter"/>
              </a:rPr>
              <a:t>Contador</a:t>
            </a:r>
            <a:endParaRPr lang="es-ES" sz="1600" dirty="0">
              <a:solidFill>
                <a:srgbClr val="660066"/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82800" y="584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istral"/>
                <a:cs typeface="Mistral"/>
              </a:rPr>
              <a:t>La crisis vital puede no ser un enfermedad.</a:t>
            </a:r>
            <a:endParaRPr lang="es-ES" sz="2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8189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1460510" y="277730"/>
            <a:ext cx="0" cy="612000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 rot="16200000">
            <a:off x="542380" y="663744"/>
            <a:ext cx="130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CWCM</a:t>
            </a:r>
            <a:endParaRPr lang="es-ES" sz="28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03510" y="647510"/>
            <a:ext cx="1992224" cy="8126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SECRETARÍA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823082" y="3349619"/>
            <a:ext cx="970710" cy="419142"/>
          </a:xfrm>
          <a:prstGeom prst="rightArrow">
            <a:avLst/>
          </a:prstGeom>
          <a:solidFill>
            <a:srgbClr val="63252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7248474" y="11216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7" name="Heptágono 46"/>
          <p:cNvSpPr/>
          <p:nvPr/>
        </p:nvSpPr>
        <p:spPr>
          <a:xfrm>
            <a:off x="7248474" y="48147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>
            <a:off x="3760332" y="3872606"/>
            <a:ext cx="3299614" cy="1975015"/>
          </a:xfrm>
          <a:prstGeom prst="curvedConnector3">
            <a:avLst>
              <a:gd name="adj1" fmla="val 943"/>
            </a:avLst>
          </a:prstGeom>
          <a:ln w="76200" cmpd="sng">
            <a:solidFill>
              <a:srgbClr val="6325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059946" y="277730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7059946" y="3440778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 rot="16200000">
            <a:off x="6100478" y="24027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6200000">
            <a:off x="5811791" y="40723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718303" y="2839080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003694" y="3368077"/>
            <a:ext cx="13775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Flecha circular 23"/>
          <p:cNvSpPr/>
          <p:nvPr/>
        </p:nvSpPr>
        <p:spPr>
          <a:xfrm rot="16627113">
            <a:off x="5265738" y="134921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 circular 24"/>
          <p:cNvSpPr/>
          <p:nvPr/>
        </p:nvSpPr>
        <p:spPr>
          <a:xfrm rot="4942954" flipV="1">
            <a:off x="5290501" y="2817577"/>
            <a:ext cx="3165796" cy="2875877"/>
          </a:xfrm>
          <a:prstGeom prst="circularArrow">
            <a:avLst>
              <a:gd name="adj1" fmla="val 6940"/>
              <a:gd name="adj2" fmla="val 1142319"/>
              <a:gd name="adj3" fmla="val 20426710"/>
              <a:gd name="adj4" fmla="val 15489727"/>
              <a:gd name="adj5" fmla="val 12500"/>
            </a:avLst>
          </a:prstGeom>
          <a:solidFill>
            <a:srgbClr val="604A7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4853985" y="2903300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6" name="Imagen 5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09" y="351246"/>
            <a:ext cx="331285" cy="7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65417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6 -0.00371 L 0.65434 0.5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16200" y="812800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7" name="Flecha derecha 6"/>
          <p:cNvSpPr/>
          <p:nvPr/>
        </p:nvSpPr>
        <p:spPr>
          <a:xfrm rot="2700000">
            <a:off x="5286818" y="1632420"/>
            <a:ext cx="1221796" cy="68371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514600" y="448400"/>
            <a:ext cx="2880000" cy="1440000"/>
          </a:xfrm>
          <a:prstGeom prst="ellipse">
            <a:avLst/>
          </a:prstGeom>
          <a:noFill/>
          <a:ln w="3810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Nube 5"/>
          <p:cNvSpPr/>
          <p:nvPr/>
        </p:nvSpPr>
        <p:spPr>
          <a:xfrm>
            <a:off x="6159500" y="2222500"/>
            <a:ext cx="2794000" cy="1828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merican Typewriter"/>
                <a:cs typeface="American Typewriter"/>
              </a:rPr>
              <a:t>Síntomas Neuróticos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20" name="Flecha derecha 19"/>
          <p:cNvSpPr/>
          <p:nvPr/>
        </p:nvSpPr>
        <p:spPr>
          <a:xfrm rot="3537008">
            <a:off x="4387208" y="2387116"/>
            <a:ext cx="1410883" cy="683718"/>
          </a:xfrm>
          <a:prstGeom prst="rightArrow">
            <a:avLst/>
          </a:prstGeom>
          <a:gradFill flip="none" rotWithShape="1">
            <a:gsLst>
              <a:gs pos="46000">
                <a:schemeClr val="accent2">
                  <a:lumMod val="75000"/>
                </a:schemeClr>
              </a:gs>
              <a:gs pos="7500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1" name="Flecha derecha 20"/>
          <p:cNvSpPr/>
          <p:nvPr/>
        </p:nvSpPr>
        <p:spPr>
          <a:xfrm rot="5172520">
            <a:off x="3219634" y="2711305"/>
            <a:ext cx="1619662" cy="683718"/>
          </a:xfrm>
          <a:prstGeom prst="rightArrow">
            <a:avLst/>
          </a:prstGeom>
          <a:gradFill flip="none" rotWithShape="1">
            <a:gsLst>
              <a:gs pos="9000">
                <a:schemeClr val="accent2">
                  <a:lumMod val="50000"/>
                </a:schemeClr>
              </a:gs>
              <a:gs pos="59000">
                <a:schemeClr val="accent2">
                  <a:lumMod val="75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2" name="Flecha derecha 21"/>
          <p:cNvSpPr/>
          <p:nvPr/>
        </p:nvSpPr>
        <p:spPr>
          <a:xfrm rot="6543226">
            <a:off x="1835436" y="2807740"/>
            <a:ext cx="1976546" cy="683718"/>
          </a:xfrm>
          <a:prstGeom prst="rightArrow">
            <a:avLst/>
          </a:prstGeom>
          <a:gradFill flip="none" rotWithShape="1">
            <a:gsLst>
              <a:gs pos="34000">
                <a:schemeClr val="tx1">
                  <a:lumMod val="85000"/>
                  <a:lumOff val="15000"/>
                </a:schemeClr>
              </a:gs>
              <a:gs pos="75000">
                <a:schemeClr val="accent2">
                  <a:lumMod val="50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6261100" y="711200"/>
            <a:ext cx="2692400" cy="978408"/>
          </a:xfrm>
          <a:prstGeom prst="downArrow">
            <a:avLst/>
          </a:prstGeom>
          <a:solidFill>
            <a:srgbClr val="D99694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MESES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896126" y="4355394"/>
            <a:ext cx="3260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Posponer toda decisión importante hasta haber finalizado el tratamiento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6" name="Flecha derecha 15"/>
          <p:cNvSpPr/>
          <p:nvPr/>
        </p:nvSpPr>
        <p:spPr>
          <a:xfrm rot="20384948">
            <a:off x="2299347" y="3757066"/>
            <a:ext cx="4708388" cy="1215921"/>
          </a:xfrm>
          <a:prstGeom prst="rightArrow">
            <a:avLst>
              <a:gd name="adj1" fmla="val 50000"/>
              <a:gd name="adj2" fmla="val 92321"/>
            </a:avLst>
          </a:prstGeom>
          <a:gradFill flip="none" rotWithShape="1">
            <a:gsLst>
              <a:gs pos="23000">
                <a:srgbClr val="262626"/>
              </a:gs>
              <a:gs pos="8200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lin ang="0" scaled="1"/>
            <a:tileRect/>
          </a:gradFill>
          <a:ln w="28575" cmpd="sng"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0" y="4196021"/>
            <a:ext cx="2160000" cy="216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5841" y="5853823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CARÁCTER</a:t>
            </a:r>
            <a:endParaRPr lang="es-ES" sz="2400" dirty="0">
              <a:ln w="952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600" y="4157921"/>
            <a:ext cx="2196000" cy="2196000"/>
          </a:xfrm>
          <a:prstGeom prst="rect">
            <a:avLst/>
          </a:prstGeom>
          <a:noFill/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 rot="20384948">
            <a:off x="4122462" y="3873899"/>
            <a:ext cx="2247826" cy="558000"/>
          </a:xfrm>
          <a:prstGeom prst="rightArrow">
            <a:avLst>
              <a:gd name="adj1" fmla="val 50000"/>
              <a:gd name="adj2" fmla="val 92321"/>
            </a:avLst>
          </a:prstGeom>
          <a:solidFill>
            <a:srgbClr val="D99694"/>
          </a:solidFill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TRAUMA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3" b="95730" l="1597" r="89621">
                        <a14:foregroundMark x1="44711" y1="23488" x2="44711" y2="23488"/>
                        <a14:foregroundMark x1="44711" y1="23488" x2="44711" y2="23488"/>
                        <a14:foregroundMark x1="51697" y1="18505" x2="51697" y2="18505"/>
                        <a14:foregroundMark x1="51697" y1="18505" x2="51697" y2="18505"/>
                        <a14:foregroundMark x1="56088" y1="11032" x2="56088" y2="11032"/>
                        <a14:foregroundMark x1="59281" y1="16370" x2="59281" y2="16370"/>
                        <a14:foregroundMark x1="45110" y1="11744" x2="45110" y2="11744"/>
                        <a14:foregroundMark x1="47305" y1="11744" x2="47305" y2="11744"/>
                        <a14:foregroundMark x1="53094" y1="11744" x2="53094" y2="11744"/>
                        <a14:foregroundMark x1="55090" y1="12100" x2="55090" y2="12100"/>
                        <a14:foregroundMark x1="58882" y1="13523" x2="58882" y2="13523"/>
                        <a14:foregroundMark x1="61078" y1="13879" x2="61078" y2="13879"/>
                        <a14:foregroundMark x1="65469" y1="17260" x2="65469" y2="17260"/>
                        <a14:foregroundMark x1="67265" y1="19217" x2="67265" y2="19217"/>
                        <a14:foregroundMark x1="69062" y1="21352" x2="69062" y2="21352"/>
                        <a14:foregroundMark x1="68862" y1="24555" x2="68862" y2="24555"/>
                        <a14:foregroundMark x1="65868" y1="21886" x2="65868" y2="21886"/>
                        <a14:foregroundMark x1="58882" y1="17438" x2="58882" y2="17438"/>
                        <a14:foregroundMark x1="46307" y1="17260" x2="46307" y2="17260"/>
                        <a14:foregroundMark x1="46307" y1="17260" x2="46307" y2="17260"/>
                        <a14:foregroundMark x1="46307" y1="17260" x2="46307" y2="17260"/>
                        <a14:foregroundMark x1="51497" y1="21886" x2="51497" y2="21886"/>
                        <a14:foregroundMark x1="58882" y1="23132" x2="58882" y2="23132"/>
                        <a14:foregroundMark x1="65070" y1="33452" x2="65070" y2="33452"/>
                        <a14:foregroundMark x1="58084" y1="28648" x2="58084" y2="28648"/>
                        <a14:foregroundMark x1="55489" y1="29359" x2="55489" y2="29359"/>
                        <a14:foregroundMark x1="61078" y1="30605" x2="61078" y2="30605"/>
                        <a14:foregroundMark x1="64271" y1="29537" x2="64271" y2="29537"/>
                        <a14:foregroundMark x1="69860" y1="27580" x2="69860" y2="27580"/>
                        <a14:foregroundMark x1="69461" y1="30249" x2="69461" y2="30249"/>
                        <a14:foregroundMark x1="54092" y1="30249" x2="54092" y2="30249"/>
                        <a14:foregroundMark x1="51297" y1="30961" x2="51297" y2="30961"/>
                        <a14:foregroundMark x1="48902" y1="31317" x2="48902" y2="31317"/>
                        <a14:foregroundMark x1="50299" y1="31851" x2="50299" y2="31851"/>
                        <a14:foregroundMark x1="57485" y1="32206" x2="57485" y2="32206"/>
                        <a14:foregroundMark x1="42515" y1="33808" x2="42515" y2="33808"/>
                        <a14:foregroundMark x1="53493" y1="38790" x2="53493" y2="38790"/>
                        <a14:foregroundMark x1="55090" y1="35231" x2="55090" y2="35231"/>
                        <a14:foregroundMark x1="48503" y1="61744" x2="48503" y2="61744"/>
                        <a14:foregroundMark x1="48703" y1="62989" x2="48703" y2="62989"/>
                        <a14:foregroundMark x1="48104" y1="64591" x2="48104" y2="64591"/>
                        <a14:foregroundMark x1="54890" y1="64235" x2="54890" y2="64235"/>
                        <a14:foregroundMark x1="50100" y1="70285" x2="50100" y2="70285"/>
                        <a14:foregroundMark x1="31537" y1="70463" x2="31537" y2="70463"/>
                        <a14:foregroundMark x1="13373" y1="62989" x2="13373" y2="62989"/>
                        <a14:foregroundMark x1="12176" y1="68861" x2="12176" y2="68861"/>
                        <a14:foregroundMark x1="9182" y1="70641" x2="9182" y2="70641"/>
                        <a14:foregroundMark x1="8383" y1="71708" x2="8383" y2="71708"/>
                        <a14:foregroundMark x1="10579" y1="69751" x2="10579" y2="69751"/>
                        <a14:foregroundMark x1="15170" y1="48932" x2="15170" y2="48932"/>
                        <a14:foregroundMark x1="6387" y1="51423" x2="6387" y2="51423"/>
                        <a14:foregroundMark x1="5988" y1="52313" x2="5988" y2="52313"/>
                        <a14:foregroundMark x1="9980" y1="48399" x2="9980" y2="48399"/>
                        <a14:foregroundMark x1="8782" y1="49644" x2="8782" y2="49644"/>
                        <a14:foregroundMark x1="4990" y1="52669" x2="4990" y2="52669"/>
                        <a14:foregroundMark x1="4790" y1="53381" x2="4790" y2="53381"/>
                        <a14:foregroundMark x1="4192" y1="54626" x2="4192" y2="54626"/>
                        <a14:foregroundMark x1="3792" y1="55338" x2="3792" y2="55338"/>
                        <a14:foregroundMark x1="2994" y1="55872" x2="2994" y2="55872"/>
                        <a14:foregroundMark x1="4391" y1="61744" x2="4391" y2="61744"/>
                        <a14:foregroundMark x1="43713" y1="35943" x2="43713" y2="35943"/>
                        <a14:foregroundMark x1="57485" y1="39502" x2="57485" y2="39502"/>
                        <a14:foregroundMark x1="48902" y1="52135" x2="48902" y2="52135"/>
                        <a14:foregroundMark x1="55888" y1="52313" x2="55888" y2="52313"/>
                        <a14:foregroundMark x1="57685" y1="60854" x2="57685" y2="60854"/>
                        <a14:foregroundMark x1="6188" y1="78114" x2="6188" y2="78114"/>
                        <a14:foregroundMark x1="3792" y1="77402" x2="3792" y2="77402"/>
                        <a14:foregroundMark x1="2395" y1="74021" x2="2395" y2="74021"/>
                        <a14:foregroundMark x1="4790" y1="72420" x2="4790" y2="72420"/>
                        <a14:foregroundMark x1="8184" y1="66904" x2="8184" y2="66904"/>
                        <a14:foregroundMark x1="44711" y1="52135" x2="44711" y2="52135"/>
                        <a14:foregroundMark x1="47505" y1="35943" x2="47505" y2="35943"/>
                        <a14:foregroundMark x1="21557" y1="69039" x2="21557" y2="69039"/>
                        <a14:foregroundMark x1="34132" y1="80071" x2="34132" y2="80071"/>
                        <a14:foregroundMark x1="65070" y1="93238" x2="65070" y2="93238"/>
                        <a14:backgroundMark x1="9780" y1="71352" x2="9780" y2="71352"/>
                        <a14:backgroundMark x1="7984" y1="58897" x2="7984" y2="58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24" y="76200"/>
            <a:ext cx="2149776" cy="2411526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70004" y="3443387"/>
            <a:ext cx="21533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Modificación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769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3" grpId="0" animBg="1"/>
      <p:bldP spid="6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8" grpId="0"/>
      <p:bldP spid="16" grpId="0" animBg="1"/>
      <p:bldP spid="13" grpId="0"/>
      <p:bldP spid="13" grpId="1"/>
      <p:bldP spid="8" grpId="0" animBg="1"/>
      <p:bldP spid="8" grpId="1" animBg="1"/>
      <p:bldP spid="26" grpId="0" animBg="1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Heptágono 3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echa derecha 8"/>
          <p:cNvSpPr/>
          <p:nvPr/>
        </p:nvSpPr>
        <p:spPr>
          <a:xfrm rot="2400000">
            <a:off x="1925619" y="2330878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820243" y="2435212"/>
            <a:ext cx="199223" cy="659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 rot="16200000">
            <a:off x="-274922" y="14883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-563609" y="48851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685553" y="35627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903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0139 -0.444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2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1.38778E-17 -0.428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5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0139 -0.450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25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47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1.38778E-17 -0.428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5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9" grpId="1" animBg="1"/>
      <p:bldP spid="10" grpId="0" animBg="1"/>
      <p:bldP spid="10" grpId="1" animBg="1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216357" y="1357281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Sol 1"/>
          <p:cNvSpPr/>
          <p:nvPr/>
        </p:nvSpPr>
        <p:spPr>
          <a:xfrm>
            <a:off x="2515441" y="342900"/>
            <a:ext cx="2628000" cy="2628000"/>
          </a:xfrm>
          <a:prstGeom prst="sun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3175108" y="1496369"/>
            <a:ext cx="143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merican Typewriter"/>
                <a:cs typeface="American Typewriter"/>
              </a:rPr>
              <a:t>EST. COMP.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Flecha derecha 15"/>
          <p:cNvSpPr/>
          <p:nvPr/>
        </p:nvSpPr>
        <p:spPr>
          <a:xfrm rot="3460667">
            <a:off x="3427420" y="1114952"/>
            <a:ext cx="331546" cy="31442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derecha 16"/>
          <p:cNvSpPr/>
          <p:nvPr/>
        </p:nvSpPr>
        <p:spPr>
          <a:xfrm rot="18139333" flipH="1">
            <a:off x="3858152" y="1114951"/>
            <a:ext cx="331546" cy="31442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>
            <a:off x="5124657" y="1108974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Heptágono 3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lecha derecha 41"/>
          <p:cNvSpPr/>
          <p:nvPr/>
        </p:nvSpPr>
        <p:spPr>
          <a:xfrm rot="19200000" flipV="1">
            <a:off x="1925441" y="386601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2820241" y="37768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-274922" y="14883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-563609" y="48851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64485" y="2491660"/>
            <a:ext cx="22365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Mistral"/>
                <a:cs typeface="Mistral"/>
              </a:rPr>
              <a:t>Tiempo Variable</a:t>
            </a:r>
            <a:endParaRPr lang="es-ES" sz="32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7455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448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  <p:bldP spid="2" grpId="1" animBg="1"/>
      <p:bldP spid="2" grpId="2" animBg="1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28" grpId="0" animBg="1"/>
      <p:bldP spid="19" grpId="0"/>
      <p:bldP spid="42" grpId="0" animBg="1"/>
      <p:bldP spid="43" grpId="0"/>
      <p:bldP spid="43" grpId="1"/>
      <p:bldP spid="7" grpId="0"/>
      <p:bldP spid="7" grpId="1"/>
      <p:bldP spid="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187700" y="908190"/>
            <a:ext cx="5867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ENFERMEDAD ACTUAL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HISTORIA SISTEMATICA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HISTORIA FAMILIAR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NIÑEZ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HABITOS HIGIENICOS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EDUCACION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TRABAJO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CAMBIOS DE RESIDENCIA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ACCIDENTES Y E.T.S.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VIDA SEXUAL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HABITOS E INTERESES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ACTITUD PARA CON LA FAMILIA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SUEÑO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²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ACTITUD FRENTE A LA ENF.</a:t>
            </a:r>
          </a:p>
          <a:p>
            <a:pPr marL="457200" indent="-457200">
              <a:buAutoNum type="arabicPeriod"/>
            </a:pPr>
            <a:endParaRPr lang="es-ES" sz="24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20241" y="1446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4" name="Flecha derecha 3"/>
          <p:cNvSpPr/>
          <p:nvPr/>
        </p:nvSpPr>
        <p:spPr>
          <a:xfrm rot="7497014" flipV="1">
            <a:off x="945585" y="1504269"/>
            <a:ext cx="2400101" cy="400945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flipV="1">
            <a:off x="2440473" y="335306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03200" y="2850055"/>
            <a:ext cx="2695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4 ó 5 Entrevistas 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de 2 </a:t>
            </a:r>
            <a:r>
              <a:rPr lang="es-ES" sz="2400" dirty="0" err="1" smtClean="0">
                <a:solidFill>
                  <a:srgbClr val="E46C0A"/>
                </a:solidFill>
                <a:latin typeface="American Typewriter"/>
                <a:cs typeface="American Typewriter"/>
              </a:rPr>
              <a:t>hs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.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2/Semana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910222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0" y="1060208"/>
            <a:ext cx="284480" cy="7559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704" y="162139"/>
            <a:ext cx="236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American Typewriter"/>
                <a:cs typeface="American Typewriter"/>
              </a:rPr>
              <a:t>&lt;</a:t>
            </a:r>
            <a:r>
              <a:rPr lang="es-ES" sz="3600" dirty="0" smtClean="0">
                <a:latin typeface="American Typewriter"/>
                <a:cs typeface="American Typewriter"/>
              </a:rPr>
              <a:t> 18 años.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23" name="Heptágono 22"/>
          <p:cNvSpPr/>
          <p:nvPr/>
        </p:nvSpPr>
        <p:spPr>
          <a:xfrm>
            <a:off x="1501231" y="4610101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Imagen 4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0" y="4842151"/>
            <a:ext cx="484315" cy="1104900"/>
          </a:xfrm>
          <a:prstGeom prst="rect">
            <a:avLst/>
          </a:prstGeom>
        </p:spPr>
      </p:pic>
      <p:pic>
        <p:nvPicPr>
          <p:cNvPr id="9" name="Imagen 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0" y="4842151"/>
            <a:ext cx="422707" cy="1104900"/>
          </a:xfrm>
          <a:prstGeom prst="rect">
            <a:avLst/>
          </a:prstGeom>
        </p:spPr>
      </p:pic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0" y="2632489"/>
            <a:ext cx="435503" cy="755968"/>
          </a:xfrm>
          <a:prstGeom prst="rect">
            <a:avLst/>
          </a:prstGeom>
        </p:spPr>
      </p:pic>
      <p:sp>
        <p:nvSpPr>
          <p:cNvPr id="31" name="Flecha derecha 30"/>
          <p:cNvSpPr/>
          <p:nvPr/>
        </p:nvSpPr>
        <p:spPr>
          <a:xfrm>
            <a:off x="4989931" y="2756212"/>
            <a:ext cx="759536" cy="69731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5781906" y="2835984"/>
            <a:ext cx="317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2 HORAS DE JUEGO</a:t>
            </a:r>
            <a:endParaRPr lang="es-ES" sz="2400" dirty="0">
              <a:solidFill>
                <a:srgbClr val="953735"/>
              </a:solidFill>
              <a:latin typeface="American Typewriter"/>
              <a:cs typeface="American Typewriter"/>
            </a:endParaRPr>
          </a:p>
        </p:txBody>
      </p:sp>
      <p:sp>
        <p:nvSpPr>
          <p:cNvPr id="34" name="Flecha derecha 33"/>
          <p:cNvSpPr/>
          <p:nvPr/>
        </p:nvSpPr>
        <p:spPr>
          <a:xfrm>
            <a:off x="4989931" y="1163486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5781906" y="1244477"/>
            <a:ext cx="343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ANAMNESIS ADULTO</a:t>
            </a:r>
            <a:endParaRPr lang="es-ES" sz="2400" dirty="0">
              <a:solidFill>
                <a:schemeClr val="accent6"/>
              </a:solidFill>
              <a:latin typeface="American Typewriter"/>
              <a:cs typeface="American Typewriter"/>
            </a:endParaRPr>
          </a:p>
        </p:txBody>
      </p:sp>
      <p:sp>
        <p:nvSpPr>
          <p:cNvPr id="36" name="Flecha derecha 35"/>
          <p:cNvSpPr/>
          <p:nvPr/>
        </p:nvSpPr>
        <p:spPr>
          <a:xfrm>
            <a:off x="2996153" y="4907486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865414" y="4825347"/>
            <a:ext cx="210423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ANAMNESIS</a:t>
            </a:r>
          </a:p>
          <a:p>
            <a:r>
              <a:rPr lang="es-ES" sz="2400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DE PADRES</a:t>
            </a:r>
            <a:endParaRPr lang="es-ES" sz="2400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6024938" y="4887106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39" name="Flecha derecha 38"/>
          <p:cNvSpPr/>
          <p:nvPr/>
        </p:nvSpPr>
        <p:spPr>
          <a:xfrm rot="2400000">
            <a:off x="5734200" y="5860703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40" name="Flecha derecha 39"/>
          <p:cNvSpPr/>
          <p:nvPr/>
        </p:nvSpPr>
        <p:spPr>
          <a:xfrm rot="19200000" flipV="1">
            <a:off x="5734201" y="3970745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489700" y="3749273"/>
            <a:ext cx="175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0 a 5 años.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858000" y="4953379"/>
            <a:ext cx="193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merican Typewriter"/>
                <a:cs typeface="American Typewriter"/>
              </a:rPr>
              <a:t>6</a:t>
            </a:r>
            <a:r>
              <a:rPr lang="es-ES" sz="2400" dirty="0" smtClean="0">
                <a:latin typeface="American Typewriter"/>
                <a:cs typeface="American Typewriter"/>
              </a:rPr>
              <a:t> a 12 años.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350000" y="6336939"/>
            <a:ext cx="2111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12 a 18 años.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25" name="Heptágono 24"/>
          <p:cNvSpPr/>
          <p:nvPr/>
        </p:nvSpPr>
        <p:spPr>
          <a:xfrm>
            <a:off x="3273239" y="75320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Heptágono 25"/>
          <p:cNvSpPr/>
          <p:nvPr/>
        </p:nvSpPr>
        <p:spPr>
          <a:xfrm>
            <a:off x="3273239" y="2372710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Niños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175924" y="2886784"/>
            <a:ext cx="87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Niño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116844" y="1244477"/>
            <a:ext cx="94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merican Typewriter"/>
                <a:cs typeface="American Typewriter"/>
              </a:rPr>
              <a:t>Adol</a:t>
            </a:r>
            <a:r>
              <a:rPr lang="es-ES" sz="2400" dirty="0" smtClean="0">
                <a:latin typeface="American Typewriter"/>
                <a:cs typeface="American Typewriter"/>
              </a:rPr>
              <a:t>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6" name="Conector curvado 5"/>
          <p:cNvCxnSpPr/>
          <p:nvPr/>
        </p:nvCxnSpPr>
        <p:spPr>
          <a:xfrm rot="16200000" flipH="1">
            <a:off x="938486" y="987583"/>
            <a:ext cx="629689" cy="500061"/>
          </a:xfrm>
          <a:prstGeom prst="curvedConnector3">
            <a:avLst>
              <a:gd name="adj1" fmla="val 100422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rot="16200000" flipH="1">
            <a:off x="188309" y="1633478"/>
            <a:ext cx="2016768" cy="609075"/>
          </a:xfrm>
          <a:prstGeom prst="curvedConnector3">
            <a:avLst>
              <a:gd name="adj1" fmla="val 101006"/>
            </a:avLst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echa derecha 39"/>
          <p:cNvSpPr/>
          <p:nvPr/>
        </p:nvSpPr>
        <p:spPr>
          <a:xfrm>
            <a:off x="2216178" y="4782376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derecha 41"/>
          <p:cNvSpPr/>
          <p:nvPr/>
        </p:nvSpPr>
        <p:spPr>
          <a:xfrm rot="19200000" flipV="1">
            <a:off x="1925441" y="386601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3019466" y="4665710"/>
            <a:ext cx="2930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MATERIAL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COMPLEMETARIO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6" name="Flecha derecha 35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5" name="Flecha derecha 44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CuadroTexto 45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49" name="Flecha derecha 48"/>
          <p:cNvSpPr/>
          <p:nvPr/>
        </p:nvSpPr>
        <p:spPr>
          <a:xfrm>
            <a:off x="2216178" y="1108974"/>
            <a:ext cx="3668015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Heptágono 49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820241" y="37768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52" name="CuadroTexto 51"/>
          <p:cNvSpPr txBox="1"/>
          <p:nvPr/>
        </p:nvSpPr>
        <p:spPr>
          <a:xfrm rot="16200000">
            <a:off x="-274922" y="14883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3" name="CuadroTexto 52"/>
          <p:cNvSpPr txBox="1"/>
          <p:nvPr/>
        </p:nvSpPr>
        <p:spPr>
          <a:xfrm rot="16200000">
            <a:off x="-563609" y="48851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2969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82700" y="2180014"/>
            <a:ext cx="70481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6"/>
                </a:solidFill>
              </a:rPr>
              <a:t>   </a:t>
            </a: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30 FOTOGRAFIAS ESCOGIDAS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RELATO DE UN FILM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RELATO DE UNA NOVELA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CUENTO DE SU INVENCION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SUEÑO</a:t>
            </a:r>
          </a:p>
          <a:p>
            <a:pPr marL="457200" indent="-457200">
              <a:buAutoNum type="arabicPeriod"/>
            </a:pPr>
            <a:endParaRPr lang="es-ES" sz="2400" dirty="0">
              <a:solidFill>
                <a:schemeClr val="accent6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19466" y="309610"/>
            <a:ext cx="2930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MATERIAL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COMPLEMETARIO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1690079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0387759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0" y="1314208"/>
            <a:ext cx="284480" cy="7559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704" y="162139"/>
            <a:ext cx="236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American Typewriter"/>
                <a:cs typeface="American Typewriter"/>
              </a:rPr>
              <a:t>&lt;</a:t>
            </a:r>
            <a:r>
              <a:rPr lang="es-ES" sz="3600" dirty="0" smtClean="0">
                <a:latin typeface="American Typewriter"/>
                <a:cs typeface="American Typewriter"/>
              </a:rPr>
              <a:t> 18 años.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pic>
        <p:nvPicPr>
          <p:cNvPr id="5" name="Imagen 4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17" y="4842151"/>
            <a:ext cx="484315" cy="1104900"/>
          </a:xfrm>
          <a:prstGeom prst="rect">
            <a:avLst/>
          </a:prstGeom>
        </p:spPr>
      </p:pic>
      <p:pic>
        <p:nvPicPr>
          <p:cNvPr id="9" name="Imagen 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7" y="4842151"/>
            <a:ext cx="422707" cy="1104900"/>
          </a:xfrm>
          <a:prstGeom prst="rect">
            <a:avLst/>
          </a:prstGeom>
        </p:spPr>
      </p:pic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0" y="2988089"/>
            <a:ext cx="435503" cy="755968"/>
          </a:xfrm>
          <a:prstGeom prst="rect">
            <a:avLst/>
          </a:prstGeom>
        </p:spPr>
      </p:pic>
      <p:sp>
        <p:nvSpPr>
          <p:cNvPr id="31" name="Flecha derecha 30"/>
          <p:cNvSpPr/>
          <p:nvPr/>
        </p:nvSpPr>
        <p:spPr>
          <a:xfrm>
            <a:off x="3262731" y="3127570"/>
            <a:ext cx="759536" cy="69731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derecha 33"/>
          <p:cNvSpPr/>
          <p:nvPr/>
        </p:nvSpPr>
        <p:spPr>
          <a:xfrm>
            <a:off x="3262731" y="1409038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derecha 35"/>
          <p:cNvSpPr/>
          <p:nvPr/>
        </p:nvSpPr>
        <p:spPr>
          <a:xfrm>
            <a:off x="2996153" y="4907486"/>
            <a:ext cx="759536" cy="6973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175924" y="3242384"/>
            <a:ext cx="87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Niño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116844" y="1498477"/>
            <a:ext cx="94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merican Typewriter"/>
                <a:cs typeface="American Typewriter"/>
              </a:rPr>
              <a:t>Adol</a:t>
            </a:r>
            <a:r>
              <a:rPr lang="es-ES" sz="2400" dirty="0" smtClean="0">
                <a:latin typeface="American Typewriter"/>
                <a:cs typeface="American Typewriter"/>
              </a:rPr>
              <a:t>.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6" name="Conector curvado 5"/>
          <p:cNvCxnSpPr/>
          <p:nvPr/>
        </p:nvCxnSpPr>
        <p:spPr>
          <a:xfrm rot="16200000" flipH="1">
            <a:off x="938486" y="1241583"/>
            <a:ext cx="629689" cy="500061"/>
          </a:xfrm>
          <a:prstGeom prst="curvedConnector3">
            <a:avLst>
              <a:gd name="adj1" fmla="val 100422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curvado 43"/>
          <p:cNvCxnSpPr/>
          <p:nvPr/>
        </p:nvCxnSpPr>
        <p:spPr>
          <a:xfrm rot="16200000" flipH="1">
            <a:off x="112109" y="1887478"/>
            <a:ext cx="2016768" cy="609075"/>
          </a:xfrm>
          <a:prstGeom prst="curvedConnector3">
            <a:avLst>
              <a:gd name="adj1" fmla="val 101006"/>
            </a:avLst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534" y="4953005"/>
            <a:ext cx="493469" cy="48260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983" y="4953005"/>
            <a:ext cx="493469" cy="48260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683" y="1527240"/>
            <a:ext cx="493469" cy="4826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683" y="3210657"/>
            <a:ext cx="493469" cy="48260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016" y="1496592"/>
            <a:ext cx="723784" cy="51324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00" y="1474970"/>
            <a:ext cx="622300" cy="5348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049" y="1439929"/>
            <a:ext cx="445851" cy="54958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700" y="1627370"/>
            <a:ext cx="622300" cy="53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echa derecha 39"/>
          <p:cNvSpPr/>
          <p:nvPr/>
        </p:nvSpPr>
        <p:spPr>
          <a:xfrm>
            <a:off x="2216178" y="4782376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 rot="2400000">
            <a:off x="1925440" y="5705173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derecha 41"/>
          <p:cNvSpPr/>
          <p:nvPr/>
        </p:nvSpPr>
        <p:spPr>
          <a:xfrm rot="19200000" flipV="1">
            <a:off x="1925441" y="386601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3019466" y="4665710"/>
            <a:ext cx="1866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E46C0A"/>
                </a:solidFill>
                <a:latin typeface="American Typewriter"/>
                <a:cs typeface="American Typewriter"/>
              </a:rPr>
              <a:t>MATERIAL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COMPL.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744221" y="5891355"/>
            <a:ext cx="16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SINOPSIS</a:t>
            </a:r>
            <a:endParaRPr lang="es-ES" sz="32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28" name="Heptágono 27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820241" y="37768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36" name="Elipse 35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6" name="Flecha derecha 45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56" name="CuadroTexto 55"/>
          <p:cNvSpPr txBox="1"/>
          <p:nvPr/>
        </p:nvSpPr>
        <p:spPr>
          <a:xfrm rot="16200000">
            <a:off x="-274922" y="14629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7" name="CuadroTexto 56"/>
          <p:cNvSpPr txBox="1"/>
          <p:nvPr/>
        </p:nvSpPr>
        <p:spPr>
          <a:xfrm rot="16200000">
            <a:off x="-563609" y="48597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9" name="Flecha derecha 58"/>
          <p:cNvSpPr/>
          <p:nvPr/>
        </p:nvSpPr>
        <p:spPr>
          <a:xfrm>
            <a:off x="2216178" y="1108974"/>
            <a:ext cx="3668015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9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49300" y="942820"/>
            <a:ext cx="75819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Motivo Manifiesto Consulta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Motivo Latente Consulta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Factor Eficaz Desencadenante de Enfermedad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Factor </a:t>
            </a:r>
            <a:r>
              <a:rPr lang="es-ES" sz="2400" dirty="0">
                <a:solidFill>
                  <a:srgbClr val="E46C0A"/>
                </a:solidFill>
                <a:latin typeface="American Typewriter"/>
                <a:cs typeface="American Typewriter"/>
              </a:rPr>
              <a:t>Eficaz Desencadenante de 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Consulta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Frases Significativas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Puntos de Coincidencia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Fantasía Mágica de Curación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Fantasía Adecuada de Curación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Pronóstico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 Indicación Terapéutica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Ø"/>
            </a:pPr>
            <a:r>
              <a:rPr lang="es-ES" sz="2400" dirty="0">
                <a:solidFill>
                  <a:srgbClr val="E46C0A"/>
                </a:solidFill>
                <a:latin typeface="American Typewriter"/>
                <a:cs typeface="American Typewriter"/>
              </a:rPr>
              <a:t> </a:t>
            </a:r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  		TABLA TEMPORAL: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44221" y="74755"/>
            <a:ext cx="16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SINOPSIS</a:t>
            </a:r>
            <a:endParaRPr lang="es-ES" sz="32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210823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46853"/>
              </p:ext>
            </p:extLst>
          </p:nvPr>
        </p:nvGraphicFramePr>
        <p:xfrm>
          <a:off x="177800" y="1066802"/>
          <a:ext cx="8813801" cy="47683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6487"/>
                <a:gridCol w="879938"/>
                <a:gridCol w="1860852"/>
                <a:gridCol w="1803151"/>
                <a:gridCol w="1834406"/>
                <a:gridCol w="1468967"/>
              </a:tblGrid>
              <a:tr h="52069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EDAD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SIT.</a:t>
                      </a:r>
                      <a:r>
                        <a:rPr lang="es-ES" sz="1600" baseline="0" dirty="0" smtClean="0">
                          <a:latin typeface="American Typewriter"/>
                          <a:cs typeface="American Typewriter"/>
                        </a:rPr>
                        <a:t> DRAM.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ENFERMEDAD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LEG. ORGANO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OBS.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969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Nace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3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Nace el hermano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10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Fallece abuelo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12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Se mudan a </a:t>
                      </a:r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Cba</a:t>
                      </a:r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Asma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….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22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????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Psoriasis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xxxx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>
                          <a:latin typeface="American Typewriter"/>
                          <a:cs typeface="American Typewriter"/>
                        </a:rPr>
                        <a:t>ago</a:t>
                      </a:r>
                      <a:endParaRPr lang="es-ES" sz="1600" dirty="0" smtClean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34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merican Typewriter"/>
                          <a:cs typeface="American Typewriter"/>
                        </a:rPr>
                        <a:t>Consulta CW</a:t>
                      </a:r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 rot="20078103">
            <a:off x="-170425" y="170361"/>
            <a:ext cx="200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CUADRO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7847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0" y="4196021"/>
            <a:ext cx="2160000" cy="216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5841" y="5853823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CARÁCTER</a:t>
            </a:r>
            <a:endParaRPr lang="es-ES" sz="2400" dirty="0">
              <a:ln w="952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600" y="4157921"/>
            <a:ext cx="2196000" cy="2196000"/>
          </a:xfrm>
          <a:prstGeom prst="rect">
            <a:avLst/>
          </a:prstGeom>
          <a:noFill/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578100" y="4356100"/>
            <a:ext cx="629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Precipitado de la experiencia vivida que determina el m</a:t>
            </a:r>
            <a:r>
              <a:rPr lang="es-ES" sz="2000" dirty="0">
                <a:latin typeface="American Typewriter"/>
                <a:cs typeface="American Typewriter"/>
              </a:rPr>
              <a:t>odo de reaccionar frente a </a:t>
            </a:r>
            <a:r>
              <a:rPr lang="es-ES" sz="2000" dirty="0" smtClean="0">
                <a:latin typeface="American Typewriter"/>
                <a:cs typeface="American Typewriter"/>
              </a:rPr>
              <a:t>experiencias </a:t>
            </a:r>
            <a:r>
              <a:rPr lang="es-ES" sz="2000" dirty="0">
                <a:latin typeface="American Typewriter"/>
                <a:cs typeface="American Typewriter"/>
              </a:rPr>
              <a:t>nuevas </a:t>
            </a:r>
            <a:r>
              <a:rPr lang="es-ES" sz="2000" dirty="0" smtClean="0">
                <a:latin typeface="American Typewriter"/>
                <a:cs typeface="American Typewriter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s-ES" sz="2000" dirty="0" smtClean="0">
                <a:latin typeface="American Typewriter"/>
                <a:cs typeface="American Typewriter"/>
              </a:rPr>
              <a:t>Conjunto de </a:t>
            </a:r>
            <a:r>
              <a:rPr lang="es-ES" sz="2000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Prejuicios o Hábitos Inconcientes </a:t>
            </a:r>
            <a:r>
              <a:rPr lang="es-ES" sz="2000" dirty="0" smtClean="0">
                <a:latin typeface="American Typewriter"/>
                <a:cs typeface="American Typewriter"/>
              </a:rPr>
              <a:t>aprendidos.</a:t>
            </a:r>
          </a:p>
        </p:txBody>
      </p:sp>
      <p:cxnSp>
        <p:nvCxnSpPr>
          <p:cNvPr id="41" name="Conector curvado 40"/>
          <p:cNvCxnSpPr/>
          <p:nvPr/>
        </p:nvCxnSpPr>
        <p:spPr>
          <a:xfrm rot="2880000" flipH="1" flipV="1">
            <a:off x="-184555" y="1295400"/>
            <a:ext cx="1632355" cy="1974167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865640" y="467742"/>
            <a:ext cx="6093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3200" dirty="0" smtClean="0">
                <a:latin typeface="Mistral"/>
                <a:cs typeface="Mistral"/>
              </a:rPr>
              <a:t>DESAPRENDER los hábitos perjudiciales</a:t>
            </a:r>
          </a:p>
          <a:p>
            <a:pPr marL="342900" indent="-342900">
              <a:buAutoNum type="arabicPeriod"/>
            </a:pPr>
            <a:r>
              <a:rPr lang="es-ES" sz="3200" dirty="0" smtClean="0">
                <a:latin typeface="Mistral"/>
                <a:cs typeface="Mistral"/>
              </a:rPr>
              <a:t>APRENDER nuevos y mejores hábitos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70004" y="3443387"/>
            <a:ext cx="21533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Modificación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921000" y="3443387"/>
            <a:ext cx="1064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Tiempo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47" name="Conector curvado 46"/>
          <p:cNvCxnSpPr/>
          <p:nvPr/>
        </p:nvCxnSpPr>
        <p:spPr>
          <a:xfrm rot="17160000" flipH="1">
            <a:off x="2156868" y="1789078"/>
            <a:ext cx="838800" cy="568800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2730500" y="2220570"/>
            <a:ext cx="1454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Paciencia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49" name="Conector curvado 48"/>
          <p:cNvCxnSpPr/>
          <p:nvPr/>
        </p:nvCxnSpPr>
        <p:spPr>
          <a:xfrm rot="3600000">
            <a:off x="5720739" y="2818716"/>
            <a:ext cx="694800" cy="640800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2323252" y="3438992"/>
            <a:ext cx="5956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=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4406900" y="3445074"/>
            <a:ext cx="1585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Frecuencia 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55" name="Conector recto de flecha 54"/>
          <p:cNvCxnSpPr/>
          <p:nvPr/>
        </p:nvCxnSpPr>
        <p:spPr>
          <a:xfrm>
            <a:off x="3454400" y="2805346"/>
            <a:ext cx="0" cy="7441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4165600" y="2224535"/>
            <a:ext cx="2005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+ Constancia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859952" y="3438992"/>
            <a:ext cx="5956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Mistral"/>
                <a:cs typeface="Mistral"/>
              </a:rPr>
              <a:t>÷</a:t>
            </a:r>
          </a:p>
        </p:txBody>
      </p:sp>
    </p:spTree>
    <p:extLst>
      <p:ext uri="{BB962C8B-B14F-4D97-AF65-F5344CB8AC3E}">
        <p14:creationId xmlns:p14="http://schemas.microsoft.com/office/powerpoint/2010/main" val="9646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8" grpId="0"/>
      <p:bldP spid="50" grpId="0"/>
      <p:bldP spid="53" grpId="0"/>
      <p:bldP spid="59" grpId="0"/>
      <p:bldP spid="60" grpId="0"/>
      <p:bldP spid="6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echa derecha 59"/>
          <p:cNvSpPr/>
          <p:nvPr/>
        </p:nvSpPr>
        <p:spPr>
          <a:xfrm>
            <a:off x="2216178" y="1108974"/>
            <a:ext cx="3668015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echa derecha 39"/>
          <p:cNvSpPr/>
          <p:nvPr/>
        </p:nvSpPr>
        <p:spPr>
          <a:xfrm>
            <a:off x="2216178" y="4782376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 rot="2400000">
            <a:off x="1925440" y="5705173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derecha 41"/>
          <p:cNvSpPr/>
          <p:nvPr/>
        </p:nvSpPr>
        <p:spPr>
          <a:xfrm rot="19200000" flipV="1">
            <a:off x="1925441" y="3866015"/>
            <a:ext cx="759536" cy="69731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3019466" y="4665710"/>
            <a:ext cx="1866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E46C0A"/>
                </a:solidFill>
                <a:latin typeface="American Typewriter"/>
                <a:cs typeface="American Typewriter"/>
              </a:rPr>
              <a:t>MATERIAL</a:t>
            </a:r>
          </a:p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COMPL.</a:t>
            </a:r>
            <a:endParaRPr lang="es-ES" sz="24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744221" y="5891355"/>
            <a:ext cx="16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SINOPSIS</a:t>
            </a:r>
            <a:endParaRPr lang="es-ES" sz="3200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28" name="Heptágono 27"/>
          <p:cNvSpPr/>
          <p:nvPr/>
        </p:nvSpPr>
        <p:spPr>
          <a:xfrm>
            <a:off x="8344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820241" y="3776812"/>
            <a:ext cx="21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ANAMNESIS</a:t>
            </a:r>
          </a:p>
        </p:txBody>
      </p:sp>
      <p:sp>
        <p:nvSpPr>
          <p:cNvPr id="36" name="Elipse 35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6" name="Flecha derecha 45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56" name="CuadroTexto 55"/>
          <p:cNvSpPr txBox="1"/>
          <p:nvPr/>
        </p:nvSpPr>
        <p:spPr>
          <a:xfrm rot="16200000">
            <a:off x="-274922" y="14883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7" name="CuadroTexto 56"/>
          <p:cNvSpPr txBox="1"/>
          <p:nvPr/>
        </p:nvSpPr>
        <p:spPr>
          <a:xfrm rot="16200000">
            <a:off x="-563609" y="48851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9" name="Hexágono 28"/>
          <p:cNvSpPr/>
          <p:nvPr/>
        </p:nvSpPr>
        <p:spPr>
          <a:xfrm>
            <a:off x="5990026" y="4489693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>
            <a:off x="5124657" y="4782376"/>
            <a:ext cx="759536" cy="697318"/>
          </a:xfrm>
          <a:prstGeom prst="rightArrow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derecha 30"/>
          <p:cNvSpPr/>
          <p:nvPr/>
        </p:nvSpPr>
        <p:spPr>
          <a:xfrm>
            <a:off x="5124657" y="5734639"/>
            <a:ext cx="759536" cy="697318"/>
          </a:xfrm>
          <a:prstGeom prst="rightArrow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 derecha 31"/>
          <p:cNvSpPr/>
          <p:nvPr/>
        </p:nvSpPr>
        <p:spPr>
          <a:xfrm flipV="1">
            <a:off x="5124657" y="3703475"/>
            <a:ext cx="759536" cy="697318"/>
          </a:xfrm>
          <a:prstGeom prst="rightArrow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392199" y="5529273"/>
            <a:ext cx="1258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30 días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cxnSp>
        <p:nvCxnSpPr>
          <p:cNvPr id="7" name="Conector curvado 6"/>
          <p:cNvCxnSpPr>
            <a:stCxn id="29" idx="4"/>
          </p:cNvCxnSpPr>
          <p:nvPr/>
        </p:nvCxnSpPr>
        <p:spPr>
          <a:xfrm rot="16200000" flipV="1">
            <a:off x="2806317" y="990984"/>
            <a:ext cx="2889493" cy="4107926"/>
          </a:xfrm>
          <a:prstGeom prst="curvedConnector2">
            <a:avLst/>
          </a:prstGeom>
          <a:ln w="57150" cmpd="sng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curvado 42"/>
          <p:cNvCxnSpPr>
            <a:stCxn id="29" idx="4"/>
          </p:cNvCxnSpPr>
          <p:nvPr/>
        </p:nvCxnSpPr>
        <p:spPr>
          <a:xfrm rot="16200000" flipV="1">
            <a:off x="3474998" y="1659665"/>
            <a:ext cx="3164335" cy="2495722"/>
          </a:xfrm>
          <a:prstGeom prst="curvedConnector2">
            <a:avLst/>
          </a:prstGeom>
          <a:ln w="57150" cmpd="sng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errar corchete 58"/>
          <p:cNvSpPr/>
          <p:nvPr/>
        </p:nvSpPr>
        <p:spPr>
          <a:xfrm>
            <a:off x="4683242" y="3687452"/>
            <a:ext cx="304800" cy="2973025"/>
          </a:xfrm>
          <a:prstGeom prst="rightBracket">
            <a:avLst/>
          </a:prstGeom>
          <a:ln w="762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ES"/>
          </a:p>
        </p:txBody>
      </p:sp>
      <p:sp>
        <p:nvSpPr>
          <p:cNvPr id="34" name="Flecha derecha 33"/>
          <p:cNvSpPr/>
          <p:nvPr/>
        </p:nvSpPr>
        <p:spPr>
          <a:xfrm>
            <a:off x="8384464" y="2927658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 rot="5400000">
            <a:off x="7050643" y="681515"/>
            <a:ext cx="759536" cy="2330877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/>
          <p:cNvSpPr txBox="1"/>
          <p:nvPr/>
        </p:nvSpPr>
        <p:spPr>
          <a:xfrm>
            <a:off x="6180486" y="2416464"/>
            <a:ext cx="31213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ALTA CLÍNICA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39" name="Sol 38"/>
          <p:cNvSpPr/>
          <p:nvPr/>
        </p:nvSpPr>
        <p:spPr>
          <a:xfrm>
            <a:off x="6884662" y="4665710"/>
            <a:ext cx="2277302" cy="2169052"/>
          </a:xfrm>
          <a:prstGeom prst="sun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8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" grpId="0"/>
      <p:bldP spid="3" grpId="1"/>
      <p:bldP spid="59" grpId="0" animBg="1"/>
      <p:bldP spid="34" grpId="0" animBg="1"/>
      <p:bldP spid="37" grpId="0" animBg="1"/>
      <p:bldP spid="38" grpId="0"/>
      <p:bldP spid="39" grpId="0" animBg="1"/>
      <p:bldP spid="39" grpId="1" animBg="1"/>
      <p:bldP spid="39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825254" y="3950277"/>
            <a:ext cx="3454646" cy="2596316"/>
          </a:xfrm>
          <a:prstGeom prst="ellipse">
            <a:avLst/>
          </a:prstGeom>
          <a:noFill/>
          <a:ln w="57150" cmpd="sng">
            <a:solidFill>
              <a:srgbClr val="604A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/>
          <p:cNvCxnSpPr/>
          <p:nvPr/>
        </p:nvCxnSpPr>
        <p:spPr>
          <a:xfrm>
            <a:off x="685553" y="323545"/>
            <a:ext cx="0" cy="306000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85553" y="3486593"/>
            <a:ext cx="0" cy="306000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5553" y="3438968"/>
            <a:ext cx="8458447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1053498" y="3385350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PREDISCUSIÓN</a:t>
            </a:r>
            <a:endParaRPr lang="es-ES" sz="2800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49" name="Flecha derecha 48"/>
          <p:cNvSpPr/>
          <p:nvPr/>
        </p:nvSpPr>
        <p:spPr>
          <a:xfrm rot="16200000" flipV="1">
            <a:off x="7050642" y="3907198"/>
            <a:ext cx="759536" cy="2330877"/>
          </a:xfrm>
          <a:prstGeom prst="rightArrow">
            <a:avLst>
              <a:gd name="adj1" fmla="val 50000"/>
              <a:gd name="adj2" fmla="val 44536"/>
            </a:avLst>
          </a:prstGeom>
          <a:solidFill>
            <a:srgbClr val="E46C0A"/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5469286" y="3824760"/>
            <a:ext cx="3755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merican Typewriter"/>
                <a:cs typeface="American Typewriter"/>
              </a:rPr>
              <a:t>ALTA «BIOGRÁFICA»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8384464" y="2927658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5473700" y="5655316"/>
            <a:ext cx="36634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Propuesta Resignificación</a:t>
            </a:r>
            <a:endParaRPr lang="es-ES" sz="3200" dirty="0">
              <a:solidFill>
                <a:srgbClr val="E46C0A"/>
              </a:solidFill>
              <a:latin typeface="Mistral"/>
              <a:cs typeface="Mistral"/>
            </a:endParaRPr>
          </a:p>
        </p:txBody>
      </p:sp>
      <p:sp>
        <p:nvSpPr>
          <p:cNvPr id="52" name="Hexágono 51"/>
          <p:cNvSpPr/>
          <p:nvPr/>
        </p:nvSpPr>
        <p:spPr>
          <a:xfrm>
            <a:off x="2401412" y="4543004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Heptágono 52"/>
          <p:cNvSpPr/>
          <p:nvPr/>
        </p:nvSpPr>
        <p:spPr>
          <a:xfrm>
            <a:off x="1050340" y="453530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834440" y="10708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59" name="Flecha derecha 58"/>
          <p:cNvSpPr/>
          <p:nvPr/>
        </p:nvSpPr>
        <p:spPr>
          <a:xfrm rot="19200000" flipV="1">
            <a:off x="1925620" y="440920"/>
            <a:ext cx="759536" cy="6973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/>
          <p:cNvSpPr/>
          <p:nvPr/>
        </p:nvSpPr>
        <p:spPr>
          <a:xfrm>
            <a:off x="2820421" y="2144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3935642" y="225989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64" name="Flecha derecha 63"/>
          <p:cNvSpPr/>
          <p:nvPr/>
        </p:nvSpPr>
        <p:spPr>
          <a:xfrm>
            <a:off x="5124657" y="103370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CuadroTexto 64"/>
          <p:cNvSpPr txBox="1"/>
          <p:nvPr/>
        </p:nvSpPr>
        <p:spPr>
          <a:xfrm>
            <a:off x="6129686" y="778489"/>
            <a:ext cx="2824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CONCLUSIÓN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69" name="CuadroTexto 68"/>
          <p:cNvSpPr txBox="1"/>
          <p:nvPr/>
        </p:nvSpPr>
        <p:spPr>
          <a:xfrm rot="16200000">
            <a:off x="-274922" y="1488314"/>
            <a:ext cx="134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Clínica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0" name="CuadroTexto 69"/>
          <p:cNvSpPr txBox="1"/>
          <p:nvPr/>
        </p:nvSpPr>
        <p:spPr>
          <a:xfrm rot="16200000">
            <a:off x="-563609" y="4885183"/>
            <a:ext cx="192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Biográfica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1" name="Flecha derecha 70"/>
          <p:cNvSpPr/>
          <p:nvPr/>
        </p:nvSpPr>
        <p:spPr>
          <a:xfrm rot="5400000">
            <a:off x="7050643" y="681515"/>
            <a:ext cx="759536" cy="2330877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CuadroTexto 71"/>
          <p:cNvSpPr txBox="1"/>
          <p:nvPr/>
        </p:nvSpPr>
        <p:spPr>
          <a:xfrm>
            <a:off x="6028086" y="2416464"/>
            <a:ext cx="31213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ALTA CLÍNICA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73" name="Flecha derecha 72"/>
          <p:cNvSpPr/>
          <p:nvPr/>
        </p:nvSpPr>
        <p:spPr>
          <a:xfrm rot="2400000">
            <a:off x="4380680" y="5380234"/>
            <a:ext cx="759536" cy="69731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604A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Flecha derecha 73"/>
          <p:cNvSpPr/>
          <p:nvPr/>
        </p:nvSpPr>
        <p:spPr>
          <a:xfrm>
            <a:off x="2216178" y="1108974"/>
            <a:ext cx="3668015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9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177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0017 0.173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/>
      <p:bldP spid="49" grpId="0" animBg="1"/>
      <p:bldP spid="49" grpId="1" animBg="1"/>
      <p:bldP spid="50" grpId="0"/>
      <p:bldP spid="51" grpId="0" animBg="1"/>
      <p:bldP spid="33" grpId="0"/>
      <p:bldP spid="52" grpId="0" animBg="1"/>
      <p:bldP spid="71" grpId="0" animBg="1"/>
      <p:bldP spid="7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1509422" y="5959179"/>
            <a:ext cx="1342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Abierto</a:t>
            </a:r>
            <a:endParaRPr lang="es-ES" sz="4000" dirty="0">
              <a:latin typeface="Mistral"/>
              <a:cs typeface="Mistral"/>
            </a:endParaRPr>
          </a:p>
        </p:txBody>
      </p:sp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</a:t>
            </a:r>
          </a:p>
          <a:p>
            <a:pPr algn="ctr"/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gradFill flip="none" rotWithShape="1">
              <a:gsLst>
                <a:gs pos="50000">
                  <a:schemeClr val="accent1">
                    <a:shade val="95000"/>
                    <a:satMod val="105000"/>
                  </a:schemeClr>
                </a:gs>
                <a:gs pos="51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merican Typewriter"/>
              <a:cs typeface="American Typewrite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975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0028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568442" y="9129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0184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804970" y="5960651"/>
            <a:ext cx="1471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Cerrado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21" name="Heptágono 20"/>
          <p:cNvSpPr/>
          <p:nvPr/>
        </p:nvSpPr>
        <p:spPr>
          <a:xfrm>
            <a:off x="735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sp>
        <p:nvSpPr>
          <p:cNvPr id="20" name="Hexágono 19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Proceso alternativo 21"/>
          <p:cNvSpPr/>
          <p:nvPr/>
        </p:nvSpPr>
        <p:spPr>
          <a:xfrm>
            <a:off x="756920" y="3615211"/>
            <a:ext cx="900000" cy="900000"/>
          </a:xfrm>
          <a:prstGeom prst="flowChartAlternateProcess">
            <a:avLst/>
          </a:prstGeom>
          <a:noFill/>
          <a:ln w="5715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888339" y="3676135"/>
            <a:ext cx="621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err="1">
                <a:solidFill>
                  <a:schemeClr val="accent1">
                    <a:lumMod val="50000"/>
                  </a:schemeClr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6335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/>
      <p:bldP spid="18" grpId="2"/>
      <p:bldP spid="21" grpId="0" animBg="1"/>
      <p:bldP spid="21" grpId="1" animBg="1"/>
      <p:bldP spid="20" grpId="0" animBg="1"/>
      <p:bldP spid="22" grpId="0" animBg="1"/>
      <p:bldP spid="22" grpId="1" animBg="1"/>
      <p:bldP spid="14" grpId="0"/>
      <p:bldP spid="1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Clínico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0028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568442" y="9129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0184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merican Typewriter"/>
              <a:cs typeface="American Typewriter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0102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vertical 23"/>
          <p:cNvSpPr/>
          <p:nvPr/>
        </p:nvSpPr>
        <p:spPr>
          <a:xfrm>
            <a:off x="3289299" y="10418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Orientación Clínica</a:t>
            </a: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526705" y="5945007"/>
            <a:ext cx="1342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Abierto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5630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0935"/>
            <a:ext cx="9144000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s-ES" sz="2400" dirty="0" smtClean="0">
                <a:solidFill>
                  <a:schemeClr val="accent5"/>
                </a:solidFill>
                <a:latin typeface="American Typewriter"/>
                <a:cs typeface="American Typewriter"/>
              </a:rPr>
              <a:t>En la medicina actual, rara vez, los distintos médicos que atienden a un mismo paciente encuentran el tiempo para reunirse y consensuar criterios.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s-ES" sz="2400" dirty="0" smtClean="0">
                <a:solidFill>
                  <a:schemeClr val="accent5"/>
                </a:solidFill>
                <a:latin typeface="American Typewriter"/>
                <a:cs typeface="American Typewriter"/>
              </a:rPr>
              <a:t>La mayoría de las veces, los médicos (sobre todo especialistas) tienen muy pocos conocimientos sobre las vicisitudes de la vida de sus pacientes.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En el Estudio patobiográfico, los psicoanalistas que tienen conocimientos de medicina y conocen profundamente las vicisitudes de la vida del paciente, «abogan» por las mejores alternativas (las menos cruentas o riesgosas), en cada juicio clínico (diagnóstico) y en cada acto terapéutico (tratamiento).</a:t>
            </a:r>
            <a:r>
              <a:rPr lang="es-ES" dirty="0" smtClean="0"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3" name="Esquina doblada 2"/>
          <p:cNvSpPr/>
          <p:nvPr/>
        </p:nvSpPr>
        <p:spPr>
          <a:xfrm rot="19663029">
            <a:off x="693477" y="2742358"/>
            <a:ext cx="8273275" cy="1639396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 rot="19689670">
            <a:off x="1494168" y="2909554"/>
            <a:ext cx="6781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EL ESTUDIO PATOBIGRÁFICO ES UNA NUEVA FORMA DE MEDICINA.</a:t>
            </a:r>
            <a:endParaRPr lang="es-ES" sz="4000" spc="50" dirty="0">
              <a:ln w="11430"/>
              <a:solidFill>
                <a:srgbClr val="C0504D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096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Clínico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0028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568442" y="9129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0184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merican Typewriter"/>
              <a:cs typeface="American Typewriter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0102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vertical 23"/>
          <p:cNvSpPr/>
          <p:nvPr/>
        </p:nvSpPr>
        <p:spPr>
          <a:xfrm>
            <a:off x="3289299" y="10418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Orientación Clínica</a:t>
            </a: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526705" y="5945007"/>
            <a:ext cx="1342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Abierto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1883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Biográfico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6091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Clínico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127242" y="9002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5772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9721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horizontal 23"/>
          <p:cNvSpPr/>
          <p:nvPr/>
        </p:nvSpPr>
        <p:spPr>
          <a:xfrm>
            <a:off x="3328090" y="1814850"/>
            <a:ext cx="2690351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2" y="2801835"/>
            <a:ext cx="493469" cy="4826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595233" y="4064327"/>
            <a:ext cx="21449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E46C0A"/>
                </a:solidFill>
                <a:latin typeface="Mistral"/>
                <a:cs typeface="Mistral"/>
              </a:rPr>
              <a:t>Prop</a:t>
            </a:r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. </a:t>
            </a:r>
            <a:r>
              <a:rPr lang="es-ES" sz="3200" dirty="0" err="1" smtClean="0">
                <a:solidFill>
                  <a:srgbClr val="E46C0A"/>
                </a:solidFill>
                <a:latin typeface="Mistral"/>
                <a:cs typeface="Mistral"/>
              </a:rPr>
              <a:t>Resig</a:t>
            </a:r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.</a:t>
            </a:r>
            <a:endParaRPr lang="es-ES" sz="3200" dirty="0">
              <a:solidFill>
                <a:srgbClr val="E46C0A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247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4" grpId="0" animBg="1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ergamino horizontal 30"/>
          <p:cNvSpPr/>
          <p:nvPr/>
        </p:nvSpPr>
        <p:spPr>
          <a:xfrm>
            <a:off x="3322792" y="1814850"/>
            <a:ext cx="2698008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Biográfico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Heptágono 29"/>
          <p:cNvSpPr/>
          <p:nvPr/>
        </p:nvSpPr>
        <p:spPr>
          <a:xfrm>
            <a:off x="6105339" y="3541110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Niños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Heptágono 20"/>
          <p:cNvSpPr/>
          <p:nvPr/>
        </p:nvSpPr>
        <p:spPr>
          <a:xfrm>
            <a:off x="7357240" y="35277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9721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7" name="Pergamino horizontal 26"/>
          <p:cNvSpPr/>
          <p:nvPr/>
        </p:nvSpPr>
        <p:spPr>
          <a:xfrm>
            <a:off x="3328090" y="735350"/>
            <a:ext cx="2690351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chemeClr val="accent6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2" y="2801835"/>
            <a:ext cx="493469" cy="4826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595233" y="4064327"/>
            <a:ext cx="21449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953735"/>
                </a:solidFill>
                <a:latin typeface="Mistral"/>
                <a:cs typeface="Mistral"/>
              </a:rPr>
              <a:t>Prop</a:t>
            </a:r>
            <a:r>
              <a:rPr lang="es-ES" sz="3200" dirty="0" smtClean="0">
                <a:solidFill>
                  <a:srgbClr val="953735"/>
                </a:solidFill>
                <a:latin typeface="Mistral"/>
                <a:cs typeface="Mistral"/>
              </a:rPr>
              <a:t>. </a:t>
            </a:r>
            <a:r>
              <a:rPr lang="es-ES" sz="3200" dirty="0" err="1" smtClean="0">
                <a:solidFill>
                  <a:srgbClr val="953735"/>
                </a:solidFill>
                <a:latin typeface="Mistral"/>
                <a:cs typeface="Mistral"/>
              </a:rPr>
              <a:t>Resig</a:t>
            </a:r>
            <a:r>
              <a:rPr lang="es-ES" sz="3200" dirty="0" smtClean="0">
                <a:solidFill>
                  <a:srgbClr val="953735"/>
                </a:solidFill>
                <a:latin typeface="Mistral"/>
                <a:cs typeface="Mistral"/>
              </a:rPr>
              <a:t>.</a:t>
            </a:r>
            <a:endParaRPr lang="es-ES" sz="3200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  <p:pic>
        <p:nvPicPr>
          <p:cNvPr id="18" name="Imagen 17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08" y="735350"/>
            <a:ext cx="484315" cy="1104900"/>
          </a:xfrm>
          <a:prstGeom prst="rect">
            <a:avLst/>
          </a:prstGeom>
        </p:spPr>
      </p:pic>
      <p:pic>
        <p:nvPicPr>
          <p:cNvPr id="19" name="Imagen 18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39" y="709950"/>
            <a:ext cx="422707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A0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A03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A030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1" grpId="0" animBg="1"/>
      <p:bldP spid="27" grpId="0" animBg="1"/>
      <p:bldP spid="29" grpId="0"/>
      <p:bldP spid="2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343896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 rot="1981119">
            <a:off x="7347958" y="70520"/>
            <a:ext cx="2007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Ateneo Biográfico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7500" y="342900"/>
            <a:ext cx="8547100" cy="617220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609140" y="1947177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Clínico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Heptágono 7"/>
          <p:cNvSpPr/>
          <p:nvPr/>
        </p:nvSpPr>
        <p:spPr>
          <a:xfrm>
            <a:off x="6097240" y="354041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127242" y="9002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577242" y="2143135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2" name="Heptágono 11"/>
          <p:cNvSpPr/>
          <p:nvPr/>
        </p:nvSpPr>
        <p:spPr>
          <a:xfrm>
            <a:off x="5590480" y="53342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5" name="Heptágono 14"/>
          <p:cNvSpPr/>
          <p:nvPr/>
        </p:nvSpPr>
        <p:spPr>
          <a:xfrm>
            <a:off x="4273347" y="54866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Heptágono 15"/>
          <p:cNvSpPr/>
          <p:nvPr/>
        </p:nvSpPr>
        <p:spPr>
          <a:xfrm>
            <a:off x="2928094" y="536015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7" name="Heptágono 16"/>
          <p:cNvSpPr/>
          <p:nvPr/>
        </p:nvSpPr>
        <p:spPr>
          <a:xfrm>
            <a:off x="1777666" y="4954000"/>
            <a:ext cx="1107600" cy="8123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CW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8384464" y="2927658"/>
            <a:ext cx="759536" cy="1022619"/>
          </a:xfrm>
          <a:prstGeom prst="rightArrow">
            <a:avLst>
              <a:gd name="adj1" fmla="val 50000"/>
              <a:gd name="adj2" fmla="val 445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3646033" y="2713248"/>
            <a:ext cx="2042030" cy="1451440"/>
          </a:xfrm>
          <a:prstGeom prst="ellipse">
            <a:avLst/>
          </a:prstGeom>
          <a:noFill/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972194" y="3513611"/>
            <a:ext cx="137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DIRECTOR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horizontal 23"/>
          <p:cNvSpPr/>
          <p:nvPr/>
        </p:nvSpPr>
        <p:spPr>
          <a:xfrm>
            <a:off x="3328090" y="1814850"/>
            <a:ext cx="2690351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Hexágono 24"/>
          <p:cNvSpPr/>
          <p:nvPr/>
        </p:nvSpPr>
        <p:spPr>
          <a:xfrm>
            <a:off x="1768384" y="356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2" y="2801835"/>
            <a:ext cx="493469" cy="4826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595233" y="4064327"/>
            <a:ext cx="21449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E46C0A"/>
                </a:solidFill>
                <a:latin typeface="Mistral"/>
                <a:cs typeface="Mistral"/>
              </a:rPr>
              <a:t>Prop</a:t>
            </a:r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. </a:t>
            </a:r>
            <a:r>
              <a:rPr lang="es-ES" sz="3200" dirty="0" err="1" smtClean="0">
                <a:solidFill>
                  <a:srgbClr val="E46C0A"/>
                </a:solidFill>
                <a:latin typeface="Mistral"/>
                <a:cs typeface="Mistral"/>
              </a:rPr>
              <a:t>Resig</a:t>
            </a:r>
            <a:r>
              <a:rPr lang="es-ES" sz="3200" dirty="0" smtClean="0">
                <a:solidFill>
                  <a:srgbClr val="E46C0A"/>
                </a:solidFill>
                <a:latin typeface="Mistral"/>
                <a:cs typeface="Mistral"/>
              </a:rPr>
              <a:t>.</a:t>
            </a:r>
            <a:endParaRPr lang="es-ES" sz="3200" dirty="0">
              <a:solidFill>
                <a:srgbClr val="E46C0A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2376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381000" y="16637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rbsb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4" y="755154"/>
            <a:ext cx="331285" cy="770431"/>
          </a:xfrm>
          <a:prstGeom prst="rect">
            <a:avLst/>
          </a:prstGeom>
        </p:spPr>
      </p:pic>
      <p:sp>
        <p:nvSpPr>
          <p:cNvPr id="11" name="Heptágono 10"/>
          <p:cNvSpPr/>
          <p:nvPr/>
        </p:nvSpPr>
        <p:spPr>
          <a:xfrm>
            <a:off x="1469974" y="26558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3" name="Flecha izquierda 12"/>
          <p:cNvSpPr/>
          <p:nvPr/>
        </p:nvSpPr>
        <p:spPr>
          <a:xfrm>
            <a:off x="3568700" y="405430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izquierda 13"/>
          <p:cNvSpPr/>
          <p:nvPr/>
        </p:nvSpPr>
        <p:spPr>
          <a:xfrm rot="16200000">
            <a:off x="4953000" y="1545184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2729974" y="36322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917674" y="52578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917674" y="5435600"/>
            <a:ext cx="276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Entrevista Seguimiento</a:t>
            </a:r>
            <a:endParaRPr lang="es-ES" sz="2800" dirty="0"/>
          </a:p>
        </p:txBody>
      </p:sp>
      <p:sp>
        <p:nvSpPr>
          <p:cNvPr id="20" name="Elipse 19"/>
          <p:cNvSpPr/>
          <p:nvPr/>
        </p:nvSpPr>
        <p:spPr>
          <a:xfrm>
            <a:off x="6644244" y="4051300"/>
            <a:ext cx="1890156" cy="1112724"/>
          </a:xfrm>
          <a:prstGeom prst="ellipse">
            <a:avLst/>
          </a:prstGeom>
          <a:noFill/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632523"/>
                </a:solidFill>
                <a:latin typeface="American Typewriter"/>
                <a:cs typeface="American Typewriter"/>
              </a:rPr>
              <a:t>DIRECTOR</a:t>
            </a:r>
            <a:endParaRPr lang="es-ES" sz="1600" dirty="0">
              <a:solidFill>
                <a:srgbClr val="632523"/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Flecha circular 21"/>
          <p:cNvSpPr/>
          <p:nvPr/>
        </p:nvSpPr>
        <p:spPr>
          <a:xfrm rot="4637160" flipV="1">
            <a:off x="1071230" y="2475438"/>
            <a:ext cx="2242265" cy="16269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34048"/>
              <a:gd name="adj5" fmla="val 125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 circular 22"/>
          <p:cNvSpPr/>
          <p:nvPr/>
        </p:nvSpPr>
        <p:spPr>
          <a:xfrm rot="4637160" flipV="1">
            <a:off x="4122863" y="4350527"/>
            <a:ext cx="2242265" cy="162699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34048"/>
              <a:gd name="adj5" fmla="val 1250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 rot="20388869">
            <a:off x="434011" y="3548390"/>
            <a:ext cx="1213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10 días</a:t>
            </a:r>
            <a:endParaRPr lang="es-ES" sz="2800" dirty="0"/>
          </a:p>
        </p:txBody>
      </p:sp>
      <p:sp>
        <p:nvSpPr>
          <p:cNvPr id="25" name="CuadroTexto 24"/>
          <p:cNvSpPr txBox="1"/>
          <p:nvPr/>
        </p:nvSpPr>
        <p:spPr>
          <a:xfrm rot="20388869">
            <a:off x="3431210" y="5476467"/>
            <a:ext cx="1213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60 días</a:t>
            </a:r>
            <a:endParaRPr lang="es-ES" sz="2800" dirty="0"/>
          </a:p>
        </p:txBody>
      </p:sp>
      <p:sp>
        <p:nvSpPr>
          <p:cNvPr id="26" name="Flecha izquierda 25"/>
          <p:cNvSpPr/>
          <p:nvPr/>
        </p:nvSpPr>
        <p:spPr>
          <a:xfrm flipH="1">
            <a:off x="6476474" y="405430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7139544" y="265585"/>
            <a:ext cx="1260000" cy="126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Médico Clínico</a:t>
            </a:r>
            <a:endParaRPr lang="es-ES" sz="1600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473644" y="2016254"/>
            <a:ext cx="900000" cy="90000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SP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9" name="Pergamino vertical 28"/>
          <p:cNvSpPr/>
          <p:nvPr/>
        </p:nvSpPr>
        <p:spPr>
          <a:xfrm>
            <a:off x="4089399" y="2290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Orientación Clínica</a:t>
            </a:r>
          </a:p>
        </p:txBody>
      </p:sp>
      <p:sp>
        <p:nvSpPr>
          <p:cNvPr id="30" name="Pergamino horizontal 29"/>
          <p:cNvSpPr/>
          <p:nvPr/>
        </p:nvSpPr>
        <p:spPr>
          <a:xfrm>
            <a:off x="419099" y="1811020"/>
            <a:ext cx="2679699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1" name="Pergamino horizontal 30"/>
          <p:cNvSpPr/>
          <p:nvPr/>
        </p:nvSpPr>
        <p:spPr>
          <a:xfrm>
            <a:off x="2780471" y="3738657"/>
            <a:ext cx="2679699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2" name="Hexágono 31"/>
          <p:cNvSpPr/>
          <p:nvPr/>
        </p:nvSpPr>
        <p:spPr>
          <a:xfrm>
            <a:off x="3711484" y="230081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3" name="Flecha izquierda 32"/>
          <p:cNvSpPr/>
          <p:nvPr/>
        </p:nvSpPr>
        <p:spPr>
          <a:xfrm rot="3147453" flipH="1">
            <a:off x="6167782" y="1424533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curvado 33"/>
          <p:cNvCxnSpPr/>
          <p:nvPr/>
        </p:nvCxnSpPr>
        <p:spPr>
          <a:xfrm>
            <a:off x="2579258" y="1276454"/>
            <a:ext cx="1306800" cy="1479600"/>
          </a:xfrm>
          <a:prstGeom prst="curvedConnector2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 rot="2898110">
            <a:off x="2906764" y="1533863"/>
            <a:ext cx="1056511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35" name="Conector curvado 34"/>
          <p:cNvCxnSpPr/>
          <p:nvPr/>
        </p:nvCxnSpPr>
        <p:spPr>
          <a:xfrm>
            <a:off x="5335158" y="2990954"/>
            <a:ext cx="1306800" cy="1479600"/>
          </a:xfrm>
          <a:prstGeom prst="curvedConnector2">
            <a:avLst/>
          </a:prstGeom>
          <a:ln w="57150" cmpd="sng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 rot="2898110">
            <a:off x="5662664" y="3248363"/>
            <a:ext cx="1056511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79155498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-0.03333 L 0.15694 -0.03333 C 0.21302 -0.03333 0.28194 0.05857 0.28194 0.13334 L 0.28194 0.3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94 0.3 L 0.44514 0.3 C 0.51788 0.3 0.60833 0.3632 0.60833 0.41528 L 0.60833 0.53125 " pathEditMode="relative" rAng="0" ptsTypes="FfFF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/>
      <p:bldP spid="20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16200" y="812800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7" name="Flecha derecha 6"/>
          <p:cNvSpPr/>
          <p:nvPr/>
        </p:nvSpPr>
        <p:spPr>
          <a:xfrm rot="2700000">
            <a:off x="5286818" y="1632420"/>
            <a:ext cx="1221796" cy="68371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514600" y="448400"/>
            <a:ext cx="2880000" cy="1440000"/>
          </a:xfrm>
          <a:prstGeom prst="ellipse">
            <a:avLst/>
          </a:prstGeom>
          <a:noFill/>
          <a:ln w="3810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Nube 5"/>
          <p:cNvSpPr/>
          <p:nvPr/>
        </p:nvSpPr>
        <p:spPr>
          <a:xfrm>
            <a:off x="6159500" y="2222500"/>
            <a:ext cx="2794000" cy="1828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merican Typewriter"/>
                <a:cs typeface="American Typewriter"/>
              </a:rPr>
              <a:t>Síntomas Neuróticos</a:t>
            </a:r>
            <a:endParaRPr lang="es-ES" sz="2400" dirty="0">
              <a:latin typeface="American Typewriter"/>
              <a:cs typeface="American Typewriter"/>
            </a:endParaRPr>
          </a:p>
        </p:txBody>
      </p:sp>
      <p:sp>
        <p:nvSpPr>
          <p:cNvPr id="20" name="Flecha derecha 19"/>
          <p:cNvSpPr/>
          <p:nvPr/>
        </p:nvSpPr>
        <p:spPr>
          <a:xfrm rot="3537008">
            <a:off x="4387208" y="2387116"/>
            <a:ext cx="1410883" cy="683718"/>
          </a:xfrm>
          <a:prstGeom prst="rightArrow">
            <a:avLst/>
          </a:prstGeom>
          <a:gradFill flip="none" rotWithShape="1">
            <a:gsLst>
              <a:gs pos="46000">
                <a:schemeClr val="accent2">
                  <a:lumMod val="75000"/>
                </a:schemeClr>
              </a:gs>
              <a:gs pos="7500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1" name="Flecha derecha 20"/>
          <p:cNvSpPr/>
          <p:nvPr/>
        </p:nvSpPr>
        <p:spPr>
          <a:xfrm rot="5172520">
            <a:off x="3219634" y="2711305"/>
            <a:ext cx="1619662" cy="683718"/>
          </a:xfrm>
          <a:prstGeom prst="rightArrow">
            <a:avLst/>
          </a:prstGeom>
          <a:gradFill flip="none" rotWithShape="1">
            <a:gsLst>
              <a:gs pos="9000">
                <a:schemeClr val="accent2">
                  <a:lumMod val="50000"/>
                </a:schemeClr>
              </a:gs>
              <a:gs pos="59000">
                <a:schemeClr val="accent2">
                  <a:lumMod val="75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2" name="Flecha derecha 21"/>
          <p:cNvSpPr/>
          <p:nvPr/>
        </p:nvSpPr>
        <p:spPr>
          <a:xfrm rot="6543226">
            <a:off x="1835436" y="2807740"/>
            <a:ext cx="1976546" cy="683718"/>
          </a:xfrm>
          <a:prstGeom prst="rightArrow">
            <a:avLst/>
          </a:prstGeom>
          <a:gradFill flip="none" rotWithShape="1">
            <a:gsLst>
              <a:gs pos="34000">
                <a:schemeClr val="tx1">
                  <a:lumMod val="85000"/>
                  <a:lumOff val="15000"/>
                </a:schemeClr>
              </a:gs>
              <a:gs pos="75000">
                <a:schemeClr val="accent2">
                  <a:lumMod val="50000"/>
                </a:schemeClr>
              </a:gs>
            </a:gsLst>
            <a:lin ang="16200000" scaled="0"/>
            <a:tileRect/>
          </a:gra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META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6261100" y="711200"/>
            <a:ext cx="2692400" cy="978408"/>
          </a:xfrm>
          <a:prstGeom prst="downArrow">
            <a:avLst/>
          </a:prstGeom>
          <a:solidFill>
            <a:srgbClr val="D99694"/>
          </a:solidFill>
          <a:ln>
            <a:solidFill>
              <a:srgbClr val="1E1C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MESES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330200" y="6342265"/>
            <a:ext cx="8496300" cy="484632"/>
          </a:xfrm>
          <a:prstGeom prst="rightArrow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MUCHOS</a:t>
            </a:r>
            <a:r>
              <a:rPr lang="es-ES" dirty="0" smtClean="0"/>
              <a:t> </a:t>
            </a:r>
            <a:r>
              <a:rPr lang="es-ES" dirty="0" smtClean="0">
                <a:latin typeface="American Typewriter"/>
                <a:cs typeface="American Typewriter"/>
              </a:rPr>
              <a:t>AÑOS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510717" y="57531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17375E"/>
                </a:solidFill>
                <a:latin typeface="Mistral"/>
                <a:cs typeface="Mistral"/>
              </a:rPr>
              <a:t>longitudinal</a:t>
            </a:r>
            <a:endParaRPr lang="es-ES" sz="36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27" name="CuadroTexto 26"/>
          <p:cNvSpPr txBox="1"/>
          <p:nvPr/>
        </p:nvSpPr>
        <p:spPr>
          <a:xfrm rot="20360651">
            <a:off x="7286845" y="1330448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transversal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896126" y="4355394"/>
            <a:ext cx="3260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Posponer toda decisión importante hasta haber finalizado el tratamiento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6" name="Flecha derecha 15"/>
          <p:cNvSpPr/>
          <p:nvPr/>
        </p:nvSpPr>
        <p:spPr>
          <a:xfrm rot="20384948">
            <a:off x="2299347" y="3757066"/>
            <a:ext cx="4708388" cy="1215921"/>
          </a:xfrm>
          <a:prstGeom prst="rightArrow">
            <a:avLst>
              <a:gd name="adj1" fmla="val 50000"/>
              <a:gd name="adj2" fmla="val 92321"/>
            </a:avLst>
          </a:prstGeom>
          <a:gradFill flip="none" rotWithShape="1">
            <a:gsLst>
              <a:gs pos="23000">
                <a:srgbClr val="262626"/>
              </a:gs>
              <a:gs pos="8200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75000"/>
                </a:schemeClr>
              </a:gs>
            </a:gsLst>
            <a:lin ang="0" scaled="1"/>
            <a:tileRect/>
          </a:gradFill>
          <a:ln w="28575" cmpd="sng"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0" y="4196021"/>
            <a:ext cx="2160000" cy="216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5841" y="5853823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CARÁCTER</a:t>
            </a:r>
            <a:endParaRPr lang="es-ES" sz="2400" dirty="0">
              <a:ln w="952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600" y="4157921"/>
            <a:ext cx="2196000" cy="2196000"/>
          </a:xfrm>
          <a:prstGeom prst="rect">
            <a:avLst/>
          </a:prstGeom>
          <a:noFill/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 rot="20384948">
            <a:off x="4122462" y="3873899"/>
            <a:ext cx="2247826" cy="558000"/>
          </a:xfrm>
          <a:prstGeom prst="rightArrow">
            <a:avLst>
              <a:gd name="adj1" fmla="val 50000"/>
              <a:gd name="adj2" fmla="val 92321"/>
            </a:avLst>
          </a:prstGeom>
          <a:solidFill>
            <a:srgbClr val="D99694"/>
          </a:solidFill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merican Typewriter"/>
                <a:cs typeface="American Typewriter"/>
              </a:rPr>
              <a:t>TRAUMA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3" b="95730" l="1597" r="89621">
                        <a14:foregroundMark x1="44711" y1="23488" x2="44711" y2="23488"/>
                        <a14:foregroundMark x1="44711" y1="23488" x2="44711" y2="23488"/>
                        <a14:foregroundMark x1="51697" y1="18505" x2="51697" y2="18505"/>
                        <a14:foregroundMark x1="51697" y1="18505" x2="51697" y2="18505"/>
                        <a14:foregroundMark x1="56088" y1="11032" x2="56088" y2="11032"/>
                        <a14:foregroundMark x1="59281" y1="16370" x2="59281" y2="16370"/>
                        <a14:foregroundMark x1="45110" y1="11744" x2="45110" y2="11744"/>
                        <a14:foregroundMark x1="47305" y1="11744" x2="47305" y2="11744"/>
                        <a14:foregroundMark x1="53094" y1="11744" x2="53094" y2="11744"/>
                        <a14:foregroundMark x1="55090" y1="12100" x2="55090" y2="12100"/>
                        <a14:foregroundMark x1="58882" y1="13523" x2="58882" y2="13523"/>
                        <a14:foregroundMark x1="61078" y1="13879" x2="61078" y2="13879"/>
                        <a14:foregroundMark x1="65469" y1="17260" x2="65469" y2="17260"/>
                        <a14:foregroundMark x1="67265" y1="19217" x2="67265" y2="19217"/>
                        <a14:foregroundMark x1="69062" y1="21352" x2="69062" y2="21352"/>
                        <a14:foregroundMark x1="68862" y1="24555" x2="68862" y2="24555"/>
                        <a14:foregroundMark x1="65868" y1="21886" x2="65868" y2="21886"/>
                        <a14:foregroundMark x1="58882" y1="17438" x2="58882" y2="17438"/>
                        <a14:foregroundMark x1="46307" y1="17260" x2="46307" y2="17260"/>
                        <a14:foregroundMark x1="46307" y1="17260" x2="46307" y2="17260"/>
                        <a14:foregroundMark x1="46307" y1="17260" x2="46307" y2="17260"/>
                        <a14:foregroundMark x1="51497" y1="21886" x2="51497" y2="21886"/>
                        <a14:foregroundMark x1="58882" y1="23132" x2="58882" y2="23132"/>
                        <a14:foregroundMark x1="65070" y1="33452" x2="65070" y2="33452"/>
                        <a14:foregroundMark x1="58084" y1="28648" x2="58084" y2="28648"/>
                        <a14:foregroundMark x1="55489" y1="29359" x2="55489" y2="29359"/>
                        <a14:foregroundMark x1="61078" y1="30605" x2="61078" y2="30605"/>
                        <a14:foregroundMark x1="64271" y1="29537" x2="64271" y2="29537"/>
                        <a14:foregroundMark x1="69860" y1="27580" x2="69860" y2="27580"/>
                        <a14:foregroundMark x1="69461" y1="30249" x2="69461" y2="30249"/>
                        <a14:foregroundMark x1="54092" y1="30249" x2="54092" y2="30249"/>
                        <a14:foregroundMark x1="51297" y1="30961" x2="51297" y2="30961"/>
                        <a14:foregroundMark x1="48902" y1="31317" x2="48902" y2="31317"/>
                        <a14:foregroundMark x1="50299" y1="31851" x2="50299" y2="31851"/>
                        <a14:foregroundMark x1="57485" y1="32206" x2="57485" y2="32206"/>
                        <a14:foregroundMark x1="42515" y1="33808" x2="42515" y2="33808"/>
                        <a14:foregroundMark x1="53493" y1="38790" x2="53493" y2="38790"/>
                        <a14:foregroundMark x1="55090" y1="35231" x2="55090" y2="35231"/>
                        <a14:foregroundMark x1="48503" y1="61744" x2="48503" y2="61744"/>
                        <a14:foregroundMark x1="48703" y1="62989" x2="48703" y2="62989"/>
                        <a14:foregroundMark x1="48104" y1="64591" x2="48104" y2="64591"/>
                        <a14:foregroundMark x1="54890" y1="64235" x2="54890" y2="64235"/>
                        <a14:foregroundMark x1="50100" y1="70285" x2="50100" y2="70285"/>
                        <a14:foregroundMark x1="31537" y1="70463" x2="31537" y2="70463"/>
                        <a14:foregroundMark x1="13373" y1="62989" x2="13373" y2="62989"/>
                        <a14:foregroundMark x1="12176" y1="68861" x2="12176" y2="68861"/>
                        <a14:foregroundMark x1="9182" y1="70641" x2="9182" y2="70641"/>
                        <a14:foregroundMark x1="8383" y1="71708" x2="8383" y2="71708"/>
                        <a14:foregroundMark x1="10579" y1="69751" x2="10579" y2="69751"/>
                        <a14:foregroundMark x1="15170" y1="48932" x2="15170" y2="48932"/>
                        <a14:foregroundMark x1="6387" y1="51423" x2="6387" y2="51423"/>
                        <a14:foregroundMark x1="5988" y1="52313" x2="5988" y2="52313"/>
                        <a14:foregroundMark x1="9980" y1="48399" x2="9980" y2="48399"/>
                        <a14:foregroundMark x1="8782" y1="49644" x2="8782" y2="49644"/>
                        <a14:foregroundMark x1="4990" y1="52669" x2="4990" y2="52669"/>
                        <a14:foregroundMark x1="4790" y1="53381" x2="4790" y2="53381"/>
                        <a14:foregroundMark x1="4192" y1="54626" x2="4192" y2="54626"/>
                        <a14:foregroundMark x1="3792" y1="55338" x2="3792" y2="55338"/>
                        <a14:foregroundMark x1="2994" y1="55872" x2="2994" y2="55872"/>
                        <a14:foregroundMark x1="4391" y1="61744" x2="4391" y2="61744"/>
                        <a14:foregroundMark x1="43713" y1="35943" x2="43713" y2="35943"/>
                        <a14:foregroundMark x1="57485" y1="39502" x2="57485" y2="39502"/>
                        <a14:foregroundMark x1="48902" y1="52135" x2="48902" y2="52135"/>
                        <a14:foregroundMark x1="55888" y1="52313" x2="55888" y2="52313"/>
                        <a14:foregroundMark x1="57685" y1="60854" x2="57685" y2="60854"/>
                        <a14:foregroundMark x1="6188" y1="78114" x2="6188" y2="78114"/>
                        <a14:foregroundMark x1="3792" y1="77402" x2="3792" y2="77402"/>
                        <a14:foregroundMark x1="2395" y1="74021" x2="2395" y2="74021"/>
                        <a14:foregroundMark x1="4790" y1="72420" x2="4790" y2="72420"/>
                        <a14:foregroundMark x1="8184" y1="66904" x2="8184" y2="66904"/>
                        <a14:foregroundMark x1="44711" y1="52135" x2="44711" y2="52135"/>
                        <a14:foregroundMark x1="47505" y1="35943" x2="47505" y2="35943"/>
                        <a14:foregroundMark x1="21557" y1="69039" x2="21557" y2="69039"/>
                        <a14:foregroundMark x1="34132" y1="80071" x2="34132" y2="80071"/>
                        <a14:foregroundMark x1="65070" y1="93238" x2="65070" y2="93238"/>
                        <a14:backgroundMark x1="9780" y1="71352" x2="9780" y2="71352"/>
                        <a14:backgroundMark x1="7984" y1="58897" x2="7984" y2="58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24" y="76200"/>
            <a:ext cx="2149776" cy="2411526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270004" y="3443387"/>
            <a:ext cx="21533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Modificación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30" name="Conector curvado 29"/>
          <p:cNvCxnSpPr/>
          <p:nvPr/>
        </p:nvCxnSpPr>
        <p:spPr>
          <a:xfrm rot="5700000" flipH="1" flipV="1">
            <a:off x="4705278" y="4813448"/>
            <a:ext cx="946800" cy="1288800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eñal de prohibido 31"/>
          <p:cNvSpPr/>
          <p:nvPr/>
        </p:nvSpPr>
        <p:spPr>
          <a:xfrm>
            <a:off x="6946379" y="4655622"/>
            <a:ext cx="1260000" cy="12600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666205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  <p:bldP spid="28" grpId="0"/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381000" y="16637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eptágono 10"/>
          <p:cNvSpPr/>
          <p:nvPr/>
        </p:nvSpPr>
        <p:spPr>
          <a:xfrm>
            <a:off x="1469974" y="26558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Anam.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3" name="Flecha izquierda 12"/>
          <p:cNvSpPr/>
          <p:nvPr/>
        </p:nvSpPr>
        <p:spPr>
          <a:xfrm rot="2280517">
            <a:off x="3293492" y="1972195"/>
            <a:ext cx="520700" cy="770431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izquierda 13"/>
          <p:cNvSpPr/>
          <p:nvPr/>
        </p:nvSpPr>
        <p:spPr>
          <a:xfrm rot="18961872">
            <a:off x="3299866" y="3858191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5974618" y="163733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917674" y="53975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917674" y="5575300"/>
            <a:ext cx="276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merican Typewriter"/>
                <a:cs typeface="American Typewriter"/>
              </a:rPr>
              <a:t>Entrevista Seguimiento</a:t>
            </a:r>
            <a:endParaRPr lang="es-ES" sz="2800" dirty="0">
              <a:latin typeface="American Typewriter"/>
              <a:cs typeface="American Typewriter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533400" y="54356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Heptágono 30"/>
          <p:cNvSpPr/>
          <p:nvPr/>
        </p:nvSpPr>
        <p:spPr>
          <a:xfrm>
            <a:off x="1469974" y="406912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Anam.</a:t>
            </a:r>
          </a:p>
          <a:p>
            <a:pPr algn="ctr"/>
            <a:r>
              <a:rPr lang="es-ES" dirty="0" smtClean="0">
                <a:solidFill>
                  <a:srgbClr val="984807"/>
                </a:solidFill>
                <a:latin typeface="American Typewriter"/>
                <a:cs typeface="American Typewriter"/>
              </a:rPr>
              <a:t>Padres</a:t>
            </a:r>
            <a:endParaRPr lang="es-ES" dirty="0">
              <a:solidFill>
                <a:srgbClr val="984807"/>
              </a:solidFill>
              <a:latin typeface="American Typewriter"/>
              <a:cs typeface="American Typewrite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644244" y="4191000"/>
            <a:ext cx="1890156" cy="1112724"/>
          </a:xfrm>
          <a:prstGeom prst="ellipse">
            <a:avLst/>
          </a:prstGeom>
          <a:noFill/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632523"/>
                </a:solidFill>
                <a:latin typeface="American Typewriter"/>
                <a:cs typeface="American Typewriter"/>
              </a:rPr>
              <a:t>DIRECTOR</a:t>
            </a:r>
            <a:endParaRPr lang="es-ES" sz="1600" dirty="0">
              <a:solidFill>
                <a:srgbClr val="632523"/>
              </a:solidFill>
              <a:latin typeface="American Typewriter"/>
              <a:cs typeface="American Typewriter"/>
            </a:endParaRPr>
          </a:p>
        </p:txBody>
      </p:sp>
      <p:sp>
        <p:nvSpPr>
          <p:cNvPr id="23" name="Pergamino horizontal 22"/>
          <p:cNvSpPr/>
          <p:nvPr/>
        </p:nvSpPr>
        <p:spPr>
          <a:xfrm>
            <a:off x="469521" y="1748793"/>
            <a:ext cx="2628900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4" name="Pergamino horizontal 23"/>
          <p:cNvSpPr/>
          <p:nvPr/>
        </p:nvSpPr>
        <p:spPr>
          <a:xfrm>
            <a:off x="6045462" y="1748793"/>
            <a:ext cx="2628900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5" name="Pergamino horizontal 24"/>
          <p:cNvSpPr/>
          <p:nvPr/>
        </p:nvSpPr>
        <p:spPr>
          <a:xfrm>
            <a:off x="545590" y="5575300"/>
            <a:ext cx="2724660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chemeClr val="accent6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Pergamino vertical 25"/>
          <p:cNvSpPr/>
          <p:nvPr/>
        </p:nvSpPr>
        <p:spPr>
          <a:xfrm>
            <a:off x="3733799" y="26420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Orientación Clínica</a:t>
            </a:r>
          </a:p>
        </p:txBody>
      </p:sp>
      <p:sp>
        <p:nvSpPr>
          <p:cNvPr id="27" name="Hexágono 26"/>
          <p:cNvSpPr/>
          <p:nvPr/>
        </p:nvSpPr>
        <p:spPr>
          <a:xfrm>
            <a:off x="7251173" y="265585"/>
            <a:ext cx="1620000" cy="1260000"/>
          </a:xfrm>
          <a:prstGeom prst="hexagon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JEFE DE EQUIPO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4" y="755154"/>
            <a:ext cx="295845" cy="770431"/>
          </a:xfrm>
          <a:prstGeom prst="rect">
            <a:avLst/>
          </a:prstGeom>
        </p:spPr>
      </p:pic>
      <p:pic>
        <p:nvPicPr>
          <p:cNvPr id="32" name="Imagen 31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4" y="4106204"/>
            <a:ext cx="484315" cy="1104900"/>
          </a:xfrm>
          <a:prstGeom prst="rect">
            <a:avLst/>
          </a:prstGeom>
        </p:spPr>
      </p:pic>
      <p:pic>
        <p:nvPicPr>
          <p:cNvPr id="33" name="Imagen 32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4" y="4106204"/>
            <a:ext cx="422707" cy="11049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18900000">
            <a:off x="2281709" y="2258398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E46C0A"/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rgbClr val="E46C0A"/>
              </a:solidFill>
              <a:latin typeface="American Typewriter"/>
              <a:cs typeface="American Typewriter"/>
            </a:endParaRPr>
          </a:p>
        </p:txBody>
      </p:sp>
      <p:sp>
        <p:nvSpPr>
          <p:cNvPr id="30" name="CuadroTexto 29"/>
          <p:cNvSpPr txBox="1"/>
          <p:nvPr/>
        </p:nvSpPr>
        <p:spPr>
          <a:xfrm rot="18900000">
            <a:off x="7894845" y="2258397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chemeClr val="accent4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4" name="CuadroTexto 33"/>
          <p:cNvSpPr txBox="1"/>
          <p:nvPr/>
        </p:nvSpPr>
        <p:spPr>
          <a:xfrm rot="18900000">
            <a:off x="2522316" y="6067841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chemeClr val="accent6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5558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2222 L 0.16302 -0.05115 C 0.19722 -0.05787 0.24826 -0.06134 0.30156 -0.06134 C 0.36232 -0.06134 0.41093 -0.05787 0.44514 -0.05115 L 0.60833 -0.02222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33 -0.02222 L 0.6085 0.5277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2222 L 0.15295 0.04722 C 0.18507 0.06319 0.23299 0.07199 0.28299 0.07199 C 0.34011 0.07199 0.38559 0.06319 0.41771 0.04722 L 0.57084 -0.02222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469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5121 0.06528 C 0.18298 0.0801 0.23055 0.08843 0.27986 0.08843 C 0.33646 0.08843 0.38159 0.0801 0.41337 0.06528 L 0.56475 -2.96296E-6 " pathEditMode="relative" rAng="0" ptsTypes="FffFF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/>
      <p:bldP spid="3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" grpId="0"/>
      <p:bldP spid="30" grpId="0"/>
      <p:bldP spid="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381000" y="16637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eptágono 10"/>
          <p:cNvSpPr/>
          <p:nvPr/>
        </p:nvSpPr>
        <p:spPr>
          <a:xfrm>
            <a:off x="1469974" y="265585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Anam.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Niños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Flecha izquierda 13"/>
          <p:cNvSpPr/>
          <p:nvPr/>
        </p:nvSpPr>
        <p:spPr>
          <a:xfrm rot="18961872">
            <a:off x="3210966" y="3858191"/>
            <a:ext cx="520700" cy="77043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38100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5974618" y="163733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533400" y="54356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Heptágono 30"/>
          <p:cNvSpPr/>
          <p:nvPr/>
        </p:nvSpPr>
        <p:spPr>
          <a:xfrm>
            <a:off x="1469974" y="4069124"/>
            <a:ext cx="1260000" cy="1260000"/>
          </a:xfrm>
          <a:prstGeom prst="heptagon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984807"/>
                </a:solidFill>
              </a:rPr>
              <a:t>Anam.</a:t>
            </a:r>
          </a:p>
          <a:p>
            <a:pPr algn="ctr"/>
            <a:r>
              <a:rPr lang="es-ES" sz="2000" dirty="0" smtClean="0">
                <a:solidFill>
                  <a:srgbClr val="984807"/>
                </a:solidFill>
              </a:rPr>
              <a:t>Padres</a:t>
            </a:r>
            <a:endParaRPr lang="es-ES" sz="2000" dirty="0">
              <a:solidFill>
                <a:srgbClr val="984807"/>
              </a:solidFill>
            </a:endParaRPr>
          </a:p>
        </p:txBody>
      </p:sp>
      <p:sp>
        <p:nvSpPr>
          <p:cNvPr id="21" name="Heptágono 20"/>
          <p:cNvSpPr/>
          <p:nvPr/>
        </p:nvSpPr>
        <p:spPr>
          <a:xfrm>
            <a:off x="7274400" y="265585"/>
            <a:ext cx="1260000" cy="1260000"/>
          </a:xfrm>
          <a:prstGeom prst="heptagon">
            <a:avLst/>
          </a:prstGeom>
          <a:noFill/>
          <a:ln w="381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953735"/>
                </a:solidFill>
              </a:rPr>
              <a:t>Anam.</a:t>
            </a:r>
          </a:p>
          <a:p>
            <a:pPr algn="ctr"/>
            <a:r>
              <a:rPr lang="es-ES" sz="2000" dirty="0" smtClean="0">
                <a:solidFill>
                  <a:srgbClr val="953735"/>
                </a:solidFill>
              </a:rPr>
              <a:t>Niños</a:t>
            </a:r>
            <a:endParaRPr lang="es-ES" sz="2000" dirty="0">
              <a:solidFill>
                <a:srgbClr val="953735"/>
              </a:solidFill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5917674" y="5397500"/>
            <a:ext cx="27686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917674" y="5575300"/>
            <a:ext cx="276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Entrevista Seguimiento</a:t>
            </a:r>
            <a:endParaRPr lang="es-ES" sz="2800" dirty="0"/>
          </a:p>
        </p:txBody>
      </p:sp>
      <p:sp>
        <p:nvSpPr>
          <p:cNvPr id="24" name="Elipse 23"/>
          <p:cNvSpPr/>
          <p:nvPr/>
        </p:nvSpPr>
        <p:spPr>
          <a:xfrm>
            <a:off x="6644244" y="4191000"/>
            <a:ext cx="1890156" cy="1112724"/>
          </a:xfrm>
          <a:prstGeom prst="ellipse">
            <a:avLst/>
          </a:prstGeom>
          <a:noFill/>
          <a:ln w="28575" cmpd="sng"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632523"/>
                </a:solidFill>
              </a:rPr>
              <a:t>DIRECTOR</a:t>
            </a:r>
            <a:endParaRPr lang="es-ES" dirty="0">
              <a:solidFill>
                <a:srgbClr val="632523"/>
              </a:solidFill>
            </a:endParaRPr>
          </a:p>
        </p:txBody>
      </p:sp>
      <p:sp>
        <p:nvSpPr>
          <p:cNvPr id="25" name="Pergamino horizontal 24"/>
          <p:cNvSpPr/>
          <p:nvPr/>
        </p:nvSpPr>
        <p:spPr>
          <a:xfrm>
            <a:off x="435794" y="1742933"/>
            <a:ext cx="2698008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6" name="Pergamino horizontal 25"/>
          <p:cNvSpPr/>
          <p:nvPr/>
        </p:nvSpPr>
        <p:spPr>
          <a:xfrm>
            <a:off x="6020016" y="1742933"/>
            <a:ext cx="2698008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RESIGNIFICACIÓN</a:t>
            </a:r>
            <a:endParaRPr lang="es-ES" sz="2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7" name="Pergamino horizontal 26"/>
          <p:cNvSpPr/>
          <p:nvPr/>
        </p:nvSpPr>
        <p:spPr>
          <a:xfrm>
            <a:off x="654792" y="5575300"/>
            <a:ext cx="2534158" cy="822960"/>
          </a:xfrm>
          <a:prstGeom prst="horizontalScroll">
            <a:avLst/>
          </a:prstGeom>
          <a:solidFill>
            <a:srgbClr val="A6A6A6"/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RESIGNIFICACIÓN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Pergamino vertical 27"/>
          <p:cNvSpPr/>
          <p:nvPr/>
        </p:nvSpPr>
        <p:spPr>
          <a:xfrm>
            <a:off x="3682999" y="2642093"/>
            <a:ext cx="2286263" cy="1296492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Orientación Clínica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2" y="634644"/>
            <a:ext cx="443267" cy="759018"/>
          </a:xfrm>
          <a:prstGeom prst="rect">
            <a:avLst/>
          </a:prstGeom>
        </p:spPr>
      </p:pic>
      <p:pic>
        <p:nvPicPr>
          <p:cNvPr id="32" name="Imagen 31" descr="563474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4" y="4106204"/>
            <a:ext cx="484315" cy="1104900"/>
          </a:xfrm>
          <a:prstGeom prst="rect">
            <a:avLst/>
          </a:prstGeom>
        </p:spPr>
      </p:pic>
      <p:pic>
        <p:nvPicPr>
          <p:cNvPr id="33" name="Imagen 32" descr="714505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4" y="4106204"/>
            <a:ext cx="422707" cy="1104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 rot="18900000">
            <a:off x="2281709" y="2258398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4" name="CuadroTexto 33"/>
          <p:cNvSpPr txBox="1"/>
          <p:nvPr/>
        </p:nvSpPr>
        <p:spPr>
          <a:xfrm rot="18900000">
            <a:off x="7894845" y="2258397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953735"/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rgbClr val="953735"/>
              </a:solidFill>
              <a:latin typeface="American Typewriter"/>
              <a:cs typeface="American Typewriter"/>
            </a:endParaRPr>
          </a:p>
        </p:txBody>
      </p:sp>
      <p:sp>
        <p:nvSpPr>
          <p:cNvPr id="35" name="CuadroTexto 34"/>
          <p:cNvSpPr txBox="1"/>
          <p:nvPr/>
        </p:nvSpPr>
        <p:spPr>
          <a:xfrm rot="18900000">
            <a:off x="2522316" y="6067841"/>
            <a:ext cx="127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INFORME</a:t>
            </a:r>
            <a:endParaRPr lang="es-ES" sz="1600" b="1" dirty="0">
              <a:solidFill>
                <a:schemeClr val="accent6">
                  <a:lumMod val="50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3229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25 -0.52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2526 -0.520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2222 L 0.16302 -0.05115 C 0.19722 -0.05787 0.24826 -0.06134 0.30156 -0.06134 C 0.36232 -0.06134 0.41093 -0.05787 0.44514 -0.05115 L 0.60833 -0.02222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 -0.52037 L 0.83767 -0.5203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52037 L 0.55209 0.0002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601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75 -0.52037 L 0.55677 0.0004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1" grpId="0" animBg="1"/>
      <p:bldP spid="21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4" grpId="0"/>
      <p:bldP spid="3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1533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ANALISIS DE DATOS</a:t>
            </a:r>
          </a:p>
        </p:txBody>
      </p:sp>
      <p:sp>
        <p:nvSpPr>
          <p:cNvPr id="4" name="CuadroTexto 3"/>
          <p:cNvSpPr txBox="1"/>
          <p:nvPr/>
        </p:nvSpPr>
        <p:spPr>
          <a:xfrm rot="21110649">
            <a:off x="1079358" y="5506134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DURACION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 rot="21110649">
            <a:off x="1079358" y="3465762"/>
            <a:ext cx="171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VOLUMEN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 rot="21110649">
            <a:off x="5850305" y="3465762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DISTRIBUCION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 rot="21110649">
            <a:off x="6154450" y="5506134"/>
            <a:ext cx="204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INCOGNITAS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4180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469776094"/>
              </p:ext>
            </p:extLst>
          </p:nvPr>
        </p:nvGraphicFramePr>
        <p:xfrm>
          <a:off x="241300" y="2298700"/>
          <a:ext cx="873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43000" y="845234"/>
            <a:ext cx="472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Estudios Contratados en 2015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3441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32055023"/>
              </p:ext>
            </p:extLst>
          </p:nvPr>
        </p:nvGraphicFramePr>
        <p:xfrm>
          <a:off x="105979" y="1491564"/>
          <a:ext cx="8890000" cy="517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3000" y="845234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Acumulado de Estudios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28870108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313151"/>
              </p:ext>
            </p:extLst>
          </p:nvPr>
        </p:nvGraphicFramePr>
        <p:xfrm>
          <a:off x="105979" y="1491564"/>
          <a:ext cx="8890000" cy="517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43000" y="845234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Acumulado de Estudios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099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16088819"/>
              </p:ext>
            </p:extLst>
          </p:nvPr>
        </p:nvGraphicFramePr>
        <p:xfrm>
          <a:off x="105979" y="1491564"/>
          <a:ext cx="8890000" cy="517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43000" y="845234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Acumulado de Estudios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099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853743121"/>
              </p:ext>
            </p:extLst>
          </p:nvPr>
        </p:nvGraphicFramePr>
        <p:xfrm>
          <a:off x="63500" y="139700"/>
          <a:ext cx="9080500" cy="671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58800" y="6045200"/>
            <a:ext cx="488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Copperplate"/>
                <a:cs typeface="Copperplate"/>
              </a:rPr>
              <a:t>Jul-2000 / Oct-2015 = 423</a:t>
            </a:r>
            <a:endParaRPr lang="es-ES" sz="2800" dirty="0">
              <a:latin typeface="Copperplate"/>
              <a:cs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20591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067028708"/>
              </p:ext>
            </p:extLst>
          </p:nvPr>
        </p:nvGraphicFramePr>
        <p:xfrm>
          <a:off x="63500" y="139700"/>
          <a:ext cx="9080500" cy="671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08328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285490640"/>
              </p:ext>
            </p:extLst>
          </p:nvPr>
        </p:nvGraphicFramePr>
        <p:xfrm>
          <a:off x="63500" y="139700"/>
          <a:ext cx="9080500" cy="671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7916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38100" y="2205517"/>
            <a:ext cx="9055100" cy="2353783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rgbClr val="FF0000"/>
                </a:solidFill>
                <a:latin typeface="Mistral"/>
                <a:cs typeface="Mistral"/>
              </a:rPr>
              <a:t>VIDA</a:t>
            </a:r>
            <a:endParaRPr lang="es-ES" sz="36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914400" y="3227399"/>
            <a:ext cx="7950200" cy="3692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American Typewriter"/>
                <a:cs typeface="American Typewriter"/>
              </a:rPr>
              <a:t>P</a:t>
            </a:r>
            <a:r>
              <a:rPr lang="es-ES" dirty="0" smtClean="0">
                <a:latin typeface="American Typewriter"/>
                <a:cs typeface="American Typewriter"/>
              </a:rPr>
              <a:t>sicoanálisis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5500" y="6350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C</a:t>
            </a:r>
            <a:r>
              <a:rPr lang="es-ES" sz="3600" dirty="0" smtClean="0">
                <a:latin typeface="Mistral"/>
                <a:cs typeface="Mistral"/>
              </a:rPr>
              <a:t>risis</a:t>
            </a:r>
            <a:endParaRPr lang="es-ES" sz="3600" dirty="0">
              <a:latin typeface="Mistral"/>
              <a:cs typeface="Mistral"/>
            </a:endParaRPr>
          </a:p>
        </p:txBody>
      </p:sp>
      <p:cxnSp>
        <p:nvCxnSpPr>
          <p:cNvPr id="10" name="Conector curvado 9"/>
          <p:cNvCxnSpPr>
            <a:stCxn id="6" idx="3"/>
          </p:cNvCxnSpPr>
          <p:nvPr/>
        </p:nvCxnSpPr>
        <p:spPr>
          <a:xfrm>
            <a:off x="1920672" y="958166"/>
            <a:ext cx="1013029" cy="2191433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121401" y="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C</a:t>
            </a:r>
            <a:r>
              <a:rPr lang="es-ES" sz="3600" dirty="0" smtClean="0">
                <a:latin typeface="Mistral"/>
                <a:cs typeface="Mistral"/>
              </a:rPr>
              <a:t>risis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470073" y="537210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C</a:t>
            </a:r>
            <a:r>
              <a:rPr lang="es-ES" sz="3600" dirty="0" smtClean="0">
                <a:latin typeface="Mistral"/>
                <a:cs typeface="Mistral"/>
              </a:rPr>
              <a:t>risis</a:t>
            </a:r>
            <a:endParaRPr lang="es-ES" sz="3600" dirty="0">
              <a:latin typeface="Mistral"/>
              <a:cs typeface="Mistral"/>
            </a:endParaRPr>
          </a:p>
        </p:txBody>
      </p:sp>
      <p:cxnSp>
        <p:nvCxnSpPr>
          <p:cNvPr id="23" name="Conector curvado 22"/>
          <p:cNvCxnSpPr>
            <a:stCxn id="22" idx="3"/>
          </p:cNvCxnSpPr>
          <p:nvPr/>
        </p:nvCxnSpPr>
        <p:spPr>
          <a:xfrm flipV="1">
            <a:off x="4565245" y="3721100"/>
            <a:ext cx="1632355" cy="1974167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curvado 27"/>
          <p:cNvCxnSpPr/>
          <p:nvPr/>
        </p:nvCxnSpPr>
        <p:spPr>
          <a:xfrm>
            <a:off x="7216573" y="386667"/>
            <a:ext cx="1013029" cy="2191433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 rot="19521694">
            <a:off x="3581400" y="2235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Mistral"/>
                <a:cs typeface="Mistral"/>
              </a:rPr>
              <a:t>divorcio</a:t>
            </a:r>
            <a:endParaRPr lang="es-ES" sz="2800" dirty="0">
              <a:solidFill>
                <a:srgbClr val="FFFF00"/>
              </a:solidFill>
              <a:latin typeface="Mistral"/>
              <a:cs typeface="Mistral"/>
            </a:endParaRPr>
          </a:p>
        </p:txBody>
      </p:sp>
      <p:sp>
        <p:nvSpPr>
          <p:cNvPr id="41" name="Explosión 1 40"/>
          <p:cNvSpPr/>
          <p:nvPr/>
        </p:nvSpPr>
        <p:spPr>
          <a:xfrm>
            <a:off x="2808525" y="3187699"/>
            <a:ext cx="368181" cy="447074"/>
          </a:xfrm>
          <a:prstGeom prst="irregularSeal1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/>
          <p:cNvSpPr txBox="1"/>
          <p:nvPr/>
        </p:nvSpPr>
        <p:spPr>
          <a:xfrm rot="19521694">
            <a:off x="1966018" y="3935671"/>
            <a:ext cx="1480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660066"/>
                </a:solidFill>
                <a:latin typeface="Mistral"/>
                <a:cs typeface="Mistral"/>
              </a:rPr>
              <a:t>enfermedad</a:t>
            </a:r>
            <a:endParaRPr lang="es-ES" sz="2800" dirty="0">
              <a:solidFill>
                <a:srgbClr val="660066"/>
              </a:solidFill>
              <a:latin typeface="Mistral"/>
              <a:cs typeface="Mistral"/>
            </a:endParaRPr>
          </a:p>
        </p:txBody>
      </p:sp>
      <p:sp>
        <p:nvSpPr>
          <p:cNvPr id="40" name="Explosión 1 39"/>
          <p:cNvSpPr/>
          <p:nvPr/>
        </p:nvSpPr>
        <p:spPr>
          <a:xfrm>
            <a:off x="6013509" y="3180063"/>
            <a:ext cx="368181" cy="447074"/>
          </a:xfrm>
          <a:prstGeom prst="irregularSeal1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xplosión 1 46"/>
          <p:cNvSpPr/>
          <p:nvPr/>
        </p:nvSpPr>
        <p:spPr>
          <a:xfrm>
            <a:off x="8016754" y="2631497"/>
            <a:ext cx="368181" cy="447074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/>
          <p:cNvSpPr txBox="1"/>
          <p:nvPr/>
        </p:nvSpPr>
        <p:spPr>
          <a:xfrm rot="19521694">
            <a:off x="7457451" y="3068364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6"/>
                </a:solidFill>
                <a:latin typeface="Mistral"/>
                <a:cs typeface="Mistral"/>
              </a:rPr>
              <a:t>mudanza</a:t>
            </a:r>
            <a:endParaRPr lang="es-ES" sz="2800" dirty="0">
              <a:solidFill>
                <a:schemeClr val="accent6"/>
              </a:solidFill>
              <a:latin typeface="Mistral"/>
              <a:cs typeface="Mistral"/>
            </a:endParaRPr>
          </a:p>
        </p:txBody>
      </p:sp>
      <p:sp>
        <p:nvSpPr>
          <p:cNvPr id="56" name="Pentágono 55"/>
          <p:cNvSpPr/>
          <p:nvPr/>
        </p:nvSpPr>
        <p:spPr>
          <a:xfrm>
            <a:off x="914400" y="3240099"/>
            <a:ext cx="1800000" cy="307373"/>
          </a:xfrm>
          <a:prstGeom prst="homePlate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merican Typewriter"/>
                <a:cs typeface="American Typewriter"/>
              </a:rPr>
              <a:t>P</a:t>
            </a:r>
            <a:r>
              <a:rPr lang="es-ES" dirty="0" smtClean="0">
                <a:latin typeface="American Typewriter"/>
                <a:cs typeface="American Typewriter"/>
              </a:rPr>
              <a:t>sicoanálisis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59" name="Cheurón 58"/>
          <p:cNvSpPr/>
          <p:nvPr/>
        </p:nvSpPr>
        <p:spPr>
          <a:xfrm>
            <a:off x="3276600" y="3237725"/>
            <a:ext cx="2627082" cy="329066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1"/>
                </a:solidFill>
                <a:latin typeface="American Typewriter"/>
                <a:cs typeface="American Typewriter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ncuadre</a:t>
            </a:r>
            <a:endParaRPr lang="es-E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60" name="Cheurón 59"/>
          <p:cNvSpPr/>
          <p:nvPr/>
        </p:nvSpPr>
        <p:spPr>
          <a:xfrm>
            <a:off x="6419790" y="3241472"/>
            <a:ext cx="1548000" cy="306000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Técnica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825500" y="2613725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Mistral"/>
                <a:cs typeface="Mistral"/>
              </a:rPr>
              <a:t>longitudinal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62" name="CuadroTexto 61"/>
          <p:cNvSpPr txBox="1"/>
          <p:nvPr/>
        </p:nvSpPr>
        <p:spPr>
          <a:xfrm rot="3731716">
            <a:off x="2166836" y="1239452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Mistral"/>
                <a:cs typeface="Mistral"/>
              </a:rPr>
              <a:t>transversal</a:t>
            </a:r>
            <a:endParaRPr lang="es-ES" sz="36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232288" y="496827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C</a:t>
            </a:r>
            <a:r>
              <a:rPr lang="es-ES" sz="3600" dirty="0" smtClean="0">
                <a:latin typeface="Mistral"/>
                <a:cs typeface="Mistral"/>
              </a:rPr>
              <a:t>risis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35" name="CuadroTexto 34"/>
          <p:cNvSpPr txBox="1"/>
          <p:nvPr/>
        </p:nvSpPr>
        <p:spPr>
          <a:xfrm rot="20616421">
            <a:off x="4292598" y="1251410"/>
            <a:ext cx="149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Frecuencia de Sesiones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7" name="CuadroTexto 36"/>
          <p:cNvSpPr txBox="1"/>
          <p:nvPr/>
        </p:nvSpPr>
        <p:spPr>
          <a:xfrm rot="20616421">
            <a:off x="6153090" y="4601460"/>
            <a:ext cx="2019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Abandonar al inconciente la dirección de la cura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9" name="Explosión 1 38"/>
          <p:cNvSpPr/>
          <p:nvPr/>
        </p:nvSpPr>
        <p:spPr>
          <a:xfrm>
            <a:off x="3924418" y="2882900"/>
            <a:ext cx="368181" cy="44707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cxnSp>
        <p:nvCxnSpPr>
          <p:cNvPr id="50" name="Conector curvado 49"/>
          <p:cNvCxnSpPr/>
          <p:nvPr/>
        </p:nvCxnSpPr>
        <p:spPr>
          <a:xfrm flipV="1">
            <a:off x="2418945" y="3378200"/>
            <a:ext cx="1632355" cy="1974167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V="1">
            <a:off x="5053182" y="2205517"/>
            <a:ext cx="0" cy="105453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7141959" y="3566791"/>
            <a:ext cx="0" cy="10322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 rot="19521694">
            <a:off x="5536087" y="232152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Mistral"/>
                <a:cs typeface="Mistral"/>
              </a:rPr>
              <a:t>quiebra</a:t>
            </a:r>
            <a:endParaRPr lang="es-ES" sz="2800" dirty="0">
              <a:solidFill>
                <a:srgbClr val="008000"/>
              </a:solidFill>
              <a:latin typeface="Mistral"/>
              <a:cs typeface="Mistral"/>
            </a:endParaRPr>
          </a:p>
        </p:txBody>
      </p:sp>
      <p:sp>
        <p:nvSpPr>
          <p:cNvPr id="29" name="Señal de prohibido 28"/>
          <p:cNvSpPr/>
          <p:nvPr/>
        </p:nvSpPr>
        <p:spPr>
          <a:xfrm>
            <a:off x="4692172" y="1353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" name="Señal de prohibido 29"/>
          <p:cNvSpPr/>
          <p:nvPr/>
        </p:nvSpPr>
        <p:spPr>
          <a:xfrm>
            <a:off x="6730479" y="5036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0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5" grpId="1" animBg="1"/>
      <p:bldP spid="6" grpId="0"/>
      <p:bldP spid="20" grpId="0"/>
      <p:bldP spid="22" grpId="0"/>
      <p:bldP spid="32" grpId="0"/>
      <p:bldP spid="41" grpId="0" animBg="1"/>
      <p:bldP spid="34" grpId="0"/>
      <p:bldP spid="40" grpId="0" animBg="1"/>
      <p:bldP spid="47" grpId="0" animBg="1"/>
      <p:bldP spid="51" grpId="0"/>
      <p:bldP spid="56" grpId="0" animBg="1"/>
      <p:bldP spid="59" grpId="0" animBg="1"/>
      <p:bldP spid="60" grpId="0" animBg="1"/>
      <p:bldP spid="61" grpId="0"/>
      <p:bldP spid="62" grpId="0"/>
      <p:bldP spid="45" grpId="0"/>
      <p:bldP spid="35" grpId="1"/>
      <p:bldP spid="37" grpId="1"/>
      <p:bldP spid="39" grpId="0" animBg="1"/>
      <p:bldP spid="33" grpId="0"/>
      <p:bldP spid="29" grpId="0" animBg="1"/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1533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ANALISIS DE DATOS</a:t>
            </a:r>
          </a:p>
        </p:txBody>
      </p:sp>
      <p:sp>
        <p:nvSpPr>
          <p:cNvPr id="4" name="CuadroTexto 3"/>
          <p:cNvSpPr txBox="1"/>
          <p:nvPr/>
        </p:nvSpPr>
        <p:spPr>
          <a:xfrm rot="21110649">
            <a:off x="1079358" y="5506134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DURACION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 rot="21110649">
            <a:off x="1079358" y="3465762"/>
            <a:ext cx="171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VOLUMEN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 rot="21110649">
            <a:off x="5850305" y="3465762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DISTRIBUCION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 rot="21110649">
            <a:off x="6154450" y="5506134"/>
            <a:ext cx="204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INCOGNITAS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0652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82022183"/>
              </p:ext>
            </p:extLst>
          </p:nvPr>
        </p:nvGraphicFramePr>
        <p:xfrm>
          <a:off x="152400" y="990600"/>
          <a:ext cx="8737600" cy="565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704493" y="469900"/>
            <a:ext cx="5814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Mistral"/>
              </a:rPr>
              <a:t>Distribución por </a:t>
            </a:r>
            <a:r>
              <a:rPr lang="es-ES" sz="4400" dirty="0" smtClean="0">
                <a:latin typeface="Mistral"/>
              </a:rPr>
              <a:t>Edad por Año</a:t>
            </a:r>
            <a:endParaRPr lang="es-ES" sz="4400" dirty="0">
              <a:latin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339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71391210"/>
              </p:ext>
            </p:extLst>
          </p:nvPr>
        </p:nvGraphicFramePr>
        <p:xfrm>
          <a:off x="165100" y="304800"/>
          <a:ext cx="8763000" cy="61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71254" y="5984270"/>
            <a:ext cx="2254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latin typeface="Copperplate"/>
                <a:cs typeface="Copperplate"/>
              </a:rPr>
              <a:t>100% = 423</a:t>
            </a:r>
            <a:endParaRPr lang="es-ES" sz="2800" dirty="0">
              <a:latin typeface="Copperplate"/>
              <a:cs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319270688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90336944"/>
              </p:ext>
            </p:extLst>
          </p:nvPr>
        </p:nvGraphicFramePr>
        <p:xfrm>
          <a:off x="127000" y="1473200"/>
          <a:ext cx="8864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272693" y="469900"/>
            <a:ext cx="6468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Mistral"/>
              </a:rPr>
              <a:t>Distribución por </a:t>
            </a:r>
            <a:r>
              <a:rPr lang="es-ES" sz="4400" dirty="0" smtClean="0">
                <a:latin typeface="Mistral"/>
              </a:rPr>
              <a:t>Urgencia por Año</a:t>
            </a:r>
            <a:endParaRPr lang="es-ES" sz="4400" dirty="0">
              <a:latin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222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930574826"/>
              </p:ext>
            </p:extLst>
          </p:nvPr>
        </p:nvGraphicFramePr>
        <p:xfrm>
          <a:off x="88900" y="215900"/>
          <a:ext cx="90551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610077" y="5080000"/>
            <a:ext cx="7404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Distribución Proporcional por Urgencia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77108328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73239272"/>
              </p:ext>
            </p:extLst>
          </p:nvPr>
        </p:nvGraphicFramePr>
        <p:xfrm>
          <a:off x="152400" y="1778000"/>
          <a:ext cx="89027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56693" y="469900"/>
            <a:ext cx="6891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Mistral"/>
              </a:rPr>
              <a:t>Distribución por </a:t>
            </a:r>
            <a:r>
              <a:rPr lang="es-ES" sz="4400" dirty="0" smtClean="0">
                <a:latin typeface="Mistral"/>
              </a:rPr>
              <a:t>Privacidad por Año</a:t>
            </a:r>
            <a:endParaRPr lang="es-ES" sz="4400" dirty="0">
              <a:latin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8141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63264263"/>
              </p:ext>
            </p:extLst>
          </p:nvPr>
        </p:nvGraphicFramePr>
        <p:xfrm>
          <a:off x="101600" y="254000"/>
          <a:ext cx="8801100" cy="631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321195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1533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ANALISIS DE DATOS</a:t>
            </a:r>
          </a:p>
        </p:txBody>
      </p:sp>
      <p:sp>
        <p:nvSpPr>
          <p:cNvPr id="4" name="CuadroTexto 3"/>
          <p:cNvSpPr txBox="1"/>
          <p:nvPr/>
        </p:nvSpPr>
        <p:spPr>
          <a:xfrm rot="21110649">
            <a:off x="1079358" y="5506134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DURACION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 rot="21110649">
            <a:off x="1079358" y="3465762"/>
            <a:ext cx="171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VOLUMEN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 rot="21110649">
            <a:off x="5850305" y="3465762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DISTRIBUCION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 rot="21110649">
            <a:off x="6154450" y="5506134"/>
            <a:ext cx="204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INCOGNITAS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305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17031846"/>
              </p:ext>
            </p:extLst>
          </p:nvPr>
        </p:nvGraphicFramePr>
        <p:xfrm>
          <a:off x="165100" y="1955800"/>
          <a:ext cx="88011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492500" y="241300"/>
            <a:ext cx="2236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DURACIÓN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49500" y="1048841"/>
            <a:ext cx="44971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Contratación / Ateneo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5" name="CuadroTexto 4"/>
          <p:cNvSpPr txBox="1"/>
          <p:nvPr/>
        </p:nvSpPr>
        <p:spPr>
          <a:xfrm rot="1253597">
            <a:off x="7440873" y="324802"/>
            <a:ext cx="1556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solidFill>
                  <a:schemeClr val="accent5">
                    <a:lumMod val="75000"/>
                  </a:schemeClr>
                </a:solidFill>
                <a:latin typeface="Mistral"/>
                <a:cs typeface="Mistral"/>
              </a:rPr>
              <a:t>2013</a:t>
            </a:r>
            <a:endParaRPr lang="es-ES" sz="6600" dirty="0">
              <a:solidFill>
                <a:schemeClr val="accent5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6390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288123939"/>
              </p:ext>
            </p:extLst>
          </p:nvPr>
        </p:nvGraphicFramePr>
        <p:xfrm>
          <a:off x="165100" y="1981200"/>
          <a:ext cx="88011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 rot="1253597">
            <a:off x="7427999" y="324802"/>
            <a:ext cx="1582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2014</a:t>
            </a:r>
            <a:endParaRPr lang="es-ES" sz="6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92500" y="241300"/>
            <a:ext cx="2236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DURACIÓN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49500" y="1048841"/>
            <a:ext cx="44971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Contratación / Ateneo</a:t>
            </a:r>
            <a:endParaRPr lang="es-ES" sz="32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4248316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heurón 65"/>
          <p:cNvSpPr/>
          <p:nvPr/>
        </p:nvSpPr>
        <p:spPr>
          <a:xfrm>
            <a:off x="3289118" y="3237725"/>
            <a:ext cx="2627082" cy="329066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1"/>
                </a:solidFill>
                <a:latin typeface="American Typewriter"/>
                <a:cs typeface="American Typewriter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ncuadre</a:t>
            </a:r>
            <a:endParaRPr lang="es-E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67" name="Cheurón 66"/>
          <p:cNvSpPr/>
          <p:nvPr/>
        </p:nvSpPr>
        <p:spPr>
          <a:xfrm>
            <a:off x="6432308" y="3241472"/>
            <a:ext cx="1548000" cy="306000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Técnica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3" name="Pentágono 52"/>
          <p:cNvSpPr/>
          <p:nvPr/>
        </p:nvSpPr>
        <p:spPr>
          <a:xfrm>
            <a:off x="914400" y="3240099"/>
            <a:ext cx="1800000" cy="307373"/>
          </a:xfrm>
          <a:prstGeom prst="homePlate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merican Typewriter"/>
                <a:cs typeface="American Typewriter"/>
              </a:rPr>
              <a:t>P</a:t>
            </a:r>
            <a:r>
              <a:rPr lang="es-ES" dirty="0" smtClean="0">
                <a:latin typeface="American Typewriter"/>
                <a:cs typeface="American Typewriter"/>
              </a:rPr>
              <a:t>sicoanálisis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8100" y="2205517"/>
            <a:ext cx="9055100" cy="2353783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rgbClr val="FF0000"/>
                </a:solidFill>
                <a:latin typeface="Mistral"/>
                <a:cs typeface="Mistral"/>
              </a:rPr>
              <a:t>VIDA</a:t>
            </a:r>
            <a:endParaRPr lang="es-ES" sz="36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2" name="CuadroTexto 31"/>
          <p:cNvSpPr txBox="1"/>
          <p:nvPr/>
        </p:nvSpPr>
        <p:spPr>
          <a:xfrm rot="19521694">
            <a:off x="3581400" y="2235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Mistral"/>
                <a:cs typeface="Mistral"/>
              </a:rPr>
              <a:t>divorcio</a:t>
            </a:r>
            <a:endParaRPr lang="es-ES" sz="2800" dirty="0">
              <a:solidFill>
                <a:srgbClr val="FFFF00"/>
              </a:solidFill>
              <a:latin typeface="Mistral"/>
              <a:cs typeface="Mistral"/>
            </a:endParaRPr>
          </a:p>
        </p:txBody>
      </p:sp>
      <p:sp>
        <p:nvSpPr>
          <p:cNvPr id="40" name="Explosión 1 39"/>
          <p:cNvSpPr/>
          <p:nvPr/>
        </p:nvSpPr>
        <p:spPr>
          <a:xfrm>
            <a:off x="6013509" y="3180063"/>
            <a:ext cx="368181" cy="447074"/>
          </a:xfrm>
          <a:prstGeom prst="irregularSeal1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xplosión 1 46"/>
          <p:cNvSpPr/>
          <p:nvPr/>
        </p:nvSpPr>
        <p:spPr>
          <a:xfrm>
            <a:off x="8018467" y="2679723"/>
            <a:ext cx="368181" cy="447074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/>
          <p:cNvSpPr txBox="1"/>
          <p:nvPr/>
        </p:nvSpPr>
        <p:spPr>
          <a:xfrm rot="19521694">
            <a:off x="7459164" y="311659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6"/>
                </a:solidFill>
                <a:latin typeface="Mistral"/>
                <a:cs typeface="Mistral"/>
              </a:rPr>
              <a:t>mudanza</a:t>
            </a:r>
            <a:endParaRPr lang="es-ES" sz="2800" dirty="0">
              <a:solidFill>
                <a:schemeClr val="accent6"/>
              </a:solidFill>
              <a:latin typeface="Mistral"/>
              <a:cs typeface="Mistral"/>
            </a:endParaRPr>
          </a:p>
        </p:txBody>
      </p:sp>
      <p:sp>
        <p:nvSpPr>
          <p:cNvPr id="35" name="CuadroTexto 34"/>
          <p:cNvSpPr txBox="1"/>
          <p:nvPr/>
        </p:nvSpPr>
        <p:spPr>
          <a:xfrm rot="20616421">
            <a:off x="4292598" y="1251410"/>
            <a:ext cx="149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Frecuencia de Sesiones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7" name="CuadroTexto 36"/>
          <p:cNvSpPr txBox="1"/>
          <p:nvPr/>
        </p:nvSpPr>
        <p:spPr>
          <a:xfrm rot="20616421">
            <a:off x="6153090" y="4601460"/>
            <a:ext cx="2019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Abandonar al inconciente la dirección de la cura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9" name="Explosión 1 38"/>
          <p:cNvSpPr/>
          <p:nvPr/>
        </p:nvSpPr>
        <p:spPr>
          <a:xfrm>
            <a:off x="3924418" y="2882900"/>
            <a:ext cx="368181" cy="44707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 rot="19521694">
            <a:off x="1966018" y="3935671"/>
            <a:ext cx="1480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660066"/>
                </a:solidFill>
                <a:latin typeface="Mistral"/>
                <a:cs typeface="Mistral"/>
              </a:rPr>
              <a:t>enfermedad</a:t>
            </a:r>
            <a:endParaRPr lang="es-ES" sz="2800" dirty="0">
              <a:solidFill>
                <a:srgbClr val="660066"/>
              </a:solidFill>
              <a:latin typeface="Mistral"/>
              <a:cs typeface="Mistral"/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7141959" y="3566791"/>
            <a:ext cx="0" cy="10322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V="1">
            <a:off x="5053182" y="2205517"/>
            <a:ext cx="0" cy="105453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 rot="19521694">
            <a:off x="5536087" y="232152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Mistral"/>
                <a:cs typeface="Mistral"/>
              </a:rPr>
              <a:t>quiebra</a:t>
            </a:r>
            <a:endParaRPr lang="es-ES" sz="2800" dirty="0">
              <a:solidFill>
                <a:srgbClr val="008000"/>
              </a:solidFill>
              <a:latin typeface="Mistral"/>
              <a:cs typeface="Mistral"/>
            </a:endParaRPr>
          </a:p>
        </p:txBody>
      </p:sp>
      <p:sp>
        <p:nvSpPr>
          <p:cNvPr id="72" name="Explosión 1 71"/>
          <p:cNvSpPr/>
          <p:nvPr/>
        </p:nvSpPr>
        <p:spPr>
          <a:xfrm>
            <a:off x="2808525" y="3187699"/>
            <a:ext cx="368181" cy="447074"/>
          </a:xfrm>
          <a:prstGeom prst="irregularSeal1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curvado 29"/>
          <p:cNvCxnSpPr/>
          <p:nvPr/>
        </p:nvCxnSpPr>
        <p:spPr>
          <a:xfrm rot="2880000" flipH="1" flipV="1">
            <a:off x="361545" y="1167634"/>
            <a:ext cx="1632355" cy="1974167"/>
          </a:xfrm>
          <a:prstGeom prst="curved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 rot="20616421">
            <a:off x="1161308" y="158209"/>
            <a:ext cx="1847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NO RESUELVE URGENCIAS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23" name="Señal de prohibido 22"/>
          <p:cNvSpPr/>
          <p:nvPr/>
        </p:nvSpPr>
        <p:spPr>
          <a:xfrm>
            <a:off x="4692172" y="1353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Señal de prohibido 23"/>
          <p:cNvSpPr/>
          <p:nvPr/>
        </p:nvSpPr>
        <p:spPr>
          <a:xfrm>
            <a:off x="6730479" y="5036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073709" y="-6897"/>
            <a:ext cx="3846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La </a:t>
            </a:r>
            <a:r>
              <a:rPr lang="es-ES" sz="3200" dirty="0" err="1" smtClean="0">
                <a:latin typeface="Mistral"/>
                <a:cs typeface="Mistral"/>
              </a:rPr>
              <a:t>Patobiografía</a:t>
            </a:r>
            <a:r>
              <a:rPr lang="es-ES" sz="3200" dirty="0" smtClean="0">
                <a:latin typeface="Mistral"/>
                <a:cs typeface="Mistral"/>
              </a:rPr>
              <a:t> se propone resolver este escotoma</a:t>
            </a:r>
            <a:endParaRPr lang="es-ES" sz="3200" dirty="0">
              <a:latin typeface="Mistral"/>
              <a:cs typeface="Mistral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3289118" y="381000"/>
            <a:ext cx="176406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486536828"/>
              </p:ext>
            </p:extLst>
          </p:nvPr>
        </p:nvGraphicFramePr>
        <p:xfrm>
          <a:off x="165100" y="1981200"/>
          <a:ext cx="88011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 rot="1253597">
            <a:off x="7427999" y="324802"/>
            <a:ext cx="1582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2014</a:t>
            </a:r>
            <a:endParaRPr lang="es-ES" sz="6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92500" y="241300"/>
            <a:ext cx="2236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DURACIÓN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49500" y="1048841"/>
            <a:ext cx="44971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Contratación / Ateneo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9" name="Anillo 8"/>
          <p:cNvSpPr/>
          <p:nvPr/>
        </p:nvSpPr>
        <p:spPr>
          <a:xfrm>
            <a:off x="1003300" y="3022600"/>
            <a:ext cx="609600" cy="571500"/>
          </a:xfrm>
          <a:prstGeom prst="donut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6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584548360"/>
              </p:ext>
            </p:extLst>
          </p:nvPr>
        </p:nvGraphicFramePr>
        <p:xfrm>
          <a:off x="165100" y="2006600"/>
          <a:ext cx="88011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 rot="1253597">
            <a:off x="7434411" y="324802"/>
            <a:ext cx="15696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solidFill>
                  <a:schemeClr val="accent6">
                    <a:lumMod val="75000"/>
                  </a:schemeClr>
                </a:solidFill>
                <a:latin typeface="Mistral"/>
                <a:cs typeface="Mistral"/>
              </a:rPr>
              <a:t>2015</a:t>
            </a:r>
            <a:endParaRPr lang="es-ES" sz="6600" dirty="0">
              <a:solidFill>
                <a:schemeClr val="accent6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92500" y="241300"/>
            <a:ext cx="2236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DURACIÓN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49500" y="1048841"/>
            <a:ext cx="44971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merican Typewriter"/>
                <a:cs typeface="American Typewriter"/>
              </a:rPr>
              <a:t>Contratación / Ateneo</a:t>
            </a:r>
            <a:endParaRPr lang="es-ES" sz="32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41713228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1200" y="838200"/>
            <a:ext cx="5232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MOTIVOS DE LAS DEMORAS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0500" y="2286000"/>
            <a:ext cx="4365298" cy="3467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charset="2"/>
              <a:buChar char="Ø"/>
            </a:pPr>
            <a:r>
              <a:rPr lang="es-ES" sz="28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Paciente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Ø"/>
            </a:pPr>
            <a:r>
              <a:rPr lang="es-ES" sz="2800" dirty="0" smtClean="0">
                <a:solidFill>
                  <a:srgbClr val="660066"/>
                </a:solidFill>
                <a:latin typeface="American Typewriter"/>
                <a:cs typeface="American Typewriter"/>
              </a:rPr>
              <a:t>Enfermedad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Ø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merican Typewriter"/>
                <a:cs typeface="American Typewriter"/>
              </a:rPr>
              <a:t>Equipo Clínico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Ø"/>
            </a:pP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Equipo Patobiográfico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09898" y="2482334"/>
            <a:ext cx="312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Ausencias, Viajes, Material, Estudios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609898" y="3522365"/>
            <a:ext cx="401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Estudios, Psiquiatría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609898" y="4359196"/>
            <a:ext cx="381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Congresos, Vacaciones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609898" y="5190351"/>
            <a:ext cx="401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merican Typewriter"/>
                <a:cs typeface="American Typewriter"/>
              </a:rPr>
              <a:t>Vacaciones, Ocupación</a:t>
            </a:r>
            <a:endParaRPr lang="es-ES" dirty="0"/>
          </a:p>
        </p:txBody>
      </p:sp>
      <p:sp>
        <p:nvSpPr>
          <p:cNvPr id="10" name="Flecha derecha 9"/>
          <p:cNvSpPr/>
          <p:nvPr/>
        </p:nvSpPr>
        <p:spPr>
          <a:xfrm>
            <a:off x="4749800" y="2640584"/>
            <a:ext cx="784406" cy="484632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8000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4749800" y="3522365"/>
            <a:ext cx="784406" cy="48463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4749800" y="4359196"/>
            <a:ext cx="784406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4749800" y="5204468"/>
            <a:ext cx="784406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nillo 1"/>
          <p:cNvSpPr/>
          <p:nvPr/>
        </p:nvSpPr>
        <p:spPr>
          <a:xfrm>
            <a:off x="7239548" y="5013968"/>
            <a:ext cx="1930400" cy="914400"/>
          </a:xfrm>
          <a:prstGeom prst="donut">
            <a:avLst>
              <a:gd name="adj" fmla="val 152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314798151"/>
              </p:ext>
            </p:extLst>
          </p:nvPr>
        </p:nvGraphicFramePr>
        <p:xfrm>
          <a:off x="63500" y="139700"/>
          <a:ext cx="9080500" cy="671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0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11235718"/>
              </p:ext>
            </p:extLst>
          </p:nvPr>
        </p:nvGraphicFramePr>
        <p:xfrm>
          <a:off x="63500" y="139700"/>
          <a:ext cx="9080500" cy="671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9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74800" y="892720"/>
            <a:ext cx="6127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OCUPACION ANUAL PROMEDIO</a:t>
            </a:r>
            <a:endParaRPr lang="es-ES" sz="4400" dirty="0">
              <a:latin typeface="Mistral"/>
              <a:cs typeface="Mistral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45874573"/>
              </p:ext>
            </p:extLst>
          </p:nvPr>
        </p:nvGraphicFramePr>
        <p:xfrm>
          <a:off x="139700" y="2324100"/>
          <a:ext cx="8864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12930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50226995"/>
              </p:ext>
            </p:extLst>
          </p:nvPr>
        </p:nvGraphicFramePr>
        <p:xfrm>
          <a:off x="88900" y="2540000"/>
          <a:ext cx="43307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463597188"/>
              </p:ext>
            </p:extLst>
          </p:nvPr>
        </p:nvGraphicFramePr>
        <p:xfrm>
          <a:off x="4419600" y="2616200"/>
          <a:ext cx="4724400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929174" y="892720"/>
            <a:ext cx="4980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OCUPACION ANUAL REAL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212" y="1946414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Mistral"/>
                <a:cs typeface="Mistral"/>
              </a:rPr>
              <a:t>Máxima</a:t>
            </a:r>
            <a:endParaRPr lang="es-ES" sz="4000" dirty="0">
              <a:solidFill>
                <a:schemeClr val="accent4">
                  <a:lumMod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68312" y="1946414"/>
            <a:ext cx="15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  <a:latin typeface="Mistral"/>
                <a:cs typeface="Mistral"/>
              </a:rPr>
              <a:t>Mínima</a:t>
            </a:r>
            <a:endParaRPr lang="es-ES" sz="4000" dirty="0">
              <a:solidFill>
                <a:schemeClr val="accent5">
                  <a:lumMod val="75000"/>
                </a:schemeClr>
              </a:solidFill>
              <a:latin typeface="Mistral"/>
              <a:cs typeface="Mistral"/>
            </a:endParaRPr>
          </a:p>
        </p:txBody>
      </p:sp>
      <p:cxnSp>
        <p:nvCxnSpPr>
          <p:cNvPr id="10" name="Conector curvado 9"/>
          <p:cNvCxnSpPr/>
          <p:nvPr/>
        </p:nvCxnSpPr>
        <p:spPr>
          <a:xfrm flipV="1">
            <a:off x="914400" y="4914900"/>
            <a:ext cx="4470400" cy="800100"/>
          </a:xfrm>
          <a:prstGeom prst="curvedConnector3">
            <a:avLst>
              <a:gd name="adj1" fmla="val 100000"/>
            </a:avLst>
          </a:prstGeom>
          <a:ln w="76200" cmpd="sng">
            <a:gradFill flip="none" rotWithShape="1">
              <a:gsLst>
                <a:gs pos="49000">
                  <a:schemeClr val="accent4">
                    <a:lumMod val="50000"/>
                  </a:schemeClr>
                </a:gs>
                <a:gs pos="81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8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375376089"/>
              </p:ext>
            </p:extLst>
          </p:nvPr>
        </p:nvGraphicFramePr>
        <p:xfrm>
          <a:off x="241300" y="2298700"/>
          <a:ext cx="873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43000" y="845234"/>
            <a:ext cx="472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Estudios Contratados en 2015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5221819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764961095"/>
              </p:ext>
            </p:extLst>
          </p:nvPr>
        </p:nvGraphicFramePr>
        <p:xfrm>
          <a:off x="241300" y="2298700"/>
          <a:ext cx="873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3000" y="845234"/>
            <a:ext cx="620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Estudios Contratados en </a:t>
            </a:r>
            <a:r>
              <a:rPr lang="es-ES" sz="3600" dirty="0">
                <a:latin typeface="Mistral"/>
                <a:cs typeface="Mistral"/>
              </a:rPr>
              <a:t>2015 / </a:t>
            </a:r>
            <a:r>
              <a:rPr lang="es-ES" sz="3600" dirty="0" smtClean="0">
                <a:latin typeface="Mistral"/>
                <a:cs typeface="Mistral"/>
              </a:rPr>
              <a:t>Ateneos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3749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52369748"/>
              </p:ext>
            </p:extLst>
          </p:nvPr>
        </p:nvGraphicFramePr>
        <p:xfrm>
          <a:off x="241300" y="2298700"/>
          <a:ext cx="873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3000" y="845234"/>
            <a:ext cx="620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Estudios Contratados en 2014 </a:t>
            </a:r>
            <a:r>
              <a:rPr lang="es-ES" sz="3600" dirty="0">
                <a:latin typeface="Mistral"/>
                <a:cs typeface="Mistral"/>
              </a:rPr>
              <a:t>/ </a:t>
            </a:r>
            <a:r>
              <a:rPr lang="es-ES" sz="3600" dirty="0" smtClean="0">
                <a:latin typeface="Mistral"/>
                <a:cs typeface="Mistral"/>
              </a:rPr>
              <a:t>Ateneos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34926316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 curvada hacia abajo 18"/>
          <p:cNvSpPr/>
          <p:nvPr/>
        </p:nvSpPr>
        <p:spPr>
          <a:xfrm rot="2574041" flipH="1">
            <a:off x="1651425" y="606678"/>
            <a:ext cx="2761795" cy="1824035"/>
          </a:xfrm>
          <a:prstGeom prst="curvedDownArrow">
            <a:avLst>
              <a:gd name="adj1" fmla="val 11431"/>
              <a:gd name="adj2" fmla="val 27172"/>
              <a:gd name="adj3" fmla="val 25000"/>
            </a:avLst>
          </a:prstGeom>
          <a:solidFill>
            <a:schemeClr val="accent6">
              <a:lumMod val="75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6" name="Cheurón 65"/>
          <p:cNvSpPr/>
          <p:nvPr/>
        </p:nvSpPr>
        <p:spPr>
          <a:xfrm>
            <a:off x="3289118" y="3237725"/>
            <a:ext cx="2627082" cy="329066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solidFill>
                  <a:schemeClr val="bg1"/>
                </a:solidFill>
                <a:latin typeface="American Typewriter"/>
                <a:cs typeface="American Typewriter"/>
              </a:rPr>
              <a:t>E</a:t>
            </a:r>
            <a:r>
              <a:rPr lang="es-E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ncuadre</a:t>
            </a:r>
            <a:endParaRPr lang="es-E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67" name="Cheurón 66"/>
          <p:cNvSpPr/>
          <p:nvPr/>
        </p:nvSpPr>
        <p:spPr>
          <a:xfrm>
            <a:off x="6432308" y="3241472"/>
            <a:ext cx="1548000" cy="306000"/>
          </a:xfrm>
          <a:prstGeom prst="chevron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Técnica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3" name="Pentágono 52"/>
          <p:cNvSpPr/>
          <p:nvPr/>
        </p:nvSpPr>
        <p:spPr>
          <a:xfrm>
            <a:off x="914400" y="3240099"/>
            <a:ext cx="1800000" cy="307373"/>
          </a:xfrm>
          <a:prstGeom prst="homePlate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merican Typewriter"/>
                <a:cs typeface="American Typewriter"/>
              </a:rPr>
              <a:t>P</a:t>
            </a:r>
            <a:r>
              <a:rPr lang="es-ES" dirty="0" smtClean="0">
                <a:latin typeface="American Typewriter"/>
                <a:cs typeface="American Typewriter"/>
              </a:rPr>
              <a:t>sicoanálisis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8100" y="2205517"/>
            <a:ext cx="9055100" cy="2353783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rgbClr val="FF0000"/>
                </a:solidFill>
                <a:latin typeface="Mistral"/>
                <a:cs typeface="Mistral"/>
              </a:rPr>
              <a:t>VIDA</a:t>
            </a:r>
            <a:endParaRPr lang="es-ES" sz="36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2" name="CuadroTexto 31"/>
          <p:cNvSpPr txBox="1"/>
          <p:nvPr/>
        </p:nvSpPr>
        <p:spPr>
          <a:xfrm rot="19521694">
            <a:off x="3581400" y="223520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Mistral"/>
                <a:cs typeface="Mistral"/>
              </a:rPr>
              <a:t>divorcio</a:t>
            </a:r>
            <a:endParaRPr lang="es-ES" sz="2800" dirty="0">
              <a:solidFill>
                <a:srgbClr val="FFFF00"/>
              </a:solidFill>
              <a:latin typeface="Mistral"/>
              <a:cs typeface="Mistral"/>
            </a:endParaRPr>
          </a:p>
        </p:txBody>
      </p:sp>
      <p:sp>
        <p:nvSpPr>
          <p:cNvPr id="40" name="Explosión 1 39"/>
          <p:cNvSpPr/>
          <p:nvPr/>
        </p:nvSpPr>
        <p:spPr>
          <a:xfrm>
            <a:off x="6013509" y="3180063"/>
            <a:ext cx="368181" cy="447074"/>
          </a:xfrm>
          <a:prstGeom prst="irregularSeal1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xplosión 1 46"/>
          <p:cNvSpPr/>
          <p:nvPr/>
        </p:nvSpPr>
        <p:spPr>
          <a:xfrm>
            <a:off x="8018467" y="2679723"/>
            <a:ext cx="368181" cy="447074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/>
          <p:cNvSpPr txBox="1"/>
          <p:nvPr/>
        </p:nvSpPr>
        <p:spPr>
          <a:xfrm rot="19521694">
            <a:off x="7459164" y="311659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6"/>
                </a:solidFill>
                <a:latin typeface="Mistral"/>
                <a:cs typeface="Mistral"/>
              </a:rPr>
              <a:t>mudanza</a:t>
            </a:r>
            <a:endParaRPr lang="es-ES" sz="2800" dirty="0">
              <a:solidFill>
                <a:schemeClr val="accent6"/>
              </a:solidFill>
              <a:latin typeface="Mistral"/>
              <a:cs typeface="Mistral"/>
            </a:endParaRPr>
          </a:p>
        </p:txBody>
      </p:sp>
      <p:sp>
        <p:nvSpPr>
          <p:cNvPr id="35" name="CuadroTexto 34"/>
          <p:cNvSpPr txBox="1"/>
          <p:nvPr/>
        </p:nvSpPr>
        <p:spPr>
          <a:xfrm rot="20616421">
            <a:off x="4292598" y="1251410"/>
            <a:ext cx="149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Frecuencia de Sesiones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7" name="CuadroTexto 36"/>
          <p:cNvSpPr txBox="1"/>
          <p:nvPr/>
        </p:nvSpPr>
        <p:spPr>
          <a:xfrm rot="20616421">
            <a:off x="6153090" y="4601460"/>
            <a:ext cx="2019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Abandonar al inconciente la dirección de la cura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39" name="Explosión 1 38"/>
          <p:cNvSpPr/>
          <p:nvPr/>
        </p:nvSpPr>
        <p:spPr>
          <a:xfrm>
            <a:off x="3924418" y="2882900"/>
            <a:ext cx="368181" cy="44707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 rot="19521694">
            <a:off x="1966018" y="3935671"/>
            <a:ext cx="1480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660066"/>
                </a:solidFill>
                <a:latin typeface="Mistral"/>
                <a:cs typeface="Mistral"/>
              </a:rPr>
              <a:t>enfermedad</a:t>
            </a:r>
            <a:endParaRPr lang="es-ES" sz="2800" dirty="0">
              <a:solidFill>
                <a:srgbClr val="660066"/>
              </a:solidFill>
              <a:latin typeface="Mistral"/>
              <a:cs typeface="Mistral"/>
            </a:endParaRPr>
          </a:p>
        </p:txBody>
      </p:sp>
      <p:sp>
        <p:nvSpPr>
          <p:cNvPr id="31" name="Anillo 30"/>
          <p:cNvSpPr/>
          <p:nvPr/>
        </p:nvSpPr>
        <p:spPr>
          <a:xfrm>
            <a:off x="5657600" y="2840015"/>
            <a:ext cx="1080000" cy="1080000"/>
          </a:xfrm>
          <a:prstGeom prst="donu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Anillo 1"/>
          <p:cNvSpPr/>
          <p:nvPr/>
        </p:nvSpPr>
        <p:spPr>
          <a:xfrm>
            <a:off x="2449001" y="2878400"/>
            <a:ext cx="1080000" cy="1080000"/>
          </a:xfrm>
          <a:prstGeom prst="donu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2595901" y="3027700"/>
            <a:ext cx="828000" cy="8280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s-ES" dirty="0" err="1" smtClean="0">
                <a:latin typeface="American Typewriter"/>
                <a:cs typeface="American Typewriter"/>
              </a:rPr>
              <a:t>patobiografía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58" name="CuadroTexto 57"/>
          <p:cNvSpPr txBox="1"/>
          <p:nvPr/>
        </p:nvSpPr>
        <p:spPr>
          <a:xfrm rot="20616421">
            <a:off x="2524712" y="4618976"/>
            <a:ext cx="2019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Meta orientada al síntoma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64" name="CuadroTexto 63"/>
          <p:cNvSpPr txBox="1"/>
          <p:nvPr/>
        </p:nvSpPr>
        <p:spPr>
          <a:xfrm rot="20616421">
            <a:off x="6117685" y="1051863"/>
            <a:ext cx="149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Mistral"/>
                <a:cs typeface="Mistral"/>
              </a:rPr>
              <a:t>Trabajo en equipo.</a:t>
            </a:r>
            <a:endParaRPr lang="es-ES" sz="2800" dirty="0">
              <a:latin typeface="Mistral"/>
              <a:cs typeface="Mistral"/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7141959" y="3566791"/>
            <a:ext cx="0" cy="10322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V="1">
            <a:off x="5053182" y="2205517"/>
            <a:ext cx="0" cy="105453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echa curvada hacia abajo 10"/>
          <p:cNvSpPr/>
          <p:nvPr/>
        </p:nvSpPr>
        <p:spPr>
          <a:xfrm>
            <a:off x="5436474" y="494025"/>
            <a:ext cx="1216152" cy="731520"/>
          </a:xfrm>
          <a:prstGeom prst="curvedDownArrow">
            <a:avLst/>
          </a:prstGeom>
          <a:gradFill flip="none" rotWithShape="1">
            <a:gsLst>
              <a:gs pos="35000">
                <a:schemeClr val="accent1">
                  <a:lumMod val="50000"/>
                </a:schemeClr>
              </a:gs>
              <a:gs pos="65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 curvada hacia arriba 11"/>
          <p:cNvSpPr/>
          <p:nvPr/>
        </p:nvSpPr>
        <p:spPr>
          <a:xfrm rot="903036" flipH="1">
            <a:off x="3405600" y="5819885"/>
            <a:ext cx="3204874" cy="781514"/>
          </a:xfrm>
          <a:prstGeom prst="curvedUpArrow">
            <a:avLst>
              <a:gd name="adj1" fmla="val 27227"/>
              <a:gd name="adj2" fmla="val 60188"/>
              <a:gd name="adj3" fmla="val 20986"/>
            </a:avLst>
          </a:prstGeom>
          <a:gradFill>
            <a:gsLst>
              <a:gs pos="35000">
                <a:schemeClr val="accent6">
                  <a:lumMod val="75000"/>
                </a:schemeClr>
              </a:gs>
              <a:gs pos="65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 rot="16200000">
            <a:off x="5822875" y="2951499"/>
            <a:ext cx="828000" cy="8280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s-ES" dirty="0" err="1" smtClean="0">
                <a:latin typeface="American Typewriter"/>
                <a:cs typeface="American Typewriter"/>
              </a:rPr>
              <a:t>patobiografía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71" name="CuadroTexto 70"/>
          <p:cNvSpPr txBox="1"/>
          <p:nvPr/>
        </p:nvSpPr>
        <p:spPr>
          <a:xfrm rot="19521694">
            <a:off x="5536087" y="232152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Mistral"/>
                <a:cs typeface="Mistral"/>
              </a:rPr>
              <a:t>quiebra</a:t>
            </a:r>
            <a:endParaRPr lang="es-ES" sz="2800" dirty="0">
              <a:solidFill>
                <a:srgbClr val="008000"/>
              </a:solidFill>
              <a:latin typeface="Mistral"/>
              <a:cs typeface="Mistral"/>
            </a:endParaRPr>
          </a:p>
        </p:txBody>
      </p:sp>
      <p:sp>
        <p:nvSpPr>
          <p:cNvPr id="72" name="Explosión 1 71"/>
          <p:cNvSpPr/>
          <p:nvPr/>
        </p:nvSpPr>
        <p:spPr>
          <a:xfrm>
            <a:off x="2808525" y="3187699"/>
            <a:ext cx="368181" cy="447074"/>
          </a:xfrm>
          <a:prstGeom prst="irregularSeal1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159875" y="1465878"/>
            <a:ext cx="2554525" cy="914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85000">
                <a:schemeClr val="accent1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merican Typewriter"/>
                <a:cs typeface="American Typewriter"/>
              </a:rPr>
              <a:t>Psicoanálisis de Urgencia</a:t>
            </a:r>
            <a:endParaRPr lang="es-ES" sz="2400" dirty="0">
              <a:solidFill>
                <a:schemeClr val="bg1">
                  <a:lumMod val="85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57" name="Conector recto de flecha 56"/>
          <p:cNvCxnSpPr/>
          <p:nvPr/>
        </p:nvCxnSpPr>
        <p:spPr>
          <a:xfrm>
            <a:off x="2981973" y="3431504"/>
            <a:ext cx="942445" cy="112779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endCxn id="64" idx="2"/>
          </p:cNvCxnSpPr>
          <p:nvPr/>
        </p:nvCxnSpPr>
        <p:spPr>
          <a:xfrm flipV="1">
            <a:off x="6196041" y="1986577"/>
            <a:ext cx="805581" cy="13856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eñal de prohibido 29"/>
          <p:cNvSpPr/>
          <p:nvPr/>
        </p:nvSpPr>
        <p:spPr>
          <a:xfrm>
            <a:off x="4692172" y="1353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" name="Señal de prohibido 32"/>
          <p:cNvSpPr/>
          <p:nvPr/>
        </p:nvSpPr>
        <p:spPr>
          <a:xfrm>
            <a:off x="6730479" y="5036622"/>
            <a:ext cx="822960" cy="82296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4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2" grpId="0" animBg="1"/>
      <p:bldP spid="5" grpId="0"/>
      <p:bldP spid="58" grpId="0"/>
      <p:bldP spid="64" grpId="0"/>
      <p:bldP spid="11" grpId="0" animBg="1"/>
      <p:bldP spid="12" grpId="0" animBg="1"/>
      <p:bldP spid="65" grpId="1"/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027572436"/>
              </p:ext>
            </p:extLst>
          </p:nvPr>
        </p:nvGraphicFramePr>
        <p:xfrm>
          <a:off x="241300" y="2298700"/>
          <a:ext cx="873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3000" y="845234"/>
            <a:ext cx="620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Estudios Contratados en 2013 </a:t>
            </a:r>
            <a:r>
              <a:rPr lang="es-ES" sz="3600" dirty="0">
                <a:latin typeface="Mistral"/>
                <a:cs typeface="Mistral"/>
              </a:rPr>
              <a:t>/ </a:t>
            </a:r>
            <a:r>
              <a:rPr lang="es-ES" sz="3600" dirty="0" smtClean="0">
                <a:latin typeface="Mistral"/>
                <a:cs typeface="Mistral"/>
              </a:rPr>
              <a:t>Ateneos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73677534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13210130"/>
              </p:ext>
            </p:extLst>
          </p:nvPr>
        </p:nvGraphicFramePr>
        <p:xfrm>
          <a:off x="266700" y="101600"/>
          <a:ext cx="37465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87048556"/>
              </p:ext>
            </p:extLst>
          </p:nvPr>
        </p:nvGraphicFramePr>
        <p:xfrm>
          <a:off x="266700" y="3517900"/>
          <a:ext cx="36576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33385920"/>
              </p:ext>
            </p:extLst>
          </p:nvPr>
        </p:nvGraphicFramePr>
        <p:xfrm>
          <a:off x="4470400" y="1612900"/>
          <a:ext cx="44831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037043" y="308520"/>
            <a:ext cx="3916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OCUPACION ANUAL</a:t>
            </a:r>
            <a:endParaRPr lang="es-ES" sz="4400" dirty="0">
              <a:latin typeface="Mistral"/>
              <a:cs typeface="Mistral"/>
            </a:endParaRPr>
          </a:p>
        </p:txBody>
      </p:sp>
      <p:cxnSp>
        <p:nvCxnSpPr>
          <p:cNvPr id="3" name="Conector curvado 2"/>
          <p:cNvCxnSpPr/>
          <p:nvPr/>
        </p:nvCxnSpPr>
        <p:spPr>
          <a:xfrm flipV="1">
            <a:off x="939800" y="4572000"/>
            <a:ext cx="4686300" cy="1803400"/>
          </a:xfrm>
          <a:prstGeom prst="curvedConnector3">
            <a:avLst>
              <a:gd name="adj1" fmla="val 99864"/>
            </a:avLst>
          </a:prstGeom>
          <a:ln w="76200" cmpd="sng">
            <a:gradFill flip="none" rotWithShape="1">
              <a:gsLst>
                <a:gs pos="49000">
                  <a:schemeClr val="accent2">
                    <a:lumMod val="50000"/>
                  </a:schemeClr>
                </a:gs>
                <a:gs pos="81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5023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1533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ANALISIS DE DATOS</a:t>
            </a:r>
          </a:p>
        </p:txBody>
      </p:sp>
      <p:sp>
        <p:nvSpPr>
          <p:cNvPr id="4" name="CuadroTexto 3"/>
          <p:cNvSpPr txBox="1"/>
          <p:nvPr/>
        </p:nvSpPr>
        <p:spPr>
          <a:xfrm rot="21110649">
            <a:off x="1079358" y="5506134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DURACION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 rot="21110649">
            <a:off x="1079358" y="3465762"/>
            <a:ext cx="171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VOLUMEN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 rot="21110649">
            <a:off x="5850305" y="3465762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DISTRIBUCION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 rot="21110649">
            <a:off x="6154450" y="5506134"/>
            <a:ext cx="204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INCOGNITAS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0652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rot="19446821">
            <a:off x="1601247" y="1492749"/>
            <a:ext cx="4538465" cy="3022961"/>
          </a:xfrm>
          <a:prstGeom prst="rect">
            <a:avLst/>
          </a:prstGeom>
          <a:noFill/>
          <a:scene3d>
            <a:camera prst="orthographicFront">
              <a:rot lat="20311790" lon="19650067" rev="787476"/>
            </a:camera>
            <a:lightRig rig="threePt" dir="t"/>
          </a:scene3d>
        </p:spPr>
        <p:txBody>
          <a:bodyPr wrap="none" rtlCol="0">
            <a:prstTxWarp prst="textArchUpPour">
              <a:avLst>
                <a:gd name="adj1" fmla="val 10759895"/>
                <a:gd name="adj2" fmla="val 55849"/>
              </a:avLst>
            </a:prstTxWarp>
            <a:spAutoFit/>
          </a:bodyPr>
          <a:lstStyle/>
          <a:p>
            <a:r>
              <a:rPr lang="es-ES" sz="4000" dirty="0" smtClean="0">
                <a:latin typeface="American Typewriter"/>
                <a:cs typeface="American Typewriter"/>
              </a:rPr>
              <a:t>Entrevistas</a:t>
            </a:r>
            <a:endParaRPr lang="es-ES" sz="4000" dirty="0">
              <a:latin typeface="American Typewriter"/>
              <a:cs typeface="American Typewriter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49600" y="1841500"/>
            <a:ext cx="2880000" cy="2880000"/>
          </a:xfrm>
          <a:prstGeom prst="ellipse">
            <a:avLst/>
          </a:prstGeom>
          <a:gradFill>
            <a:gsLst>
              <a:gs pos="51000">
                <a:schemeClr val="tx1"/>
              </a:gs>
              <a:gs pos="77000">
                <a:schemeClr val="accent6">
                  <a:lumMod val="75000"/>
                </a:schemeClr>
              </a:gs>
            </a:gsLst>
            <a:lin ang="1560000" scaled="0"/>
          </a:gradFill>
          <a:ln>
            <a:noFill/>
          </a:ln>
          <a:scene3d>
            <a:camera prst="orthographicFront">
              <a:rot lat="18299991" lon="0" rev="0"/>
            </a:camera>
            <a:lightRig rig="threePt" dir="t"/>
          </a:scene3d>
          <a:sp3d>
            <a:bevelT w="190500" h="254000"/>
            <a:bevelB w="254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 rot="19005128">
            <a:off x="3264384" y="2471100"/>
            <a:ext cx="4195828" cy="277684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0399948" rev="0"/>
            </a:camera>
            <a:lightRig rig="threePt" dir="t"/>
          </a:scene3d>
        </p:spPr>
        <p:txBody>
          <a:bodyPr wrap="none" rtlCol="0">
            <a:prstTxWarp prst="textArchDownPour">
              <a:avLst>
                <a:gd name="adj1" fmla="val 553314"/>
                <a:gd name="adj2" fmla="val 48063"/>
              </a:avLst>
            </a:prstTxWarp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American Typewriter"/>
                <a:cs typeface="American Typewriter"/>
              </a:rPr>
              <a:t>Estudios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045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882900" y="1727200"/>
            <a:ext cx="2880000" cy="2880000"/>
          </a:xfrm>
          <a:prstGeom prst="ellipse">
            <a:avLst/>
          </a:prstGeom>
          <a:gradFill>
            <a:gsLst>
              <a:gs pos="36000">
                <a:schemeClr val="tx2">
                  <a:lumMod val="75000"/>
                </a:schemeClr>
              </a:gs>
              <a:gs pos="77000">
                <a:schemeClr val="accent6">
                  <a:lumMod val="75000"/>
                </a:schemeClr>
              </a:gs>
            </a:gsLst>
            <a:lin ang="1560000" scaled="0"/>
          </a:gradFill>
          <a:ln>
            <a:noFill/>
          </a:ln>
          <a:scene3d>
            <a:camera prst="orthographicFront">
              <a:rot lat="18299991" lon="0" rev="0"/>
            </a:camera>
            <a:lightRig rig="threePt" dir="t"/>
          </a:scene3d>
          <a:sp3d>
            <a:bevelT w="190500" h="254000"/>
            <a:bevelB w="254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124200" y="457200"/>
            <a:ext cx="2329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DERIVACION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53431" y="5935310"/>
            <a:ext cx="2280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INDICACION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635000" y="3223587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latin typeface="American Typewriter"/>
                <a:cs typeface="American Typewriter"/>
              </a:rPr>
              <a:t>Psiconálisis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12" name="CuadroTexto 11"/>
          <p:cNvSpPr txBox="1"/>
          <p:nvPr/>
        </p:nvSpPr>
        <p:spPr>
          <a:xfrm rot="5400000">
            <a:off x="6572555" y="2767336"/>
            <a:ext cx="217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merican Typewriter"/>
                <a:cs typeface="American Typewriter"/>
              </a:rPr>
              <a:t>Otras Fuentes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16" name="Flecha circular 15"/>
          <p:cNvSpPr/>
          <p:nvPr/>
        </p:nvSpPr>
        <p:spPr>
          <a:xfrm rot="10800000" flipH="1" flipV="1">
            <a:off x="559484" y="775710"/>
            <a:ext cx="2961103" cy="2684583"/>
          </a:xfrm>
          <a:prstGeom prst="circularArrow">
            <a:avLst/>
          </a:prstGeom>
          <a:solidFill>
            <a:schemeClr val="tx2">
              <a:lumMod val="7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Flecha circular 16"/>
          <p:cNvSpPr/>
          <p:nvPr/>
        </p:nvSpPr>
        <p:spPr>
          <a:xfrm rot="10800000" flipV="1">
            <a:off x="5014283" y="775710"/>
            <a:ext cx="2961103" cy="2684583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Flecha en U 19"/>
          <p:cNvSpPr/>
          <p:nvPr/>
        </p:nvSpPr>
        <p:spPr>
          <a:xfrm rot="10800000">
            <a:off x="559483" y="4737100"/>
            <a:ext cx="7314986" cy="992124"/>
          </a:xfrm>
          <a:prstGeom prst="uturn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68000">
                <a:schemeClr val="tx2">
                  <a:lumMod val="75000"/>
                </a:schemeClr>
              </a:gs>
            </a:gsLst>
            <a:lin ang="9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2" grpId="0"/>
      <p:bldP spid="16" grpId="0" animBg="1"/>
      <p:bldP spid="17" grpId="0" animBg="1"/>
      <p:bldP spid="2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24733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merican Typewriter"/>
                <a:cs typeface="American Typewriter"/>
              </a:rPr>
              <a:t>FIN</a:t>
            </a:r>
            <a:r>
              <a:rPr lang="es-ES" dirty="0" smtClean="0">
                <a:latin typeface="Mistral"/>
                <a:cs typeface="Mistral"/>
              </a:rPr>
              <a:t>.</a:t>
            </a:r>
            <a:endParaRPr lang="es-ES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210300" y="5588000"/>
            <a:ext cx="241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Muchas gracias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3441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flecha hacia abajo 1"/>
          <p:cNvSpPr/>
          <p:nvPr/>
        </p:nvSpPr>
        <p:spPr>
          <a:xfrm>
            <a:off x="304799" y="283809"/>
            <a:ext cx="2705102" cy="2230791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Llamada de flecha a la izquierda 15"/>
          <p:cNvSpPr/>
          <p:nvPr/>
        </p:nvSpPr>
        <p:spPr>
          <a:xfrm>
            <a:off x="3124199" y="2231684"/>
            <a:ext cx="1765595" cy="2633654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7375E"/>
              </a:solidFill>
            </a:endParaRPr>
          </a:p>
        </p:txBody>
      </p:sp>
      <p:sp>
        <p:nvSpPr>
          <p:cNvPr id="5" name="Llamada de flecha a la izquierda 4"/>
          <p:cNvSpPr/>
          <p:nvPr/>
        </p:nvSpPr>
        <p:spPr>
          <a:xfrm>
            <a:off x="5130800" y="749300"/>
            <a:ext cx="3736299" cy="5269390"/>
          </a:xfrm>
          <a:prstGeom prst="leftArrowCallout">
            <a:avLst>
              <a:gd name="adj1" fmla="val 26245"/>
              <a:gd name="adj2" fmla="val 25311"/>
              <a:gd name="adj3" fmla="val 25311"/>
              <a:gd name="adj4" fmla="val 64977"/>
            </a:avLst>
          </a:prstGeom>
          <a:solidFill>
            <a:schemeClr val="bg1">
              <a:lumMod val="65000"/>
            </a:schemeClr>
          </a:solidFill>
          <a:ln w="28575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7375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63331" y="6049357"/>
            <a:ext cx="267252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17375E"/>
                </a:solidFill>
                <a:latin typeface="Mistral"/>
                <a:cs typeface="Mistral"/>
              </a:rPr>
              <a:t>PSICOANÁLISIS</a:t>
            </a:r>
            <a:endParaRPr lang="es-ES" sz="4000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14" name="Rectángulo 13"/>
          <p:cNvSpPr/>
          <p:nvPr/>
        </p:nvSpPr>
        <p:spPr>
          <a:xfrm rot="16200000" flipH="1" flipV="1">
            <a:off x="3467100" y="758390"/>
            <a:ext cx="5400000" cy="540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737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PROCEDIMIENTO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7375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3161722" y="2961047"/>
            <a:ext cx="2378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17375E"/>
                </a:solidFill>
                <a:latin typeface="Mistral"/>
                <a:cs typeface="Mistral"/>
              </a:rPr>
              <a:t>PROLONGADO</a:t>
            </a:r>
          </a:p>
          <a:p>
            <a:r>
              <a:rPr lang="es-ES" sz="3600" b="1" dirty="0" smtClean="0">
                <a:solidFill>
                  <a:srgbClr val="17375E"/>
                </a:solidFill>
                <a:latin typeface="Mistral"/>
                <a:cs typeface="Mistral"/>
              </a:rPr>
              <a:t>EN EL TIEMPO</a:t>
            </a:r>
            <a:endParaRPr lang="es-ES" sz="3600" b="1" dirty="0">
              <a:solidFill>
                <a:srgbClr val="17375E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4800" y="2768600"/>
            <a:ext cx="2705101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smtClean="0">
                <a:solidFill>
                  <a:srgbClr val="17375E"/>
                </a:solidFill>
                <a:latin typeface="Mistral"/>
                <a:cs typeface="Mistral"/>
              </a:rPr>
              <a:t>MODIFICACIÓN ESTABLE DEL CARÁCTER</a:t>
            </a:r>
          </a:p>
        </p:txBody>
      </p:sp>
      <p:sp>
        <p:nvSpPr>
          <p:cNvPr id="9" name="Rectángulo 8"/>
          <p:cNvSpPr/>
          <p:nvPr/>
        </p:nvSpPr>
        <p:spPr>
          <a:xfrm rot="10800000" flipH="1" flipV="1">
            <a:off x="304800" y="283809"/>
            <a:ext cx="2880000" cy="28800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1703380"/>
                <a:gd name="adj2" fmla="val 56586"/>
              </a:avLst>
            </a:prstTxWarp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/>
                <a:cs typeface="Lucida Handwriting"/>
              </a:rPr>
              <a:t>Meta</a:t>
            </a:r>
            <a:endParaRPr lang="es-ES_tradnl" sz="32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2540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5" grpId="0" animBg="1"/>
      <p:bldP spid="14" grpId="0"/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24978</TotalTime>
  <Words>1426</Words>
  <Application>Microsoft Macintosh PowerPoint</Application>
  <PresentationFormat>Presentación en pantalla (4:3)</PresentationFormat>
  <Paragraphs>607</Paragraphs>
  <Slides>85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86" baseType="lpstr">
      <vt:lpstr>Tema de Office</vt:lpstr>
      <vt:lpstr>EL MÉTODO PATOBIOGRÁFICO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Fundación Luis Chiozza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PATOBIOGRÁFICO</dc:title>
  <dc:creator>Gustavo Luis Chiozza</dc:creator>
  <cp:lastModifiedBy>Gustavo Luis Chiozza</cp:lastModifiedBy>
  <cp:revision>439</cp:revision>
  <dcterms:created xsi:type="dcterms:W3CDTF">2012-10-24T14:25:20Z</dcterms:created>
  <dcterms:modified xsi:type="dcterms:W3CDTF">2015-11-08T15:30:14Z</dcterms:modified>
</cp:coreProperties>
</file>